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handoutMasterIdLst>
    <p:handoutMasterId r:id="rId37"/>
  </p:handoutMasterIdLst>
  <p:sldIdLst>
    <p:sldId id="256" r:id="rId2"/>
    <p:sldId id="257" r:id="rId3"/>
    <p:sldId id="400" r:id="rId4"/>
    <p:sldId id="421" r:id="rId5"/>
    <p:sldId id="274" r:id="rId6"/>
    <p:sldId id="404" r:id="rId7"/>
    <p:sldId id="420" r:id="rId8"/>
    <p:sldId id="403" r:id="rId9"/>
    <p:sldId id="433" r:id="rId10"/>
    <p:sldId id="386" r:id="rId11"/>
    <p:sldId id="275" r:id="rId12"/>
    <p:sldId id="276" r:id="rId13"/>
    <p:sldId id="410" r:id="rId14"/>
    <p:sldId id="406" r:id="rId15"/>
    <p:sldId id="300" r:id="rId16"/>
    <p:sldId id="431" r:id="rId17"/>
    <p:sldId id="397" r:id="rId18"/>
    <p:sldId id="307" r:id="rId19"/>
    <p:sldId id="314" r:id="rId20"/>
    <p:sldId id="412" r:id="rId21"/>
    <p:sldId id="413" r:id="rId22"/>
    <p:sldId id="414" r:id="rId23"/>
    <p:sldId id="415" r:id="rId24"/>
    <p:sldId id="416" r:id="rId25"/>
    <p:sldId id="409" r:id="rId26"/>
    <p:sldId id="427" r:id="rId27"/>
    <p:sldId id="424" r:id="rId28"/>
    <p:sldId id="430" r:id="rId29"/>
    <p:sldId id="428" r:id="rId30"/>
    <p:sldId id="429" r:id="rId31"/>
    <p:sldId id="432" r:id="rId32"/>
    <p:sldId id="411" r:id="rId33"/>
    <p:sldId id="423" r:id="rId34"/>
    <p:sldId id="417" r:id="rId35"/>
  </p:sldIdLst>
  <p:sldSz cx="9144000" cy="6858000" type="screen4x3"/>
  <p:notesSz cx="6797675" cy="9926638"/>
  <p:defaultTextStyle>
    <a:defPPr>
      <a:defRPr lang="es-E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663300"/>
    <a:srgbClr val="57C131"/>
    <a:srgbClr val="009900"/>
    <a:srgbClr val="006600"/>
    <a:srgbClr val="E2F9C7"/>
    <a:srgbClr val="99CC00"/>
    <a:srgbClr val="FFFFFF"/>
    <a:srgbClr val="66FF66"/>
    <a:srgbClr val="339933"/>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6" autoAdjust="0"/>
    <p:restoredTop sz="58032" autoAdjust="0"/>
  </p:normalViewPr>
  <p:slideViewPr>
    <p:cSldViewPr>
      <p:cViewPr>
        <p:scale>
          <a:sx n="75" d="100"/>
          <a:sy n="75" d="100"/>
        </p:scale>
        <p:origin x="-456" y="139"/>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02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en-US"/>
          </a:p>
        </p:txBody>
      </p:sp>
      <p:sp>
        <p:nvSpPr>
          <p:cNvPr id="11269"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atin typeface="Arial" charset="0"/>
              </a:defRPr>
            </a:lvl1pPr>
          </a:lstStyle>
          <a:p>
            <a:pPr>
              <a:defRPr/>
            </a:pPr>
            <a:fld id="{EB9D9CEC-031D-48DB-A429-7B91EC45ED3D}" type="slidenum">
              <a:rPr lang="en-US"/>
              <a:pPr>
                <a:defRPr/>
              </a:pPr>
              <a:t>‹Nº›</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es-ES"/>
          </a:p>
        </p:txBody>
      </p:sp>
      <p:sp>
        <p:nvSpPr>
          <p:cNvPr id="409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es-E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es-ES"/>
          </a:p>
        </p:txBody>
      </p:sp>
      <p:sp>
        <p:nvSpPr>
          <p:cNvPr id="410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defTabSz="955731">
              <a:defRPr sz="1300">
                <a:latin typeface="Arial" charset="0"/>
              </a:defRPr>
            </a:lvl1pPr>
          </a:lstStyle>
          <a:p>
            <a:pPr>
              <a:defRPr/>
            </a:pPr>
            <a:fld id="{E15C9FC9-7C53-4387-8192-634F89D3C62E}"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55675"/>
            <a:fld id="{189CE4BA-892E-4235-9A5C-61D3C3FA7AA6}" type="slidenum">
              <a:rPr lang="es-ES" smtClean="0"/>
              <a:pPr defTabSz="955675"/>
              <a:t>1</a:t>
            </a:fld>
            <a:endParaRPr lang="es-ES" smtClean="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955675"/>
            <a:fld id="{B491D4B7-D14C-4F5C-974F-DB510CC5AB65}" type="slidenum">
              <a:rPr lang="es-ES" smtClean="0"/>
              <a:pPr defTabSz="955675"/>
              <a:t>10</a:t>
            </a:fld>
            <a:endParaRPr lang="es-ES" smtClean="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lvl="1"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pPr defTabSz="955675"/>
            <a:fld id="{4E6245D4-CA42-4A1B-8A74-88E10708F4D9}" type="slidenum">
              <a:rPr lang="es-ES" smtClean="0"/>
              <a:pPr defTabSz="955675"/>
              <a:t>11</a:t>
            </a:fld>
            <a:endParaRPr lang="es-ES" smtClean="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955675"/>
            <a:fld id="{7CC989A7-97E9-428E-87DD-E3C2BA938EDE}" type="slidenum">
              <a:rPr lang="es-ES" smtClean="0"/>
              <a:pPr defTabSz="955675"/>
              <a:t>12</a:t>
            </a:fld>
            <a:endParaRPr lang="es-E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55675"/>
            <a:fld id="{50C9096A-38E7-447E-B65A-B2B2B286C50B}" type="slidenum">
              <a:rPr lang="es-ES" smtClean="0"/>
              <a:pPr defTabSz="955675"/>
              <a:t>13</a:t>
            </a:fld>
            <a:endParaRPr lang="es-E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55675"/>
            <a:fld id="{52834EDC-B8F4-4C3F-A22F-3C700D049F1D}" type="slidenum">
              <a:rPr lang="es-ES" smtClean="0"/>
              <a:pPr defTabSz="955675"/>
              <a:t>14</a:t>
            </a:fld>
            <a:endParaRPr lang="es-E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pPr defTabSz="955675"/>
            <a:fld id="{64594AD2-530C-4757-A75B-F237374819F6}" type="slidenum">
              <a:rPr lang="es-ES" smtClean="0"/>
              <a:pPr defTabSz="955675"/>
              <a:t>15</a:t>
            </a:fld>
            <a:endParaRPr lang="es-E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pPr defTabSz="955675"/>
            <a:fld id="{CEFC099E-93C8-4206-B399-3474CDFDBFCE}" type="slidenum">
              <a:rPr lang="es-ES" smtClean="0"/>
              <a:pPr defTabSz="955675"/>
              <a:t>16</a:t>
            </a:fld>
            <a:endParaRPr lang="es-ES" smtClean="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lvl="1"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pPr defTabSz="955675"/>
            <a:fld id="{2DBCAC0B-29E1-459C-B1A2-ACD64BFDBA73}" type="slidenum">
              <a:rPr lang="es-ES" smtClean="0"/>
              <a:pPr defTabSz="955675"/>
              <a:t>17</a:t>
            </a:fld>
            <a:endParaRPr lang="es-ES" smtClean="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955675"/>
            <a:fld id="{D18259E2-2DEA-41BC-AB82-A3D8BBC40A80}" type="slidenum">
              <a:rPr lang="es-ES" smtClean="0"/>
              <a:pPr defTabSz="955675"/>
              <a:t>18</a:t>
            </a:fld>
            <a:endParaRPr lang="es-ES" smtClean="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955675"/>
            <a:fld id="{88A536CC-EFA8-40EA-B7BB-82E209C389D7}" type="slidenum">
              <a:rPr lang="es-ES" smtClean="0"/>
              <a:pPr defTabSz="955675"/>
              <a:t>19</a:t>
            </a:fld>
            <a:endParaRPr lang="es-ES" smtClean="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955675"/>
            <a:fld id="{D7DEA349-93DC-44E7-BF5C-4235E57CA8E8}" type="slidenum">
              <a:rPr lang="es-ES" smtClean="0"/>
              <a:pPr defTabSz="955675"/>
              <a:t>2</a:t>
            </a:fld>
            <a:endParaRPr lang="es-ES" smtClean="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pPr defTabSz="955675"/>
            <a:fld id="{4F4A6A14-B9DF-4998-B921-CFEE5F0A61B9}" type="slidenum">
              <a:rPr lang="es-ES" smtClean="0"/>
              <a:pPr defTabSz="955675"/>
              <a:t>20</a:t>
            </a:fld>
            <a:endParaRPr lang="es-ES" smtClean="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pPr defTabSz="955675"/>
            <a:fld id="{AA0B1981-3061-4530-ADF2-DE7DF809A952}" type="slidenum">
              <a:rPr lang="es-ES" smtClean="0"/>
              <a:pPr defTabSz="955675"/>
              <a:t>21</a:t>
            </a:fld>
            <a:endParaRPr lang="es-ES" smtClean="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pPr defTabSz="955675"/>
            <a:fld id="{95D798D4-920D-4C0E-BC61-03FF9A5A5A95}" type="slidenum">
              <a:rPr lang="es-ES" smtClean="0"/>
              <a:pPr defTabSz="955675"/>
              <a:t>22</a:t>
            </a:fld>
            <a:endParaRPr lang="es-ES" smtClean="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pPr defTabSz="955675"/>
            <a:fld id="{D74702F5-8CA9-413B-B3AD-EBBD5DBA6E44}" type="slidenum">
              <a:rPr lang="es-ES" smtClean="0"/>
              <a:pPr defTabSz="955675"/>
              <a:t>23</a:t>
            </a:fld>
            <a:endParaRPr lang="es-ES" smtClean="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pPr defTabSz="955675"/>
            <a:fld id="{712EAC1A-C7DF-4BD5-B4D6-83C4E3A2A243}" type="slidenum">
              <a:rPr lang="es-ES" smtClean="0"/>
              <a:pPr defTabSz="955675"/>
              <a:t>24</a:t>
            </a:fld>
            <a:endParaRPr lang="es-ES" smtClean="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pPr defTabSz="955675"/>
            <a:fld id="{89D2A51F-FAFB-4833-9C11-452097D07526}" type="slidenum">
              <a:rPr lang="es-ES" smtClean="0"/>
              <a:pPr defTabSz="955675"/>
              <a:t>25</a:t>
            </a:fld>
            <a:endParaRPr lang="es-ES" smtClean="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pPr defTabSz="955675"/>
            <a:fld id="{258A4465-BB25-4E73-BBC4-4C1B82D92C30}" type="slidenum">
              <a:rPr lang="es-ES" smtClean="0"/>
              <a:pPr defTabSz="955675"/>
              <a:t>26</a:t>
            </a:fld>
            <a:endParaRPr lang="es-E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pPr defTabSz="955675"/>
            <a:fld id="{F83A2DC5-B6A5-45F2-9D43-881967FD2681}" type="slidenum">
              <a:rPr lang="es-ES" smtClean="0"/>
              <a:pPr defTabSz="955675"/>
              <a:t>27</a:t>
            </a:fld>
            <a:endParaRPr lang="es-ES"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p:spPr>
        <p:txBody>
          <a:bodyPr/>
          <a:lstStyle/>
          <a:p>
            <a:pPr defTabSz="955675"/>
            <a:fld id="{5E8CD7FE-5DCB-427D-A3DD-76CEE6281262}" type="slidenum">
              <a:rPr lang="es-ES" smtClean="0"/>
              <a:pPr defTabSz="955675"/>
              <a:t>28</a:t>
            </a:fld>
            <a:endParaRPr lang="es-ES" smtClean="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55675"/>
            <a:fld id="{65848407-D695-40EB-993F-BD8AD77C7011}" type="slidenum">
              <a:rPr lang="es-ES" smtClean="0"/>
              <a:pPr defTabSz="955675"/>
              <a:t>29</a:t>
            </a:fld>
            <a:endParaRPr lang="es-E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55675"/>
            <a:fld id="{49E5C654-0C32-496A-95F2-7C61C15FE214}" type="slidenum">
              <a:rPr lang="es-ES" smtClean="0"/>
              <a:pPr defTabSz="955675"/>
              <a:t>3</a:t>
            </a:fld>
            <a:endParaRPr lang="es-E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pPr defTabSz="955675"/>
            <a:fld id="{55B6DB1B-FC1C-4FB1-99DA-4AA311EAE9B8}" type="slidenum">
              <a:rPr lang="es-ES" smtClean="0"/>
              <a:pPr defTabSz="955675"/>
              <a:t>30</a:t>
            </a:fld>
            <a:endParaRPr lang="es-ES" smtClean="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55675"/>
            <a:fld id="{229F558A-28F1-4215-BA98-1A93F236BC4D}" type="slidenum">
              <a:rPr lang="es-ES" smtClean="0"/>
              <a:pPr defTabSz="955675"/>
              <a:t>31</a:t>
            </a:fld>
            <a:endParaRPr lang="es-E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pPr defTabSz="955675"/>
            <a:fld id="{579C8A78-E982-4988-9472-D9E61AA81B20}" type="slidenum">
              <a:rPr lang="es-ES" smtClean="0"/>
              <a:pPr defTabSz="955675"/>
              <a:t>32</a:t>
            </a:fld>
            <a:endParaRPr lang="es-E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55675"/>
            <a:fld id="{8BCA997D-AE8D-483F-875C-29448A12E1D1}" type="slidenum">
              <a:rPr lang="es-ES" smtClean="0"/>
              <a:pPr defTabSz="955675"/>
              <a:t>33</a:t>
            </a:fld>
            <a:endParaRPr lang="es-E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1 Marcador de imagen de diapositiva"/>
          <p:cNvSpPr>
            <a:spLocks noGrp="1" noRot="1" noChangeAspect="1"/>
          </p:cNvSpPr>
          <p:nvPr>
            <p:ph type="sldImg"/>
          </p:nvPr>
        </p:nvSpPr>
        <p:spPr>
          <a:ln/>
        </p:spPr>
      </p:sp>
      <p:sp>
        <p:nvSpPr>
          <p:cNvPr id="102402" name="2 Marcador de notas"/>
          <p:cNvSpPr>
            <a:spLocks noGrp="1"/>
          </p:cNvSpPr>
          <p:nvPr>
            <p:ph type="body" idx="1"/>
          </p:nvPr>
        </p:nvSpPr>
        <p:spPr>
          <a:noFill/>
          <a:ln/>
        </p:spPr>
        <p:txBody>
          <a:bodyPr/>
          <a:lstStyle/>
          <a:p>
            <a:pPr eaLnBrk="1" hangingPunct="1"/>
            <a:endParaRPr lang="es-ES" smtClean="0"/>
          </a:p>
        </p:txBody>
      </p:sp>
      <p:sp>
        <p:nvSpPr>
          <p:cNvPr id="102403" name="3 Marcador de número de diapositiva"/>
          <p:cNvSpPr>
            <a:spLocks noGrp="1"/>
          </p:cNvSpPr>
          <p:nvPr>
            <p:ph type="sldNum" sz="quarter" idx="5"/>
          </p:nvPr>
        </p:nvSpPr>
        <p:spPr>
          <a:noFill/>
        </p:spPr>
        <p:txBody>
          <a:bodyPr/>
          <a:lstStyle/>
          <a:p>
            <a:pPr defTabSz="955675"/>
            <a:fld id="{A86572DB-C737-4A4D-A47C-F3FA12BF971B}" type="slidenum">
              <a:rPr lang="es-ES" smtClean="0"/>
              <a:pPr defTabSz="955675"/>
              <a:t>34</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55675"/>
            <a:fld id="{9B02A0AC-2141-46D7-9F54-4278CB10E104}" type="slidenum">
              <a:rPr lang="es-ES" smtClean="0"/>
              <a:pPr defTabSz="955675"/>
              <a:t>4</a:t>
            </a:fld>
            <a:endParaRPr lang="es-ES"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pPr defTabSz="955675"/>
            <a:fld id="{8D9B7BD1-6F52-414E-89E2-F97FEC5CDB20}" type="slidenum">
              <a:rPr lang="es-ES" smtClean="0"/>
              <a:pPr defTabSz="955675"/>
              <a:t>5</a:t>
            </a:fld>
            <a:endParaRPr lang="es-ES" smtClean="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lvl="1"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55675"/>
            <a:fld id="{AE2A1E9C-6078-4329-AD36-C2AFAACE9DDF}" type="slidenum">
              <a:rPr lang="es-ES" smtClean="0"/>
              <a:pPr defTabSz="955675"/>
              <a:t>6</a:t>
            </a:fld>
            <a:endParaRPr lang="es-ES" smtClean="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55675"/>
            <a:fld id="{5E72EA15-0016-4625-BC1C-14C1E0CB7C96}" type="slidenum">
              <a:rPr lang="es-ES" smtClean="0"/>
              <a:pPr defTabSz="955675"/>
              <a:t>7</a:t>
            </a:fld>
            <a:endParaRPr lang="es-E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55675"/>
            <a:fld id="{D8EDB205-C696-45B6-BE44-B7954E6E8534}" type="slidenum">
              <a:rPr lang="es-ES" smtClean="0"/>
              <a:pPr defTabSz="955675"/>
              <a:t>8</a:t>
            </a:fld>
            <a:endParaRPr lang="es-E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55675"/>
            <a:fld id="{D8EDB205-C696-45B6-BE44-B7954E6E8534}" type="slidenum">
              <a:rPr lang="es-ES" smtClean="0"/>
              <a:pPr defTabSz="955675"/>
              <a:t>9</a:t>
            </a:fld>
            <a:endParaRPr lang="es-E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7" descr="negativo pastilla_fondo degradado"/>
          <p:cNvPicPr>
            <a:picLocks noChangeAspect="1" noChangeArrowheads="1"/>
          </p:cNvPicPr>
          <p:nvPr userDrawn="1"/>
        </p:nvPicPr>
        <p:blipFill>
          <a:blip r:embed="rId2" cstate="print"/>
          <a:srcRect/>
          <a:stretch>
            <a:fillRect/>
          </a:stretch>
        </p:blipFill>
        <p:spPr bwMode="auto">
          <a:xfrm>
            <a:off x="6588125" y="188913"/>
            <a:ext cx="2465388" cy="700087"/>
          </a:xfrm>
          <a:prstGeom prst="rect">
            <a:avLst/>
          </a:prstGeom>
          <a:noFill/>
          <a:ln w="9525">
            <a:noFill/>
            <a:miter lim="800000"/>
            <a:headEnd/>
            <a:tailEnd/>
          </a:ln>
        </p:spPr>
      </p:pic>
      <p:sp>
        <p:nvSpPr>
          <p:cNvPr id="8194" name="Rectangle 2"/>
          <p:cNvSpPr>
            <a:spLocks noGrp="1" noChangeArrowheads="1"/>
          </p:cNvSpPr>
          <p:nvPr>
            <p:ph type="ctrTitle"/>
          </p:nvPr>
        </p:nvSpPr>
        <p:spPr>
          <a:xfrm>
            <a:off x="179388" y="2708920"/>
            <a:ext cx="8675687" cy="2190105"/>
          </a:xfrm>
        </p:spPr>
        <p:txBody>
          <a:bodyPr/>
          <a:lstStyle>
            <a:lvl1pPr algn="ctr">
              <a:defRPr sz="4000"/>
            </a:lvl1pPr>
          </a:lstStyle>
          <a:p>
            <a:r>
              <a:rPr lang="es-ES"/>
              <a:t>Haga clic para cambiar el estilo de título	</a:t>
            </a:r>
          </a:p>
        </p:txBody>
      </p:sp>
      <p:sp>
        <p:nvSpPr>
          <p:cNvPr id="8195" name="Rectangle 3"/>
          <p:cNvSpPr>
            <a:spLocks noGrp="1" noChangeArrowheads="1"/>
          </p:cNvSpPr>
          <p:nvPr>
            <p:ph type="subTitle" idx="1"/>
          </p:nvPr>
        </p:nvSpPr>
        <p:spPr>
          <a:xfrm>
            <a:off x="179388" y="5301209"/>
            <a:ext cx="8675687" cy="1393280"/>
          </a:xfrm>
        </p:spPr>
        <p:txBody>
          <a:bodyPr/>
          <a:lstStyle>
            <a:lvl1pPr marL="0" indent="0" algn="ctr">
              <a:buFontTx/>
              <a:buNone/>
              <a:defRPr/>
            </a:lvl1pPr>
          </a:lstStyle>
          <a:p>
            <a:r>
              <a:rPr lang="es-E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lvl1pPr>
              <a:defRPr/>
            </a:lvl1pPr>
          </a:lstStyle>
          <a:p>
            <a:pPr>
              <a:defRPr/>
            </a:pPr>
            <a:fld id="{6F7B2282-A765-42A6-9B5F-A6236D8AB981}" type="slidenum">
              <a:rPr lang="en-GB"/>
              <a:pPr>
                <a:defRPr/>
              </a:pPr>
              <a:t>‹Nº›</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6022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6022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lvl1pPr>
              <a:defRPr/>
            </a:lvl1pPr>
          </a:lstStyle>
          <a:p>
            <a:pPr>
              <a:defRPr/>
            </a:pPr>
            <a:fld id="{C775221F-97A7-45A1-9409-B1E59CD1B33C}" type="slidenum">
              <a:rPr lang="en-GB"/>
              <a:pPr>
                <a:defRPr/>
              </a:pPr>
              <a:t>‹Nº›</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267325" cy="70643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557338"/>
            <a:ext cx="4038600" cy="43195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557338"/>
            <a:ext cx="4038600" cy="2082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792538"/>
            <a:ext cx="4038600" cy="20843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lvl1pPr>
              <a:defRPr/>
            </a:lvl1pPr>
          </a:lstStyle>
          <a:p>
            <a:pPr>
              <a:defRPr/>
            </a:pPr>
            <a:fld id="{8AA227A0-BD92-4E14-9835-84F0B99E6B98}" type="slidenum">
              <a:rPr lang="en-GB"/>
              <a:pPr>
                <a:defRPr/>
              </a:pPr>
              <a:t>‹Nº›</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267325" cy="706437"/>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557338"/>
            <a:ext cx="4038600" cy="43195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557338"/>
            <a:ext cx="4038600" cy="43195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dirty="0"/>
              <a:t>BEDMOND - behaviour pattern based assistant for early detection &amp; management of neurodegenerative diseases</a:t>
            </a:r>
          </a:p>
        </p:txBody>
      </p:sp>
      <p:sp>
        <p:nvSpPr>
          <p:cNvPr id="7" name="6 Marcador de número de diapositiva"/>
          <p:cNvSpPr>
            <a:spLocks noGrp="1"/>
          </p:cNvSpPr>
          <p:nvPr>
            <p:ph type="sldNum" sz="quarter" idx="12"/>
          </p:nvPr>
        </p:nvSpPr>
        <p:spPr/>
        <p:txBody>
          <a:bodyPr/>
          <a:lstStyle>
            <a:lvl1pPr>
              <a:defRPr/>
            </a:lvl1pPr>
          </a:lstStyle>
          <a:p>
            <a:pPr>
              <a:defRPr/>
            </a:pPr>
            <a:fld id="{DD6ECE5B-F3D8-47E2-B56C-B430E705A0D8}" type="slidenum">
              <a:rPr lang="en-GB"/>
              <a:pPr>
                <a:defRPr/>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pie de página"/>
          <p:cNvSpPr>
            <a:spLocks noGrp="1"/>
          </p:cNvSpPr>
          <p:nvPr>
            <p:ph type="ftr" sz="quarter" idx="11"/>
          </p:nvPr>
        </p:nvSpPr>
        <p:spPr>
          <a:xfrm>
            <a:off x="467544" y="6245225"/>
            <a:ext cx="6625406" cy="476250"/>
          </a:xfrm>
        </p:spPr>
        <p:txBody>
          <a:bodyPr/>
          <a:lstStyle>
            <a:lvl1pPr>
              <a:defRPr dirty="0" smtClean="0"/>
            </a:lvl1p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lvl1pPr>
              <a:defRPr/>
            </a:lvl1pPr>
          </a:lstStyle>
          <a:p>
            <a:pPr>
              <a:defRPr/>
            </a:pPr>
            <a:fld id="{FA69C02C-F01B-4E2A-BC4D-C1EDB1E15E54}" type="slidenum">
              <a:rPr lang="en-GB"/>
              <a:pPr>
                <a:defRPr/>
              </a:pPr>
              <a:t>‹Nº›</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5" name="4 Marcador de pie de página"/>
          <p:cNvSpPr>
            <a:spLocks noGrp="1"/>
          </p:cNvSpPr>
          <p:nvPr>
            <p:ph type="ftr" sz="quarter" idx="11"/>
          </p:nvPr>
        </p:nvSpPr>
        <p:spPr>
          <a:xfrm>
            <a:off x="755576" y="6245225"/>
            <a:ext cx="6337374" cy="476250"/>
          </a:xfrm>
        </p:spPr>
        <p:txBody>
          <a:bodyPr/>
          <a:lstStyle>
            <a:lvl1pPr>
              <a:defRPr/>
            </a:lvl1p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lvl1pPr>
              <a:defRPr/>
            </a:lvl1pPr>
          </a:lstStyle>
          <a:p>
            <a:pPr>
              <a:defRPr/>
            </a:pPr>
            <a:fld id="{C93345C1-1544-4086-8589-434BE2AC344E}" type="slidenum">
              <a:rPr lang="en-GB"/>
              <a:pPr>
                <a:defRPr/>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557338"/>
            <a:ext cx="403860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7" name="6 Marcador de número de diapositiva"/>
          <p:cNvSpPr>
            <a:spLocks noGrp="1"/>
          </p:cNvSpPr>
          <p:nvPr>
            <p:ph type="sldNum" sz="quarter" idx="12"/>
          </p:nvPr>
        </p:nvSpPr>
        <p:spPr/>
        <p:txBody>
          <a:bodyPr/>
          <a:lstStyle>
            <a:lvl1pPr>
              <a:defRPr/>
            </a:lvl1pPr>
          </a:lstStyle>
          <a:p>
            <a:pPr>
              <a:defRPr/>
            </a:pPr>
            <a:fld id="{A3D3FB96-A467-441A-9AF6-0D8D2542582F}" type="slidenum">
              <a:rPr lang="en-GB"/>
              <a:pPr>
                <a:defRPr/>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7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9" name="8 Marcador de número de diapositiva"/>
          <p:cNvSpPr>
            <a:spLocks noGrp="1"/>
          </p:cNvSpPr>
          <p:nvPr>
            <p:ph type="sldNum" sz="quarter" idx="12"/>
          </p:nvPr>
        </p:nvSpPr>
        <p:spPr/>
        <p:txBody>
          <a:bodyPr/>
          <a:lstStyle>
            <a:lvl1pPr>
              <a:defRPr/>
            </a:lvl1pPr>
          </a:lstStyle>
          <a:p>
            <a:pPr>
              <a:defRPr/>
            </a:pPr>
            <a:fld id="{16BBABF7-4A60-4BFA-B1C0-7A56BE4CD745}" type="slidenum">
              <a:rPr lang="en-GB"/>
              <a:pPr>
                <a:defRPr/>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4" name="3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5" name="4 Marcador de número de diapositiva"/>
          <p:cNvSpPr>
            <a:spLocks noGrp="1"/>
          </p:cNvSpPr>
          <p:nvPr>
            <p:ph type="sldNum" sz="quarter" idx="12"/>
          </p:nvPr>
        </p:nvSpPr>
        <p:spPr/>
        <p:txBody>
          <a:bodyPr/>
          <a:lstStyle>
            <a:lvl1pPr>
              <a:defRPr/>
            </a:lvl1pPr>
          </a:lstStyle>
          <a:p>
            <a:pPr>
              <a:defRPr/>
            </a:pPr>
            <a:fld id="{B5FA69FF-C6A8-45D5-939C-3F494655913F}" type="slidenum">
              <a:rPr lang="en-GB"/>
              <a:pPr>
                <a:defRPr/>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467544" y="6245225"/>
            <a:ext cx="6625406" cy="476250"/>
          </a:xfrm>
        </p:spPr>
        <p:txBody>
          <a:bodyPr/>
          <a:lstStyle>
            <a:lvl1pPr>
              <a:defRPr/>
            </a:lvl1pPr>
          </a:lstStyle>
          <a:p>
            <a:pPr>
              <a:defRPr/>
            </a:pPr>
            <a:r>
              <a:rPr lang="en-GB"/>
              <a:t>BEDMOND - behaviour pattern based assistant for early detection &amp; management of neurodegenerative diseases</a:t>
            </a:r>
          </a:p>
        </p:txBody>
      </p:sp>
      <p:sp>
        <p:nvSpPr>
          <p:cNvPr id="4" name="3 Marcador de número de diapositiva"/>
          <p:cNvSpPr>
            <a:spLocks noGrp="1"/>
          </p:cNvSpPr>
          <p:nvPr>
            <p:ph type="sldNum" sz="quarter" idx="12"/>
          </p:nvPr>
        </p:nvSpPr>
        <p:spPr/>
        <p:txBody>
          <a:bodyPr/>
          <a:lstStyle>
            <a:lvl1pPr>
              <a:defRPr/>
            </a:lvl1pPr>
          </a:lstStyle>
          <a:p>
            <a:pPr>
              <a:defRPr/>
            </a:pPr>
            <a:fld id="{761045EC-CDCF-4587-A57E-FE5ADEC43EA5}" type="slidenum">
              <a:rPr lang="en-GB"/>
              <a:pPr>
                <a:defRPr/>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1"/>
          </p:nvPr>
        </p:nvSpPr>
        <p:spPr/>
        <p:txBody>
          <a:bodyPr/>
          <a:lstStyle>
            <a:lvl1pPr>
              <a:defRPr/>
            </a:lvl1pPr>
          </a:lstStyle>
          <a:p>
            <a:pPr>
              <a:defRPr/>
            </a:pPr>
            <a:r>
              <a:rPr lang="en-GB"/>
              <a:t>BEDMOND - behaviour pattern based assistant for early detection &amp; management of neurodegenerative diseases</a:t>
            </a:r>
          </a:p>
        </p:txBody>
      </p:sp>
      <p:sp>
        <p:nvSpPr>
          <p:cNvPr id="7" name="6 Marcador de número de diapositiva"/>
          <p:cNvSpPr>
            <a:spLocks noGrp="1"/>
          </p:cNvSpPr>
          <p:nvPr>
            <p:ph type="sldNum" sz="quarter" idx="12"/>
          </p:nvPr>
        </p:nvSpPr>
        <p:spPr/>
        <p:txBody>
          <a:bodyPr/>
          <a:lstStyle>
            <a:lvl1pPr>
              <a:defRPr/>
            </a:lvl1pPr>
          </a:lstStyle>
          <a:p>
            <a:pPr>
              <a:defRPr/>
            </a:pPr>
            <a:fld id="{AE747313-9F27-44E3-8163-A88D96C45B17}" type="slidenum">
              <a:rPr lang="en-GB"/>
              <a:pPr>
                <a:defRPr/>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5 Marcador de pie de página"/>
          <p:cNvSpPr>
            <a:spLocks noGrp="1"/>
          </p:cNvSpPr>
          <p:nvPr>
            <p:ph type="ftr" sz="quarter" idx="11"/>
          </p:nvPr>
        </p:nvSpPr>
        <p:spPr>
          <a:xfrm>
            <a:off x="539552" y="6245225"/>
            <a:ext cx="6553398" cy="476250"/>
          </a:xfrm>
        </p:spPr>
        <p:txBody>
          <a:bodyPr/>
          <a:lstStyle>
            <a:lvl1pPr>
              <a:defRPr/>
            </a:lvl1pPr>
          </a:lstStyle>
          <a:p>
            <a:pPr>
              <a:defRPr/>
            </a:pPr>
            <a:r>
              <a:rPr lang="en-GB"/>
              <a:t>BEDMOND - behaviour pattern based assistant for early detection &amp; management of neurodegenerative diseases</a:t>
            </a:r>
          </a:p>
        </p:txBody>
      </p:sp>
      <p:sp>
        <p:nvSpPr>
          <p:cNvPr id="7" name="6 Marcador de número de diapositiva"/>
          <p:cNvSpPr>
            <a:spLocks noGrp="1"/>
          </p:cNvSpPr>
          <p:nvPr>
            <p:ph type="sldNum" sz="quarter" idx="12"/>
          </p:nvPr>
        </p:nvSpPr>
        <p:spPr/>
        <p:txBody>
          <a:bodyPr/>
          <a:lstStyle>
            <a:lvl1pPr>
              <a:defRPr/>
            </a:lvl1pPr>
          </a:lstStyle>
          <a:p>
            <a:pPr>
              <a:defRPr/>
            </a:pPr>
            <a:fld id="{5578556D-5C53-420C-B48F-E2194821BF25}" type="slidenum">
              <a:rPr lang="en-GB"/>
              <a:pPr>
                <a:defRPr/>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bedmond_logo"/>
          <p:cNvPicPr>
            <a:picLocks noChangeAspect="1" noChangeArrowheads="1"/>
          </p:cNvPicPr>
          <p:nvPr userDrawn="1"/>
        </p:nvPicPr>
        <p:blipFill>
          <a:blip r:embed="rId15" cstate="print"/>
          <a:srcRect/>
          <a:stretch>
            <a:fillRect/>
          </a:stretch>
        </p:blipFill>
        <p:spPr bwMode="auto">
          <a:xfrm>
            <a:off x="7092280" y="6237288"/>
            <a:ext cx="1081087" cy="5746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5699125"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Haga clic para cambiar el estilo de título	</a:t>
            </a:r>
          </a:p>
        </p:txBody>
      </p:sp>
      <p:sp>
        <p:nvSpPr>
          <p:cNvPr id="1028" name="Rectangle 3"/>
          <p:cNvSpPr>
            <a:spLocks noGrp="1" noChangeArrowheads="1"/>
          </p:cNvSpPr>
          <p:nvPr>
            <p:ph type="body" idx="1"/>
          </p:nvPr>
        </p:nvSpPr>
        <p:spPr bwMode="auto">
          <a:xfrm>
            <a:off x="457200" y="1557338"/>
            <a:ext cx="8229600" cy="4319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Haga clic para modificar el estilo de texto del patrón</a:t>
            </a:r>
          </a:p>
          <a:p>
            <a:pPr lvl="1"/>
            <a:r>
              <a:rPr lang="en-GB" smtClean="0"/>
              <a:t>Segundo nivel</a:t>
            </a:r>
          </a:p>
          <a:p>
            <a:pPr lvl="2"/>
            <a:r>
              <a:rPr lang="en-GB" smtClean="0"/>
              <a:t>Tercer nivel</a:t>
            </a:r>
          </a:p>
          <a:p>
            <a:pPr lvl="3"/>
            <a:r>
              <a:rPr lang="en-GB" smtClean="0"/>
              <a:t>Cuarto nivel</a:t>
            </a:r>
          </a:p>
          <a:p>
            <a:pPr lvl="4"/>
            <a:r>
              <a:rPr lang="en-GB" smtClean="0"/>
              <a:t>Quinto nivel</a:t>
            </a:r>
          </a:p>
        </p:txBody>
      </p:sp>
      <p:sp>
        <p:nvSpPr>
          <p:cNvPr id="7173" name="Rectangle 5"/>
          <p:cNvSpPr>
            <a:spLocks noGrp="1" noChangeArrowheads="1"/>
          </p:cNvSpPr>
          <p:nvPr>
            <p:ph type="ftr" sz="quarter" idx="3"/>
          </p:nvPr>
        </p:nvSpPr>
        <p:spPr bwMode="auto">
          <a:xfrm>
            <a:off x="467544" y="6245225"/>
            <a:ext cx="6625406"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339933"/>
                </a:solidFill>
                <a:latin typeface="+mn-lt"/>
              </a:defRPr>
            </a:lvl1pPr>
          </a:lstStyle>
          <a:p>
            <a:pPr>
              <a:defRPr/>
            </a:pPr>
            <a:r>
              <a:rPr lang="en-GB"/>
              <a:t>BEDMOND - behaviour pattern based assistant for early detection &amp; management of neurodegenerative diseases</a:t>
            </a:r>
          </a:p>
        </p:txBody>
      </p:sp>
      <p:sp>
        <p:nvSpPr>
          <p:cNvPr id="7174" name="Rectangle 6"/>
          <p:cNvSpPr>
            <a:spLocks noGrp="1" noChangeArrowheads="1"/>
          </p:cNvSpPr>
          <p:nvPr>
            <p:ph type="sldNum" sz="quarter" idx="4"/>
          </p:nvPr>
        </p:nvSpPr>
        <p:spPr bwMode="auto">
          <a:xfrm>
            <a:off x="8172450" y="6245225"/>
            <a:ext cx="5159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i="1" smtClean="0">
                <a:solidFill>
                  <a:srgbClr val="339933"/>
                </a:solidFill>
                <a:latin typeface="+mn-lt"/>
              </a:defRPr>
            </a:lvl1pPr>
          </a:lstStyle>
          <a:p>
            <a:pPr>
              <a:defRPr/>
            </a:pPr>
            <a:fld id="{8228CAD3-8063-4695-9F20-5A8B71284B97}" type="slidenum">
              <a:rPr lang="en-GB"/>
              <a:pPr>
                <a:defRPr/>
              </a:pPr>
              <a:t>‹Nº›</a:t>
            </a:fld>
            <a:endParaRPr lang="en-GB"/>
          </a:p>
        </p:txBody>
      </p:sp>
      <p:pic>
        <p:nvPicPr>
          <p:cNvPr id="1034" name="10 Imagen" descr="LOGO TECNALIA+CLAIM COLOR 300.jpg"/>
          <p:cNvPicPr>
            <a:picLocks noChangeAspect="1"/>
          </p:cNvPicPr>
          <p:nvPr userDrawn="1"/>
        </p:nvPicPr>
        <p:blipFill>
          <a:blip r:embed="rId16" cstate="print"/>
          <a:srcRect/>
          <a:stretch>
            <a:fillRect/>
          </a:stretch>
        </p:blipFill>
        <p:spPr bwMode="auto">
          <a:xfrm>
            <a:off x="6278563" y="309563"/>
            <a:ext cx="2397125" cy="5984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l" rtl="0" eaLnBrk="0" fontAlgn="base" hangingPunct="0">
        <a:spcBef>
          <a:spcPct val="0"/>
        </a:spcBef>
        <a:spcAft>
          <a:spcPct val="0"/>
        </a:spcAft>
        <a:defRPr sz="2800" b="1">
          <a:solidFill>
            <a:srgbClr val="339933"/>
          </a:solidFill>
          <a:latin typeface="+mj-lt"/>
          <a:ea typeface="+mj-ea"/>
          <a:cs typeface="+mj-cs"/>
        </a:defRPr>
      </a:lvl1pPr>
      <a:lvl2pPr algn="l" rtl="0" eaLnBrk="0" fontAlgn="base" hangingPunct="0">
        <a:spcBef>
          <a:spcPct val="0"/>
        </a:spcBef>
        <a:spcAft>
          <a:spcPct val="0"/>
        </a:spcAft>
        <a:defRPr sz="2800" b="1">
          <a:solidFill>
            <a:srgbClr val="339933"/>
          </a:solidFill>
          <a:latin typeface="Calibri" pitchFamily="34" charset="0"/>
        </a:defRPr>
      </a:lvl2pPr>
      <a:lvl3pPr algn="l" rtl="0" eaLnBrk="0" fontAlgn="base" hangingPunct="0">
        <a:spcBef>
          <a:spcPct val="0"/>
        </a:spcBef>
        <a:spcAft>
          <a:spcPct val="0"/>
        </a:spcAft>
        <a:defRPr sz="2800" b="1">
          <a:solidFill>
            <a:srgbClr val="339933"/>
          </a:solidFill>
          <a:latin typeface="Calibri" pitchFamily="34" charset="0"/>
        </a:defRPr>
      </a:lvl3pPr>
      <a:lvl4pPr algn="l" rtl="0" eaLnBrk="0" fontAlgn="base" hangingPunct="0">
        <a:spcBef>
          <a:spcPct val="0"/>
        </a:spcBef>
        <a:spcAft>
          <a:spcPct val="0"/>
        </a:spcAft>
        <a:defRPr sz="2800" b="1">
          <a:solidFill>
            <a:srgbClr val="339933"/>
          </a:solidFill>
          <a:latin typeface="Calibri" pitchFamily="34" charset="0"/>
        </a:defRPr>
      </a:lvl4pPr>
      <a:lvl5pPr algn="l" rtl="0" eaLnBrk="0" fontAlgn="base" hangingPunct="0">
        <a:spcBef>
          <a:spcPct val="0"/>
        </a:spcBef>
        <a:spcAft>
          <a:spcPct val="0"/>
        </a:spcAft>
        <a:defRPr sz="2800" b="1">
          <a:solidFill>
            <a:srgbClr val="339933"/>
          </a:solidFill>
          <a:latin typeface="Calibri" pitchFamily="34" charset="0"/>
        </a:defRPr>
      </a:lvl5pPr>
      <a:lvl6pPr marL="457200" algn="l" rtl="0" fontAlgn="base">
        <a:spcBef>
          <a:spcPct val="0"/>
        </a:spcBef>
        <a:spcAft>
          <a:spcPct val="0"/>
        </a:spcAft>
        <a:defRPr sz="2800" b="1">
          <a:solidFill>
            <a:srgbClr val="339933"/>
          </a:solidFill>
          <a:latin typeface="Calibri" pitchFamily="34" charset="0"/>
        </a:defRPr>
      </a:lvl6pPr>
      <a:lvl7pPr marL="914400" algn="l" rtl="0" fontAlgn="base">
        <a:spcBef>
          <a:spcPct val="0"/>
        </a:spcBef>
        <a:spcAft>
          <a:spcPct val="0"/>
        </a:spcAft>
        <a:defRPr sz="2800" b="1">
          <a:solidFill>
            <a:srgbClr val="339933"/>
          </a:solidFill>
          <a:latin typeface="Calibri" pitchFamily="34" charset="0"/>
        </a:defRPr>
      </a:lvl7pPr>
      <a:lvl8pPr marL="1371600" algn="l" rtl="0" fontAlgn="base">
        <a:spcBef>
          <a:spcPct val="0"/>
        </a:spcBef>
        <a:spcAft>
          <a:spcPct val="0"/>
        </a:spcAft>
        <a:defRPr sz="2800" b="1">
          <a:solidFill>
            <a:srgbClr val="339933"/>
          </a:solidFill>
          <a:latin typeface="Calibri" pitchFamily="34" charset="0"/>
        </a:defRPr>
      </a:lvl8pPr>
      <a:lvl9pPr marL="1828800" algn="l" rtl="0" fontAlgn="base">
        <a:spcBef>
          <a:spcPct val="0"/>
        </a:spcBef>
        <a:spcAft>
          <a:spcPct val="0"/>
        </a:spcAft>
        <a:defRPr sz="2800" b="1">
          <a:solidFill>
            <a:srgbClr val="339933"/>
          </a:solidFill>
          <a:latin typeface="Calibri"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o"/>
        <a:defRPr sz="2400">
          <a:solidFill>
            <a:srgbClr val="339933"/>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rgbClr val="339933"/>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http://trac.dfki.de/bedmond/attachment/wiki/ConceptMethodology/iteration.jpg?format=raw" TargetMode="Externa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49.jpeg"/><Relationship Id="rId18" Type="http://schemas.openxmlformats.org/officeDocument/2006/relationships/image" Target="../media/image52.jpeg"/><Relationship Id="rId3" Type="http://schemas.openxmlformats.org/officeDocument/2006/relationships/hyperlink" Target="http://www.robotiker.com/" TargetMode="External"/><Relationship Id="rId21" Type="http://schemas.openxmlformats.org/officeDocument/2006/relationships/hyperlink" Target="http://www.meticube.com/" TargetMode="External"/><Relationship Id="rId7" Type="http://schemas.openxmlformats.org/officeDocument/2006/relationships/image" Target="../media/image44.jpeg"/><Relationship Id="rId12" Type="http://schemas.openxmlformats.org/officeDocument/2006/relationships/image" Target="../media/image48.jpeg"/><Relationship Id="rId17" Type="http://schemas.openxmlformats.org/officeDocument/2006/relationships/hyperlink" Target="http://www.cure.at/" TargetMode="External"/><Relationship Id="rId2" Type="http://schemas.openxmlformats.org/officeDocument/2006/relationships/notesSlide" Target="../notesSlides/notesSlide34.xml"/><Relationship Id="rId16" Type="http://schemas.openxmlformats.org/officeDocument/2006/relationships/image" Target="../media/image51.jpeg"/><Relationship Id="rId20"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7.png"/><Relationship Id="rId24" Type="http://schemas.openxmlformats.org/officeDocument/2006/relationships/image" Target="../media/image56.jpeg"/><Relationship Id="rId5" Type="http://schemas.openxmlformats.org/officeDocument/2006/relationships/image" Target="../media/image42.png"/><Relationship Id="rId15" Type="http://schemas.openxmlformats.org/officeDocument/2006/relationships/hyperlink" Target="http://www.ingema.es/" TargetMode="External"/><Relationship Id="rId23" Type="http://schemas.openxmlformats.org/officeDocument/2006/relationships/image" Target="../media/image55.png"/><Relationship Id="rId10" Type="http://schemas.openxmlformats.org/officeDocument/2006/relationships/image" Target="../media/image46.png"/><Relationship Id="rId19" Type="http://schemas.openxmlformats.org/officeDocument/2006/relationships/image" Target="../media/image53.jpeg"/><Relationship Id="rId4" Type="http://schemas.openxmlformats.org/officeDocument/2006/relationships/image" Target="../media/image41.jpeg"/><Relationship Id="rId9" Type="http://schemas.openxmlformats.org/officeDocument/2006/relationships/image" Target="../media/image5.jpeg"/><Relationship Id="rId14" Type="http://schemas.openxmlformats.org/officeDocument/2006/relationships/image" Target="../media/image50.png"/><Relationship Id="rId22"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hyperlink" Target="http://www.jano.es/jano/actualidad/ultimas/noticias/janoes/neuroimagen/consigue/identificar/pacientes/trastorno/sueno/tendran/parkinson/_f-11+iditem-11425+idtabla-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7"/>
          <p:cNvSpPr>
            <a:spLocks/>
          </p:cNvSpPr>
          <p:nvPr/>
        </p:nvSpPr>
        <p:spPr bwMode="auto">
          <a:xfrm>
            <a:off x="6370638" y="2600325"/>
            <a:ext cx="2378075" cy="541338"/>
          </a:xfrm>
          <a:prstGeom prst="rect">
            <a:avLst/>
          </a:prstGeom>
          <a:noFill/>
          <a:ln w="9525">
            <a:noFill/>
            <a:miter lim="800000"/>
            <a:headEnd/>
            <a:tailEnd/>
          </a:ln>
        </p:spPr>
        <p:txBody>
          <a:bodyPr anchor="ctr"/>
          <a:lstStyle/>
          <a:p>
            <a:pPr algn="ctr" defTabSz="457200">
              <a:spcBef>
                <a:spcPct val="20000"/>
              </a:spcBef>
              <a:defRPr/>
            </a:pPr>
            <a:r>
              <a:rPr lang="en-GB" b="1" dirty="0">
                <a:solidFill>
                  <a:srgbClr val="009900"/>
                </a:solidFill>
                <a:effectLst>
                  <a:outerShdw blurRad="38100" dist="38100" dir="2700000" algn="tl">
                    <a:srgbClr val="C0C0C0"/>
                  </a:outerShdw>
                </a:effectLst>
              </a:rPr>
              <a:t>· BEDMOND project ·</a:t>
            </a:r>
          </a:p>
        </p:txBody>
      </p:sp>
      <p:sp>
        <p:nvSpPr>
          <p:cNvPr id="9" name="8 Pentágono"/>
          <p:cNvSpPr/>
          <p:nvPr/>
        </p:nvSpPr>
        <p:spPr>
          <a:xfrm>
            <a:off x="358775" y="1412875"/>
            <a:ext cx="6443663" cy="4248150"/>
          </a:xfrm>
          <a:prstGeom prst="homePlate">
            <a:avLst>
              <a:gd name="adj" fmla="val 29573"/>
            </a:avLst>
          </a:prstGeom>
          <a:gradFill flip="none" rotWithShape="1">
            <a:gsLst>
              <a:gs pos="0">
                <a:srgbClr val="FFFFFF"/>
              </a:gs>
              <a:gs pos="50000">
                <a:srgbClr val="99FF99"/>
              </a:gs>
              <a:gs pos="100000">
                <a:srgbClr val="FFFFFF"/>
              </a:gs>
            </a:gsLst>
            <a:lin ang="10800000" scaled="1"/>
            <a:tileRect/>
          </a:gradFill>
          <a:ln w="9525">
            <a:solidFill>
              <a:srgbClr val="99FF99"/>
            </a:solidFill>
            <a:prstDash val="sysDot"/>
            <a:miter lim="800000"/>
            <a:headEnd/>
            <a:tailEnd/>
          </a:ln>
          <a:effectLst/>
        </p:spPr>
        <p:txBody>
          <a:bodyPr anchor="ctr"/>
          <a:lstStyle/>
          <a:p>
            <a:pPr algn="ctr">
              <a:defRPr/>
            </a:pPr>
            <a:r>
              <a:rPr lang="en-US" sz="4000" b="1" dirty="0">
                <a:effectLst>
                  <a:outerShdw blurRad="38100" dist="38100" dir="2700000" algn="tl">
                    <a:srgbClr val="000000">
                      <a:alpha val="43137"/>
                    </a:srgbClr>
                  </a:outerShdw>
                </a:effectLst>
                <a:latin typeface="+mj-lt"/>
                <a:ea typeface="+mj-ea"/>
                <a:cs typeface="+mj-cs"/>
              </a:rPr>
              <a:t>supporting diagnostic decision for early detection of neurodegenerative diseases on a </a:t>
            </a:r>
            <a:r>
              <a:rPr lang="en-US" sz="4000" b="1" dirty="0" err="1">
                <a:effectLst>
                  <a:outerShdw blurRad="38100" dist="38100" dir="2700000" algn="tl">
                    <a:srgbClr val="000000">
                      <a:alpha val="43137"/>
                    </a:srgbClr>
                  </a:outerShdw>
                </a:effectLst>
                <a:latin typeface="+mj-lt"/>
                <a:ea typeface="+mj-ea"/>
                <a:cs typeface="+mj-cs"/>
              </a:rPr>
              <a:t>behavioural</a:t>
            </a:r>
            <a:r>
              <a:rPr lang="en-US" sz="4000" b="1" dirty="0">
                <a:effectLst>
                  <a:outerShdw blurRad="38100" dist="38100" dir="2700000" algn="tl">
                    <a:srgbClr val="000000">
                      <a:alpha val="43137"/>
                    </a:srgbClr>
                  </a:outerShdw>
                </a:effectLst>
                <a:latin typeface="+mj-lt"/>
                <a:ea typeface="+mj-ea"/>
                <a:cs typeface="+mj-cs"/>
              </a:rPr>
              <a:t> altered pattern basis</a:t>
            </a:r>
            <a:endParaRPr lang="es-ES" sz="4000" b="1" dirty="0">
              <a:effectLst>
                <a:outerShdw blurRad="38100" dist="38100" dir="2700000" algn="tl">
                  <a:srgbClr val="000000">
                    <a:alpha val="43137"/>
                  </a:srgbClr>
                </a:outerShdw>
              </a:effectLst>
              <a:latin typeface="+mj-lt"/>
              <a:ea typeface="+mj-ea"/>
              <a:cs typeface="+mj-cs"/>
            </a:endParaRPr>
          </a:p>
        </p:txBody>
      </p:sp>
      <p:pic>
        <p:nvPicPr>
          <p:cNvPr id="17412" name="5 Imagen" descr="bedmond_logo.jpg"/>
          <p:cNvPicPr>
            <a:picLocks noChangeAspect="1"/>
          </p:cNvPicPr>
          <p:nvPr/>
        </p:nvPicPr>
        <p:blipFill>
          <a:blip r:embed="rId3" cstate="print"/>
          <a:srcRect/>
          <a:stretch>
            <a:fillRect/>
          </a:stretch>
        </p:blipFill>
        <p:spPr bwMode="auto">
          <a:xfrm>
            <a:off x="6515100" y="3003550"/>
            <a:ext cx="2016125" cy="1073150"/>
          </a:xfrm>
          <a:prstGeom prst="rect">
            <a:avLst/>
          </a:prstGeom>
          <a:noFill/>
          <a:ln w="9525">
            <a:noFill/>
            <a:miter lim="800000"/>
            <a:headEnd/>
            <a:tailEnd/>
          </a:ln>
        </p:spPr>
      </p:pic>
      <p:pic>
        <p:nvPicPr>
          <p:cNvPr id="17413" name="Picture 10" descr="AALsmall"/>
          <p:cNvPicPr>
            <a:picLocks noChangeAspect="1" noChangeArrowheads="1"/>
          </p:cNvPicPr>
          <p:nvPr/>
        </p:nvPicPr>
        <p:blipFill>
          <a:blip r:embed="rId4" cstate="print"/>
          <a:srcRect/>
          <a:stretch>
            <a:fillRect/>
          </a:stretch>
        </p:blipFill>
        <p:spPr bwMode="auto">
          <a:xfrm>
            <a:off x="6875463" y="1989138"/>
            <a:ext cx="1319212" cy="496887"/>
          </a:xfrm>
          <a:prstGeom prst="rect">
            <a:avLst/>
          </a:prstGeom>
          <a:noFill/>
          <a:ln w="9525">
            <a:noFill/>
            <a:miter lim="800000"/>
            <a:headEnd/>
            <a:tailEnd/>
          </a:ln>
        </p:spPr>
      </p:pic>
      <p:sp>
        <p:nvSpPr>
          <p:cNvPr id="10" name="9 Subtítulo"/>
          <p:cNvSpPr>
            <a:spLocks noGrp="1"/>
          </p:cNvSpPr>
          <p:nvPr>
            <p:ph type="subTitle" idx="1"/>
          </p:nvPr>
        </p:nvSpPr>
        <p:spPr/>
        <p:txBody>
          <a:bodyPr/>
          <a:lstStyle/>
          <a:p>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6 Marcador de número de diapositiva"/>
          <p:cNvSpPr>
            <a:spLocks noGrp="1"/>
          </p:cNvSpPr>
          <p:nvPr>
            <p:ph type="sldNum" sz="quarter" idx="12"/>
          </p:nvPr>
        </p:nvSpPr>
        <p:spPr/>
        <p:txBody>
          <a:bodyPr/>
          <a:lstStyle/>
          <a:p>
            <a:pPr>
              <a:defRPr/>
            </a:pPr>
            <a:fld id="{676C8CF4-572E-4044-8589-D52F277D1760}" type="slidenum">
              <a:rPr lang="en-GB"/>
              <a:pPr>
                <a:defRPr/>
              </a:pPr>
              <a:t>10</a:t>
            </a:fld>
            <a:endParaRPr lang="en-GB"/>
          </a:p>
        </p:txBody>
      </p:sp>
      <p:sp>
        <p:nvSpPr>
          <p:cNvPr id="33796" name="Rectangle 3"/>
          <p:cNvSpPr>
            <a:spLocks noGrp="1" noChangeArrowheads="1"/>
          </p:cNvSpPr>
          <p:nvPr>
            <p:ph type="body" sz="half" idx="1"/>
          </p:nvPr>
        </p:nvSpPr>
        <p:spPr>
          <a:xfrm>
            <a:off x="3348038" y="1557338"/>
            <a:ext cx="5334000" cy="4319587"/>
          </a:xfrm>
        </p:spPr>
        <p:txBody>
          <a:bodyPr/>
          <a:lstStyle/>
          <a:p>
            <a:pPr lvl="1" eaLnBrk="1" hangingPunct="1">
              <a:lnSpc>
                <a:spcPct val="90000"/>
              </a:lnSpc>
              <a:buFontTx/>
              <a:buNone/>
            </a:pPr>
            <a:r>
              <a:rPr lang="en-GB" smtClean="0">
                <a:latin typeface="Calibri" pitchFamily="34" charset="0"/>
              </a:rPr>
              <a:t>	“</a:t>
            </a:r>
            <a:r>
              <a:rPr lang="en-GB" b="1" smtClean="0">
                <a:latin typeface="Calibri" pitchFamily="34" charset="0"/>
              </a:rPr>
              <a:t>ICT-based system for an early detection of Alzheimer’s disease and other neurodegenerative diseases, focused in elderly people while living at home</a:t>
            </a:r>
            <a:r>
              <a:rPr lang="en-GB" smtClean="0">
                <a:latin typeface="Calibri" pitchFamily="34" charset="0"/>
              </a:rPr>
              <a:t>”</a:t>
            </a:r>
          </a:p>
          <a:p>
            <a:pPr lvl="1" eaLnBrk="1" hangingPunct="1">
              <a:lnSpc>
                <a:spcPct val="90000"/>
              </a:lnSpc>
              <a:buFontTx/>
              <a:buNone/>
            </a:pPr>
            <a:endParaRPr lang="en-GB" sz="2000" smtClean="0">
              <a:latin typeface="Calibri" pitchFamily="34" charset="0"/>
            </a:endParaRPr>
          </a:p>
          <a:p>
            <a:pPr lvl="1" eaLnBrk="1" hangingPunct="1">
              <a:lnSpc>
                <a:spcPct val="90000"/>
              </a:lnSpc>
              <a:buFontTx/>
              <a:buNone/>
            </a:pPr>
            <a:r>
              <a:rPr lang="en-GB" sz="2000" smtClean="0">
                <a:latin typeface="Calibri" pitchFamily="34" charset="0"/>
              </a:rPr>
              <a:t>	</a:t>
            </a:r>
            <a:r>
              <a:rPr lang="en-GB" sz="2000" smtClean="0">
                <a:solidFill>
                  <a:schemeClr val="tx1"/>
                </a:solidFill>
                <a:latin typeface="Calibri" pitchFamily="34" charset="0"/>
              </a:rPr>
              <a:t>“With such an early detection, health professionals can later on apply an early pharmacological treatment which is proven to delay Alzheimer’s disease appearance and, consequently, help the elder to live longer independently at home.”</a:t>
            </a:r>
            <a:endParaRPr lang="en-GB" smtClean="0">
              <a:solidFill>
                <a:schemeClr val="tx1"/>
              </a:solidFill>
              <a:latin typeface="Calibri" pitchFamily="34" charset="0"/>
            </a:endParaRPr>
          </a:p>
          <a:p>
            <a:pPr lvl="1" eaLnBrk="1" hangingPunct="1">
              <a:lnSpc>
                <a:spcPct val="90000"/>
              </a:lnSpc>
            </a:pPr>
            <a:endParaRPr lang="en-GB" smtClean="0">
              <a:solidFill>
                <a:schemeClr val="tx1"/>
              </a:solidFill>
              <a:latin typeface="Calibri" pitchFamily="34" charset="0"/>
            </a:endParaRPr>
          </a:p>
        </p:txBody>
      </p:sp>
      <p:pic>
        <p:nvPicPr>
          <p:cNvPr id="33797" name="Picture 8" descr="bedmond_logo"/>
          <p:cNvPicPr>
            <a:picLocks noGrp="1" noChangeAspect="1" noChangeArrowheads="1"/>
          </p:cNvPicPr>
          <p:nvPr>
            <p:ph sz="half" idx="2"/>
          </p:nvPr>
        </p:nvPicPr>
        <p:blipFill>
          <a:blip r:embed="rId3" cstate="print"/>
          <a:srcRect/>
          <a:stretch>
            <a:fillRect/>
          </a:stretch>
        </p:blipFill>
        <p:spPr>
          <a:xfrm>
            <a:off x="755650" y="1773238"/>
            <a:ext cx="2527300" cy="1344612"/>
          </a:xfrm>
        </p:spPr>
      </p:pic>
      <p:sp>
        <p:nvSpPr>
          <p:cNvPr id="33798" name="Line 10"/>
          <p:cNvSpPr>
            <a:spLocks noChangeShapeType="1"/>
          </p:cNvSpPr>
          <p:nvPr/>
        </p:nvSpPr>
        <p:spPr bwMode="auto">
          <a:xfrm>
            <a:off x="3635375" y="1557338"/>
            <a:ext cx="0" cy="4392612"/>
          </a:xfrm>
          <a:prstGeom prst="line">
            <a:avLst/>
          </a:prstGeom>
          <a:noFill/>
          <a:ln w="57150" cmpd="thickThin">
            <a:solidFill>
              <a:srgbClr val="009900"/>
            </a:solidFill>
            <a:round/>
            <a:headEnd/>
            <a:tailEnd/>
          </a:ln>
        </p:spPr>
        <p:txBody>
          <a:bodyPr/>
          <a:lstStyle/>
          <a:p>
            <a:endParaRPr lang="es-ES"/>
          </a:p>
        </p:txBody>
      </p:sp>
      <p:sp>
        <p:nvSpPr>
          <p:cNvPr id="33799" name="Rectangle 2"/>
          <p:cNvSpPr>
            <a:spLocks noGrp="1" noChangeArrowheads="1"/>
          </p:cNvSpPr>
          <p:nvPr>
            <p:ph type="title"/>
          </p:nvPr>
        </p:nvSpPr>
        <p:spPr/>
        <p:txBody>
          <a:bodyPr/>
          <a:lstStyle/>
          <a:p>
            <a:pPr eaLnBrk="1" hangingPunct="1"/>
            <a:r>
              <a:rPr lang="es-ES" sz="2400" smtClean="0"/>
              <a:t>BEDMOND Project Scope</a:t>
            </a:r>
            <a:br>
              <a:rPr lang="es-ES" sz="2400" smtClean="0"/>
            </a:br>
            <a:r>
              <a:rPr lang="es-ES" sz="2400" i="1" smtClean="0">
                <a:sym typeface="Wingdings" pitchFamily="2" charset="2"/>
              </a:rPr>
              <a:t>Purpose</a:t>
            </a:r>
            <a:endParaRPr lang="es-ES" sz="2400" i="1" smtClean="0"/>
          </a:p>
        </p:txBody>
      </p:sp>
      <p:pic>
        <p:nvPicPr>
          <p:cNvPr id="33800" name="Picture 2" descr="Identifican tres genes relacionados con el 20% de los casos de &#10;alzheimer"/>
          <p:cNvPicPr>
            <a:picLocks noChangeAspect="1" noChangeArrowheads="1"/>
          </p:cNvPicPr>
          <p:nvPr/>
        </p:nvPicPr>
        <p:blipFill>
          <a:blip r:embed="rId4" cstate="print"/>
          <a:srcRect/>
          <a:stretch>
            <a:fillRect/>
          </a:stretch>
        </p:blipFill>
        <p:spPr bwMode="auto">
          <a:xfrm>
            <a:off x="468313" y="3573463"/>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15" name="5 Marcador de número de diapositiva"/>
          <p:cNvSpPr>
            <a:spLocks noGrp="1"/>
          </p:cNvSpPr>
          <p:nvPr>
            <p:ph type="sldNum" sz="quarter" idx="12"/>
          </p:nvPr>
        </p:nvSpPr>
        <p:spPr/>
        <p:txBody>
          <a:bodyPr/>
          <a:lstStyle/>
          <a:p>
            <a:pPr>
              <a:defRPr/>
            </a:pPr>
            <a:fld id="{2D143AA6-EA28-47D4-BC6F-E2C6C656D0A8}" type="slidenum">
              <a:rPr lang="en-GB"/>
              <a:pPr>
                <a:defRPr/>
              </a:pPr>
              <a:t>11</a:t>
            </a:fld>
            <a:endParaRPr lang="en-GB"/>
          </a:p>
        </p:txBody>
      </p:sp>
      <p:sp>
        <p:nvSpPr>
          <p:cNvPr id="35844" name="Rectangle 3"/>
          <p:cNvSpPr>
            <a:spLocks noGrp="1" noChangeArrowheads="1"/>
          </p:cNvSpPr>
          <p:nvPr>
            <p:ph type="body" idx="1"/>
          </p:nvPr>
        </p:nvSpPr>
        <p:spPr>
          <a:xfrm>
            <a:off x="457200" y="1557338"/>
            <a:ext cx="5410200" cy="4319587"/>
          </a:xfrm>
        </p:spPr>
        <p:txBody>
          <a:bodyPr/>
          <a:lstStyle/>
          <a:p>
            <a:pPr eaLnBrk="1" hangingPunct="1"/>
            <a:r>
              <a:rPr lang="en-GB" sz="2400" b="1" smtClean="0">
                <a:solidFill>
                  <a:srgbClr val="339933"/>
                </a:solidFill>
                <a:latin typeface="Calibri" pitchFamily="34" charset="0"/>
              </a:rPr>
              <a:t>a main support tool for medical experts</a:t>
            </a:r>
            <a:r>
              <a:rPr lang="en-GB" sz="2400" smtClean="0">
                <a:latin typeface="Calibri" pitchFamily="34" charset="0"/>
              </a:rPr>
              <a:t> </a:t>
            </a:r>
            <a:r>
              <a:rPr lang="en-GB" sz="1800" smtClean="0">
                <a:latin typeface="Calibri" pitchFamily="34" charset="0"/>
              </a:rPr>
              <a:t>addressed to the early diagnosis of neurodegenerative diseases through behavioural changes analysis, based on smart-home and tele-assistance technologies</a:t>
            </a:r>
          </a:p>
          <a:p>
            <a:pPr eaLnBrk="1" hangingPunct="1"/>
            <a:endParaRPr lang="en-GB" sz="1800" smtClean="0">
              <a:latin typeface="Calibri" pitchFamily="34" charset="0"/>
            </a:endParaRPr>
          </a:p>
          <a:p>
            <a:pPr eaLnBrk="1" hangingPunct="1"/>
            <a:r>
              <a:rPr lang="en-GB" sz="2400" b="1" smtClean="0">
                <a:solidFill>
                  <a:srgbClr val="339933"/>
                </a:solidFill>
                <a:latin typeface="Calibri" pitchFamily="34" charset="0"/>
              </a:rPr>
              <a:t>a tool for the caregivers at home</a:t>
            </a:r>
            <a:r>
              <a:rPr lang="en-GB" sz="2400" b="1" smtClean="0">
                <a:solidFill>
                  <a:srgbClr val="FF0000"/>
                </a:solidFill>
                <a:latin typeface="Calibri" pitchFamily="34" charset="0"/>
              </a:rPr>
              <a:t> </a:t>
            </a:r>
            <a:r>
              <a:rPr lang="en-GB" sz="1800" smtClean="0">
                <a:latin typeface="Calibri" pitchFamily="34" charset="0"/>
              </a:rPr>
              <a:t>to inform and be informed about the last activities’ performance</a:t>
            </a:r>
          </a:p>
          <a:p>
            <a:pPr eaLnBrk="1" hangingPunct="1"/>
            <a:endParaRPr lang="en-GB" sz="1800" smtClean="0">
              <a:latin typeface="Calibri" pitchFamily="34" charset="0"/>
            </a:endParaRPr>
          </a:p>
          <a:p>
            <a:pPr eaLnBrk="1" hangingPunct="1"/>
            <a:r>
              <a:rPr lang="en-GB" sz="2400" b="1" smtClean="0">
                <a:solidFill>
                  <a:srgbClr val="339933"/>
                </a:solidFill>
                <a:latin typeface="Calibri" pitchFamily="34" charset="0"/>
              </a:rPr>
              <a:t>an alert tool</a:t>
            </a:r>
            <a:r>
              <a:rPr lang="en-GB" sz="2400" smtClean="0">
                <a:latin typeface="Calibri" pitchFamily="34" charset="0"/>
              </a:rPr>
              <a:t> </a:t>
            </a:r>
            <a:r>
              <a:rPr lang="en-GB" sz="1800" smtClean="0">
                <a:latin typeface="Calibri" pitchFamily="34" charset="0"/>
              </a:rPr>
              <a:t>to inform about home alarm signals and react quickly on high risky situations</a:t>
            </a:r>
          </a:p>
          <a:p>
            <a:pPr eaLnBrk="1" hangingPunct="1"/>
            <a:endParaRPr lang="en-GB" sz="1800" smtClean="0">
              <a:latin typeface="Calibri" pitchFamily="34" charset="0"/>
            </a:endParaRPr>
          </a:p>
        </p:txBody>
      </p:sp>
      <p:sp>
        <p:nvSpPr>
          <p:cNvPr id="47111" name="Text Box 7"/>
          <p:cNvSpPr txBox="1">
            <a:spLocks noChangeArrowheads="1"/>
          </p:cNvSpPr>
          <p:nvPr/>
        </p:nvSpPr>
        <p:spPr bwMode="auto">
          <a:xfrm>
            <a:off x="6553200" y="2338388"/>
            <a:ext cx="1254125" cy="641350"/>
          </a:xfrm>
          <a:prstGeom prst="rect">
            <a:avLst/>
          </a:prstGeom>
          <a:solidFill>
            <a:srgbClr val="339933"/>
          </a:solidFill>
          <a:ln w="9525">
            <a:noFill/>
            <a:miter lim="800000"/>
            <a:headEnd/>
            <a:tailEnd/>
          </a:ln>
          <a:effectLst/>
        </p:spPr>
        <p:txBody>
          <a:bodyPr wrap="none">
            <a:spAutoFit/>
          </a:bodyPr>
          <a:lstStyle/>
          <a:p>
            <a:pPr algn="ctr">
              <a:defRPr/>
            </a:pPr>
            <a:r>
              <a:rPr lang="en-US" b="1">
                <a:solidFill>
                  <a:schemeClr val="bg1"/>
                </a:solidFill>
                <a:effectLst>
                  <a:outerShdw blurRad="38100" dist="38100" dir="2700000" algn="tl">
                    <a:srgbClr val="000000"/>
                  </a:outerShdw>
                </a:effectLst>
              </a:rPr>
              <a:t>PRE</a:t>
            </a:r>
          </a:p>
          <a:p>
            <a:pPr algn="ctr">
              <a:defRPr/>
            </a:pPr>
            <a:r>
              <a:rPr lang="en-US" b="1">
                <a:solidFill>
                  <a:schemeClr val="bg1"/>
                </a:solidFill>
                <a:effectLst>
                  <a:outerShdw blurRad="38100" dist="38100" dir="2700000" algn="tl">
                    <a:srgbClr val="000000"/>
                  </a:outerShdw>
                </a:effectLst>
              </a:rPr>
              <a:t>DIAGNOSIS</a:t>
            </a:r>
          </a:p>
        </p:txBody>
      </p:sp>
      <p:sp>
        <p:nvSpPr>
          <p:cNvPr id="47112" name="Text Box 8"/>
          <p:cNvSpPr txBox="1">
            <a:spLocks noChangeArrowheads="1"/>
          </p:cNvSpPr>
          <p:nvPr/>
        </p:nvSpPr>
        <p:spPr bwMode="auto">
          <a:xfrm>
            <a:off x="7385050" y="4306888"/>
            <a:ext cx="1254125" cy="641350"/>
          </a:xfrm>
          <a:prstGeom prst="rect">
            <a:avLst/>
          </a:prstGeom>
          <a:solidFill>
            <a:srgbClr val="339933"/>
          </a:solidFill>
          <a:ln w="9525">
            <a:noFill/>
            <a:miter lim="800000"/>
            <a:headEnd/>
            <a:tailEnd/>
          </a:ln>
          <a:effectLst/>
        </p:spPr>
        <p:txBody>
          <a:bodyPr wrap="none">
            <a:spAutoFit/>
          </a:bodyPr>
          <a:lstStyle/>
          <a:p>
            <a:pPr algn="ctr">
              <a:defRPr/>
            </a:pPr>
            <a:r>
              <a:rPr lang="en-US" b="1">
                <a:solidFill>
                  <a:schemeClr val="bg1"/>
                </a:solidFill>
                <a:effectLst>
                  <a:outerShdw blurRad="38100" dist="38100" dir="2700000" algn="tl">
                    <a:srgbClr val="000000"/>
                  </a:outerShdw>
                </a:effectLst>
              </a:rPr>
              <a:t>POST</a:t>
            </a:r>
          </a:p>
          <a:p>
            <a:pPr algn="ctr">
              <a:defRPr/>
            </a:pPr>
            <a:r>
              <a:rPr lang="en-US" b="1">
                <a:solidFill>
                  <a:schemeClr val="bg1"/>
                </a:solidFill>
                <a:effectLst>
                  <a:outerShdw blurRad="38100" dist="38100" dir="2700000" algn="tl">
                    <a:srgbClr val="000000"/>
                  </a:outerShdw>
                </a:effectLst>
              </a:rPr>
              <a:t>DIAGNOSIS</a:t>
            </a:r>
          </a:p>
        </p:txBody>
      </p:sp>
      <p:sp>
        <p:nvSpPr>
          <p:cNvPr id="35847" name="AutoShape 9"/>
          <p:cNvSpPr>
            <a:spLocks noChangeArrowheads="1"/>
          </p:cNvSpPr>
          <p:nvPr/>
        </p:nvSpPr>
        <p:spPr bwMode="auto">
          <a:xfrm rot="5400000">
            <a:off x="5903913" y="3394075"/>
            <a:ext cx="863600" cy="358775"/>
          </a:xfrm>
          <a:prstGeom prst="triangle">
            <a:avLst>
              <a:gd name="adj" fmla="val 50000"/>
            </a:avLst>
          </a:prstGeom>
          <a:solidFill>
            <a:schemeClr val="tx1"/>
          </a:solidFill>
          <a:ln w="9525">
            <a:noFill/>
            <a:miter lim="800000"/>
            <a:headEnd/>
            <a:tailEnd/>
          </a:ln>
        </p:spPr>
        <p:txBody>
          <a:bodyPr wrap="none" anchor="ctr"/>
          <a:lstStyle/>
          <a:p>
            <a:endParaRPr lang="es-ES"/>
          </a:p>
        </p:txBody>
      </p:sp>
      <p:sp>
        <p:nvSpPr>
          <p:cNvPr id="35848" name="Line 10"/>
          <p:cNvSpPr>
            <a:spLocks noChangeShapeType="1"/>
          </p:cNvSpPr>
          <p:nvPr/>
        </p:nvSpPr>
        <p:spPr bwMode="auto">
          <a:xfrm>
            <a:off x="6084888" y="1628775"/>
            <a:ext cx="0" cy="4176713"/>
          </a:xfrm>
          <a:prstGeom prst="line">
            <a:avLst/>
          </a:prstGeom>
          <a:noFill/>
          <a:ln w="57150" cmpd="thinThick">
            <a:solidFill>
              <a:schemeClr val="tx1"/>
            </a:solidFill>
            <a:round/>
            <a:headEnd/>
            <a:tailEnd/>
          </a:ln>
        </p:spPr>
        <p:txBody>
          <a:bodyPr/>
          <a:lstStyle/>
          <a:p>
            <a:endParaRPr lang="es-ES"/>
          </a:p>
        </p:txBody>
      </p:sp>
      <p:sp>
        <p:nvSpPr>
          <p:cNvPr id="47115" name="Text Box 11"/>
          <p:cNvSpPr txBox="1">
            <a:spLocks noChangeArrowheads="1"/>
          </p:cNvSpPr>
          <p:nvPr/>
        </p:nvSpPr>
        <p:spPr bwMode="auto">
          <a:xfrm>
            <a:off x="6732588" y="3044825"/>
            <a:ext cx="1644650" cy="1190625"/>
          </a:xfrm>
          <a:prstGeom prst="rect">
            <a:avLst/>
          </a:prstGeom>
          <a:noFill/>
          <a:ln w="9525">
            <a:solidFill>
              <a:srgbClr val="009900"/>
            </a:solidFill>
            <a:prstDash val="sysDash"/>
            <a:miter lim="800000"/>
            <a:headEnd/>
            <a:tailEnd/>
          </a:ln>
          <a:effectLst/>
        </p:spPr>
        <p:txBody>
          <a:bodyPr wrap="none">
            <a:spAutoFit/>
          </a:bodyPr>
          <a:lstStyle/>
          <a:p>
            <a:pPr algn="ctr">
              <a:defRPr/>
            </a:pPr>
            <a:r>
              <a:rPr lang="en-US" b="1" dirty="0">
                <a:solidFill>
                  <a:srgbClr val="339933"/>
                </a:solidFill>
                <a:effectLst>
                  <a:outerShdw blurRad="38100" dist="38100" dir="2700000" algn="tl">
                    <a:srgbClr val="808080"/>
                  </a:outerShdw>
                </a:effectLst>
              </a:rPr>
              <a:t>NEURO</a:t>
            </a:r>
          </a:p>
          <a:p>
            <a:pPr algn="ctr">
              <a:defRPr/>
            </a:pPr>
            <a:r>
              <a:rPr lang="en-US" b="1" dirty="0">
                <a:solidFill>
                  <a:srgbClr val="339933"/>
                </a:solidFill>
                <a:effectLst>
                  <a:outerShdw blurRad="38100" dist="38100" dir="2700000" algn="tl">
                    <a:srgbClr val="808080"/>
                  </a:outerShdw>
                </a:effectLst>
              </a:rPr>
              <a:t>DEGENERATIVE</a:t>
            </a:r>
          </a:p>
          <a:p>
            <a:pPr algn="ctr">
              <a:defRPr/>
            </a:pPr>
            <a:r>
              <a:rPr lang="en-US" b="1" dirty="0">
                <a:solidFill>
                  <a:srgbClr val="339933"/>
                </a:solidFill>
                <a:effectLst>
                  <a:outerShdw blurRad="38100" dist="38100" dir="2700000" algn="tl">
                    <a:srgbClr val="808080"/>
                  </a:outerShdw>
                </a:effectLst>
              </a:rPr>
              <a:t>DISEASES</a:t>
            </a:r>
          </a:p>
          <a:p>
            <a:pPr algn="ctr">
              <a:defRPr/>
            </a:pPr>
            <a:r>
              <a:rPr lang="en-US" b="1" dirty="0">
                <a:solidFill>
                  <a:srgbClr val="339933"/>
                </a:solidFill>
                <a:effectLst>
                  <a:outerShdw blurRad="38100" dist="38100" dir="2700000" algn="tl">
                    <a:srgbClr val="808080"/>
                  </a:outerShdw>
                </a:effectLst>
              </a:rPr>
              <a:t>(MCI)</a:t>
            </a:r>
          </a:p>
        </p:txBody>
      </p:sp>
      <p:sp>
        <p:nvSpPr>
          <p:cNvPr id="35850" name="Text Box 12"/>
          <p:cNvSpPr txBox="1">
            <a:spLocks noChangeArrowheads="1"/>
          </p:cNvSpPr>
          <p:nvPr/>
        </p:nvSpPr>
        <p:spPr bwMode="auto">
          <a:xfrm>
            <a:off x="6381750" y="1628775"/>
            <a:ext cx="1597025" cy="376238"/>
          </a:xfrm>
          <a:prstGeom prst="rect">
            <a:avLst/>
          </a:prstGeom>
          <a:noFill/>
          <a:ln w="9525">
            <a:solidFill>
              <a:schemeClr val="folHlink"/>
            </a:solidFill>
            <a:miter lim="800000"/>
            <a:headEnd/>
            <a:tailEnd/>
          </a:ln>
        </p:spPr>
        <p:txBody>
          <a:bodyPr wrap="none">
            <a:spAutoFit/>
          </a:bodyPr>
          <a:lstStyle/>
          <a:p>
            <a:r>
              <a:rPr lang="es-ES"/>
              <a:t>While still sane</a:t>
            </a:r>
          </a:p>
        </p:txBody>
      </p:sp>
      <p:sp>
        <p:nvSpPr>
          <p:cNvPr id="35851" name="Text Box 13"/>
          <p:cNvSpPr txBox="1">
            <a:spLocks noChangeArrowheads="1"/>
          </p:cNvSpPr>
          <p:nvPr/>
        </p:nvSpPr>
        <p:spPr bwMode="auto">
          <a:xfrm>
            <a:off x="7061200" y="5383213"/>
            <a:ext cx="1903413" cy="376237"/>
          </a:xfrm>
          <a:prstGeom prst="rect">
            <a:avLst/>
          </a:prstGeom>
          <a:noFill/>
          <a:ln w="9525">
            <a:solidFill>
              <a:schemeClr val="folHlink"/>
            </a:solidFill>
            <a:miter lim="800000"/>
            <a:headEnd/>
            <a:tailEnd/>
          </a:ln>
        </p:spPr>
        <p:txBody>
          <a:bodyPr wrap="none">
            <a:spAutoFit/>
          </a:bodyPr>
          <a:lstStyle/>
          <a:p>
            <a:r>
              <a:rPr lang="es-ES"/>
              <a:t>Once in treatment</a:t>
            </a:r>
          </a:p>
        </p:txBody>
      </p:sp>
      <p:cxnSp>
        <p:nvCxnSpPr>
          <p:cNvPr id="35852" name="AutoShape 14"/>
          <p:cNvCxnSpPr>
            <a:cxnSpLocks noChangeShapeType="1"/>
            <a:stCxn id="35851" idx="0"/>
            <a:endCxn id="47112" idx="2"/>
          </p:cNvCxnSpPr>
          <p:nvPr/>
        </p:nvCxnSpPr>
        <p:spPr bwMode="auto">
          <a:xfrm rot="5400000" flipH="1" flipV="1">
            <a:off x="7795419" y="5166519"/>
            <a:ext cx="434975" cy="1587"/>
          </a:xfrm>
          <a:prstGeom prst="bentConnector3">
            <a:avLst>
              <a:gd name="adj1" fmla="val 50000"/>
            </a:avLst>
          </a:prstGeom>
          <a:noFill/>
          <a:ln w="9525">
            <a:solidFill>
              <a:schemeClr val="folHlink"/>
            </a:solidFill>
            <a:miter lim="800000"/>
            <a:headEnd/>
            <a:tailEnd type="triangle" w="med" len="med"/>
          </a:ln>
        </p:spPr>
      </p:cxnSp>
      <p:cxnSp>
        <p:nvCxnSpPr>
          <p:cNvPr id="35853" name="AutoShape 15"/>
          <p:cNvCxnSpPr>
            <a:cxnSpLocks noChangeShapeType="1"/>
            <a:stCxn id="35850" idx="2"/>
            <a:endCxn id="47111" idx="0"/>
          </p:cNvCxnSpPr>
          <p:nvPr/>
        </p:nvCxnSpPr>
        <p:spPr bwMode="auto">
          <a:xfrm rot="5400000">
            <a:off x="7015163" y="2171700"/>
            <a:ext cx="331788" cy="1587"/>
          </a:xfrm>
          <a:prstGeom prst="bentConnector3">
            <a:avLst>
              <a:gd name="adj1" fmla="val 50000"/>
            </a:avLst>
          </a:prstGeom>
          <a:noFill/>
          <a:ln w="9525">
            <a:solidFill>
              <a:schemeClr val="folHlink"/>
            </a:solidFill>
            <a:miter lim="800000"/>
            <a:headEnd/>
            <a:tailEnd type="triangle" w="med" len="med"/>
          </a:ln>
        </p:spPr>
      </p:cxnSp>
      <p:sp>
        <p:nvSpPr>
          <p:cNvPr id="35854"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Purpose</a:t>
            </a:r>
            <a:endParaRPr lang="es-ES" sz="2400" i="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4"/>
          <p:cNvSpPr>
            <a:spLocks noGrp="1" noChangeArrowheads="1"/>
          </p:cNvSpPr>
          <p:nvPr>
            <p:ph type="body" sz="half" idx="1"/>
          </p:nvPr>
        </p:nvSpPr>
        <p:spPr>
          <a:xfrm>
            <a:off x="457200" y="1557338"/>
            <a:ext cx="8291513" cy="4319587"/>
          </a:xfrm>
        </p:spPr>
        <p:txBody>
          <a:bodyPr/>
          <a:lstStyle/>
          <a:p>
            <a:pPr eaLnBrk="1" hangingPunct="1"/>
            <a:r>
              <a:rPr lang="en-GB" smtClean="0">
                <a:latin typeface="Calibri" pitchFamily="34" charset="0"/>
              </a:rPr>
              <a:t>The project’s goals involve the concepts of user, product and exploitability as overall requirements:</a:t>
            </a:r>
            <a:endParaRPr lang="en-US" smtClean="0">
              <a:latin typeface="Calibri" pitchFamily="34" charset="0"/>
            </a:endParaRPr>
          </a:p>
        </p:txBody>
      </p:sp>
      <p:sp>
        <p:nvSpPr>
          <p:cNvPr id="7" name="5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6 Marcador de número de diapositiva"/>
          <p:cNvSpPr>
            <a:spLocks noGrp="1"/>
          </p:cNvSpPr>
          <p:nvPr>
            <p:ph type="sldNum" sz="quarter" idx="12"/>
          </p:nvPr>
        </p:nvSpPr>
        <p:spPr/>
        <p:txBody>
          <a:bodyPr/>
          <a:lstStyle/>
          <a:p>
            <a:pPr>
              <a:defRPr/>
            </a:pPr>
            <a:fld id="{E5494235-1071-4066-92C1-BBC317F2B8A9}" type="slidenum">
              <a:rPr lang="en-GB"/>
              <a:pPr>
                <a:defRPr/>
              </a:pPr>
              <a:t>12</a:t>
            </a:fld>
            <a:endParaRPr lang="en-GB"/>
          </a:p>
        </p:txBody>
      </p:sp>
      <p:sp>
        <p:nvSpPr>
          <p:cNvPr id="39941" name="Rectangle 10"/>
          <p:cNvSpPr>
            <a:spLocks noChangeArrowheads="1"/>
          </p:cNvSpPr>
          <p:nvPr/>
        </p:nvSpPr>
        <p:spPr bwMode="auto">
          <a:xfrm>
            <a:off x="357188" y="2500313"/>
            <a:ext cx="5905500" cy="3643312"/>
          </a:xfrm>
          <a:prstGeom prst="rect">
            <a:avLst/>
          </a:prstGeom>
          <a:noFill/>
          <a:ln w="9525">
            <a:noFill/>
            <a:miter lim="800000"/>
            <a:headEnd/>
            <a:tailEnd/>
          </a:ln>
        </p:spPr>
        <p:txBody>
          <a:bodyPr/>
          <a:lstStyle/>
          <a:p>
            <a:pPr marL="742950" lvl="1" indent="-285750">
              <a:spcBef>
                <a:spcPct val="20000"/>
              </a:spcBef>
              <a:buFontTx/>
              <a:buChar char="o"/>
            </a:pPr>
            <a:r>
              <a:rPr lang="en-GB" sz="2400">
                <a:solidFill>
                  <a:srgbClr val="339933"/>
                </a:solidFill>
              </a:rPr>
              <a:t>Combining and integrating technologies (not researching – AAL JP compliant)</a:t>
            </a:r>
          </a:p>
          <a:p>
            <a:pPr marL="1200150" lvl="2" indent="-285750">
              <a:spcBef>
                <a:spcPct val="20000"/>
              </a:spcBef>
              <a:buFontTx/>
              <a:buChar char="o"/>
            </a:pPr>
            <a:r>
              <a:rPr lang="en-GB"/>
              <a:t>Unobtrusive low-cost sensors</a:t>
            </a:r>
          </a:p>
          <a:p>
            <a:pPr marL="742950" lvl="1" indent="-285750">
              <a:spcBef>
                <a:spcPct val="20000"/>
              </a:spcBef>
              <a:buFontTx/>
              <a:buChar char="o"/>
            </a:pPr>
            <a:r>
              <a:rPr lang="en-GB" sz="2400">
                <a:solidFill>
                  <a:srgbClr val="339933"/>
                </a:solidFill>
              </a:rPr>
              <a:t>Getting a ready-to-market-product in one year time after project</a:t>
            </a:r>
          </a:p>
          <a:p>
            <a:pPr marL="1200150" lvl="2" indent="-285750">
              <a:spcBef>
                <a:spcPct val="20000"/>
              </a:spcBef>
              <a:buFontTx/>
              <a:buChar char="o"/>
            </a:pPr>
            <a:r>
              <a:rPr lang="en-GB"/>
              <a:t>Friendly interface</a:t>
            </a:r>
          </a:p>
          <a:p>
            <a:pPr marL="1200150" lvl="2" indent="-285750">
              <a:spcBef>
                <a:spcPct val="20000"/>
              </a:spcBef>
              <a:buFontTx/>
              <a:buChar char="o"/>
            </a:pPr>
            <a:r>
              <a:rPr lang="en-GB"/>
              <a:t>Add value for all the users involved</a:t>
            </a:r>
          </a:p>
          <a:p>
            <a:pPr marL="742950" lvl="1" indent="-285750">
              <a:spcBef>
                <a:spcPct val="20000"/>
              </a:spcBef>
              <a:buFontTx/>
              <a:buChar char="o"/>
            </a:pPr>
            <a:r>
              <a:rPr lang="en-GB" sz="2400" u="sng">
                <a:solidFill>
                  <a:srgbClr val="339933"/>
                </a:solidFill>
              </a:rPr>
              <a:t>User</a:t>
            </a:r>
            <a:r>
              <a:rPr lang="en-GB" sz="2400">
                <a:solidFill>
                  <a:srgbClr val="339933"/>
                </a:solidFill>
              </a:rPr>
              <a:t> involvement &amp; </a:t>
            </a:r>
            <a:r>
              <a:rPr lang="en-GB" sz="2400" u="sng">
                <a:solidFill>
                  <a:srgbClr val="339933"/>
                </a:solidFill>
              </a:rPr>
              <a:t>acceptance</a:t>
            </a:r>
          </a:p>
          <a:p>
            <a:pPr marL="1200150" lvl="2" indent="-285750">
              <a:spcBef>
                <a:spcPct val="20000"/>
              </a:spcBef>
              <a:buFontTx/>
              <a:buChar char="o"/>
            </a:pPr>
            <a:r>
              <a:rPr lang="en-GB"/>
              <a:t>Data: Privacy and safety guaranteed</a:t>
            </a:r>
          </a:p>
        </p:txBody>
      </p:sp>
      <p:pic>
        <p:nvPicPr>
          <p:cNvPr id="39942" name="Picture 17" descr="AALsmall"/>
          <p:cNvPicPr>
            <a:picLocks noGrp="1" noChangeAspect="1" noChangeArrowheads="1"/>
          </p:cNvPicPr>
          <p:nvPr>
            <p:ph sz="half" idx="2"/>
          </p:nvPr>
        </p:nvPicPr>
        <p:blipFill>
          <a:blip r:embed="rId3" cstate="print"/>
          <a:srcRect/>
          <a:stretch>
            <a:fillRect/>
          </a:stretch>
        </p:blipFill>
        <p:spPr>
          <a:xfrm>
            <a:off x="5929313" y="4071938"/>
            <a:ext cx="2530475" cy="949325"/>
          </a:xfrm>
        </p:spPr>
      </p:pic>
      <p:sp>
        <p:nvSpPr>
          <p:cNvPr id="39943" name="Rectangle 2"/>
          <p:cNvSpPr>
            <a:spLocks noGrp="1" noChangeArrowheads="1"/>
          </p:cNvSpPr>
          <p:nvPr>
            <p:ph type="title"/>
          </p:nvPr>
        </p:nvSpPr>
        <p:spPr/>
        <p:txBody>
          <a:bodyPr/>
          <a:lstStyle/>
          <a:p>
            <a:pPr eaLnBrk="1" hangingPunct="1"/>
            <a:r>
              <a:rPr lang="es-ES" sz="2400" smtClean="0"/>
              <a:t>BEDMOND PROJECT SCOPE</a:t>
            </a:r>
            <a:br>
              <a:rPr lang="es-ES" sz="2400" smtClean="0"/>
            </a:br>
            <a:r>
              <a:rPr lang="es-ES" sz="2400" i="1" smtClean="0">
                <a:sym typeface="Wingdings" pitchFamily="2" charset="2"/>
              </a:rPr>
              <a:t>Requirements – AAL Guidelines</a:t>
            </a:r>
            <a:endParaRPr lang="es-ES" sz="2400" i="1"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13" name="5 Marcador de número de diapositiva"/>
          <p:cNvSpPr>
            <a:spLocks noGrp="1"/>
          </p:cNvSpPr>
          <p:nvPr>
            <p:ph type="sldNum" sz="quarter" idx="12"/>
          </p:nvPr>
        </p:nvSpPr>
        <p:spPr/>
        <p:txBody>
          <a:bodyPr/>
          <a:lstStyle/>
          <a:p>
            <a:pPr>
              <a:defRPr/>
            </a:pPr>
            <a:fld id="{BF0B96D0-F59C-4850-92E0-C8C709E43A22}" type="slidenum">
              <a:rPr lang="en-GB"/>
              <a:pPr>
                <a:defRPr/>
              </a:pPr>
              <a:t>13</a:t>
            </a:fld>
            <a:endParaRPr lang="en-GB"/>
          </a:p>
        </p:txBody>
      </p:sp>
      <p:sp>
        <p:nvSpPr>
          <p:cNvPr id="41988" name="Rectangle 7"/>
          <p:cNvSpPr>
            <a:spLocks noGrp="1" noChangeArrowheads="1"/>
          </p:cNvSpPr>
          <p:nvPr>
            <p:ph type="body" idx="1"/>
          </p:nvPr>
        </p:nvSpPr>
        <p:spPr>
          <a:xfrm>
            <a:off x="468313" y="1412875"/>
            <a:ext cx="8229600" cy="4525963"/>
          </a:xfrm>
        </p:spPr>
        <p:txBody>
          <a:bodyPr/>
          <a:lstStyle/>
          <a:p>
            <a:pPr eaLnBrk="1" hangingPunct="1"/>
            <a:r>
              <a:rPr lang="en-GB" smtClean="0">
                <a:latin typeface="Calibri" pitchFamily="34" charset="0"/>
              </a:rPr>
              <a:t>User acceptance means that system fits the following:</a:t>
            </a:r>
            <a:endParaRPr lang="en-US" smtClean="0">
              <a:latin typeface="Calibri" pitchFamily="34" charset="0"/>
            </a:endParaRPr>
          </a:p>
        </p:txBody>
      </p:sp>
      <p:sp>
        <p:nvSpPr>
          <p:cNvPr id="41989"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Requirements – User Involvement</a:t>
            </a:r>
            <a:endParaRPr lang="es-ES" sz="2400" i="1" smtClean="0"/>
          </a:p>
        </p:txBody>
      </p:sp>
      <p:sp>
        <p:nvSpPr>
          <p:cNvPr id="41990" name="Rectangle 6"/>
          <p:cNvSpPr>
            <a:spLocks noChangeArrowheads="1"/>
          </p:cNvSpPr>
          <p:nvPr/>
        </p:nvSpPr>
        <p:spPr bwMode="auto">
          <a:xfrm>
            <a:off x="214313" y="2574925"/>
            <a:ext cx="5905500" cy="3230563"/>
          </a:xfrm>
          <a:prstGeom prst="rect">
            <a:avLst/>
          </a:prstGeom>
          <a:solidFill>
            <a:schemeClr val="bg1"/>
          </a:solidFill>
          <a:ln w="9525">
            <a:noFill/>
            <a:miter lim="800000"/>
            <a:headEnd/>
            <a:tailEnd/>
          </a:ln>
        </p:spPr>
        <p:txBody>
          <a:bodyPr/>
          <a:lstStyle/>
          <a:p>
            <a:pPr marL="742950" lvl="1" indent="-285750">
              <a:spcBef>
                <a:spcPct val="20000"/>
              </a:spcBef>
              <a:buFontTx/>
              <a:buChar char="o"/>
            </a:pPr>
            <a:r>
              <a:rPr lang="en-GB" sz="2400">
                <a:solidFill>
                  <a:srgbClr val="339933"/>
                </a:solidFill>
              </a:rPr>
              <a:t>Iterative Design &amp; Development Process</a:t>
            </a:r>
          </a:p>
          <a:p>
            <a:pPr marL="742950" lvl="1" indent="-285750">
              <a:spcBef>
                <a:spcPct val="20000"/>
              </a:spcBef>
              <a:buFontTx/>
              <a:buChar char="o"/>
            </a:pPr>
            <a:endParaRPr lang="en-GB" sz="2400">
              <a:solidFill>
                <a:srgbClr val="339933"/>
              </a:solidFill>
            </a:endParaRPr>
          </a:p>
          <a:p>
            <a:pPr marL="742950" lvl="1" indent="-285750">
              <a:spcBef>
                <a:spcPct val="20000"/>
              </a:spcBef>
              <a:buFontTx/>
              <a:buChar char="o"/>
            </a:pPr>
            <a:r>
              <a:rPr lang="en-GB" sz="2400">
                <a:solidFill>
                  <a:srgbClr val="339933"/>
                </a:solidFill>
              </a:rPr>
              <a:t>Requirement Specification</a:t>
            </a:r>
          </a:p>
          <a:p>
            <a:pPr marL="742950" lvl="1" indent="-285750">
              <a:spcBef>
                <a:spcPct val="20000"/>
              </a:spcBef>
              <a:buFontTx/>
              <a:buChar char="o"/>
            </a:pPr>
            <a:endParaRPr lang="en-GB" sz="2400">
              <a:solidFill>
                <a:srgbClr val="339933"/>
              </a:solidFill>
            </a:endParaRPr>
          </a:p>
          <a:p>
            <a:pPr marL="742950" lvl="1" indent="-285750">
              <a:spcBef>
                <a:spcPct val="20000"/>
              </a:spcBef>
              <a:buFontTx/>
              <a:buChar char="o"/>
            </a:pPr>
            <a:r>
              <a:rPr lang="en-GB" sz="2400">
                <a:solidFill>
                  <a:srgbClr val="339933"/>
                </a:solidFill>
              </a:rPr>
              <a:t>Test &amp; Validation</a:t>
            </a:r>
          </a:p>
          <a:p>
            <a:pPr marL="742950" lvl="1" indent="-285750">
              <a:spcBef>
                <a:spcPct val="20000"/>
              </a:spcBef>
              <a:buFontTx/>
              <a:buChar char="o"/>
            </a:pPr>
            <a:endParaRPr lang="en-GB" sz="2400">
              <a:solidFill>
                <a:srgbClr val="339933"/>
              </a:solidFill>
            </a:endParaRPr>
          </a:p>
          <a:p>
            <a:pPr marL="742950" lvl="1" indent="-285750">
              <a:spcBef>
                <a:spcPct val="20000"/>
              </a:spcBef>
              <a:buFontTx/>
              <a:buChar char="o"/>
            </a:pPr>
            <a:r>
              <a:rPr lang="en-GB" sz="2400">
                <a:solidFill>
                  <a:srgbClr val="339933"/>
                </a:solidFill>
              </a:rPr>
              <a:t>Ethical Watch</a:t>
            </a:r>
          </a:p>
        </p:txBody>
      </p:sp>
      <p:pic>
        <p:nvPicPr>
          <p:cNvPr id="41991" name="13 Imagen" descr="ethical.jpg"/>
          <p:cNvPicPr>
            <a:picLocks noChangeAspect="1"/>
          </p:cNvPicPr>
          <p:nvPr/>
        </p:nvPicPr>
        <p:blipFill>
          <a:blip r:embed="rId3" cstate="print"/>
          <a:srcRect/>
          <a:stretch>
            <a:fillRect/>
          </a:stretch>
        </p:blipFill>
        <p:spPr bwMode="auto">
          <a:xfrm>
            <a:off x="3571875" y="4143375"/>
            <a:ext cx="2381250" cy="1790700"/>
          </a:xfrm>
          <a:prstGeom prst="rect">
            <a:avLst/>
          </a:prstGeom>
          <a:noFill/>
          <a:ln w="9525">
            <a:noFill/>
            <a:miter lim="800000"/>
            <a:headEnd/>
            <a:tailEnd/>
          </a:ln>
        </p:spPr>
      </p:pic>
      <p:pic>
        <p:nvPicPr>
          <p:cNvPr id="41992" name="Picture 8" descr="iteration.jpg"/>
          <p:cNvPicPr>
            <a:picLocks noChangeAspect="1" noChangeArrowheads="1"/>
          </p:cNvPicPr>
          <p:nvPr/>
        </p:nvPicPr>
        <p:blipFill>
          <a:blip r:embed="rId4" r:link="rId5" cstate="print"/>
          <a:srcRect/>
          <a:stretch>
            <a:fillRect/>
          </a:stretch>
        </p:blipFill>
        <p:spPr bwMode="auto">
          <a:xfrm>
            <a:off x="6165850" y="2000250"/>
            <a:ext cx="2763838" cy="1947863"/>
          </a:xfrm>
          <a:prstGeom prst="rect">
            <a:avLst/>
          </a:prstGeom>
          <a:noFill/>
          <a:ln w="38100">
            <a:noFill/>
            <a:prstDash val="dash"/>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5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6" name="6 Marcador de número de diapositiva"/>
          <p:cNvSpPr>
            <a:spLocks noGrp="1"/>
          </p:cNvSpPr>
          <p:nvPr>
            <p:ph type="sldNum" sz="quarter" idx="12"/>
          </p:nvPr>
        </p:nvSpPr>
        <p:spPr/>
        <p:txBody>
          <a:bodyPr/>
          <a:lstStyle/>
          <a:p>
            <a:pPr>
              <a:defRPr/>
            </a:pPr>
            <a:fld id="{BC1D6D52-FABB-4FD3-80C0-AC359291A2C9}" type="slidenum">
              <a:rPr lang="en-GB"/>
              <a:pPr>
                <a:defRPr/>
              </a:pPr>
              <a:t>14</a:t>
            </a:fld>
            <a:endParaRPr lang="en-GB"/>
          </a:p>
        </p:txBody>
      </p:sp>
      <p:sp>
        <p:nvSpPr>
          <p:cNvPr id="328707" name="Rectangle 3"/>
          <p:cNvSpPr>
            <a:spLocks noGrp="1" noChangeArrowheads="1"/>
          </p:cNvSpPr>
          <p:nvPr>
            <p:ph type="body" sz="half" idx="1"/>
          </p:nvPr>
        </p:nvSpPr>
        <p:spPr>
          <a:xfrm>
            <a:off x="457200" y="1268413"/>
            <a:ext cx="2819400" cy="4752975"/>
          </a:xfrm>
        </p:spPr>
        <p:txBody>
          <a:bodyPr/>
          <a:lstStyle/>
          <a:p>
            <a:pPr eaLnBrk="1" hangingPunct="1">
              <a:defRPr/>
            </a:pPr>
            <a:r>
              <a:rPr lang="en-GB" sz="2400" dirty="0" smtClean="0">
                <a:solidFill>
                  <a:srgbClr val="009900"/>
                </a:solidFill>
                <a:effectLst>
                  <a:outerShdw blurRad="38100" dist="38100" dir="2700000" algn="tl">
                    <a:srgbClr val="000000">
                      <a:alpha val="43137"/>
                    </a:srgbClr>
                  </a:outerShdw>
                </a:effectLst>
                <a:latin typeface="Calibri" pitchFamily="34" charset="0"/>
              </a:rPr>
              <a:t>Requirements acquisition process</a:t>
            </a:r>
            <a:r>
              <a:rPr lang="en-GB" sz="2400" dirty="0" smtClean="0">
                <a:latin typeface="Calibri" pitchFamily="34" charset="0"/>
              </a:rPr>
              <a:t> regarding the behaviour pattern to model &amp; track</a:t>
            </a:r>
            <a:endParaRPr lang="en-GB" sz="2400" dirty="0">
              <a:latin typeface="Calibri" pitchFamily="34" charset="0"/>
            </a:endParaRPr>
          </a:p>
        </p:txBody>
      </p:sp>
      <p:graphicFrame>
        <p:nvGraphicFramePr>
          <p:cNvPr id="329160" name="Group 456"/>
          <p:cNvGraphicFramePr>
            <a:graphicFrameLocks noGrp="1"/>
          </p:cNvGraphicFramePr>
          <p:nvPr>
            <p:ph sz="half" idx="2"/>
          </p:nvPr>
        </p:nvGraphicFramePr>
        <p:xfrm>
          <a:off x="3203575" y="1268413"/>
          <a:ext cx="5472113" cy="4848225"/>
        </p:xfrm>
        <a:graphic>
          <a:graphicData uri="http://schemas.openxmlformats.org/drawingml/2006/table">
            <a:tbl>
              <a:tblPr/>
              <a:tblGrid>
                <a:gridCol w="4751388"/>
                <a:gridCol w="720725"/>
              </a:tblGrid>
              <a:tr h="2762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Calibri" pitchFamily="34" charset="0"/>
                          <a:ea typeface="Batang" pitchFamily="18" charset="-127"/>
                          <a:cs typeface="Arial" charset="0"/>
                        </a:rPr>
                        <a:t>Behaviours collected from health professionals experience</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solidFill>
                      <a:schemeClr val="folHlink"/>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smtClean="0">
                          <a:ln>
                            <a:noFill/>
                          </a:ln>
                          <a:solidFill>
                            <a:schemeClr val="tx1"/>
                          </a:solidFill>
                          <a:effectLst/>
                          <a:latin typeface="Calibri" pitchFamily="34" charset="0"/>
                          <a:ea typeface="Batang" pitchFamily="18" charset="-127"/>
                          <a:cs typeface="Arial" charset="0"/>
                        </a:rPr>
                        <a:t>Freq. (%)</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ctr"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solidFill>
                      <a:schemeClr val="folHlink"/>
                    </a:solid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Forgets what day it is</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57.9</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Reduction of attention</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52.6</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Loses, misplaces, or hides things</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47.4</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Forgets medical appointments, important dates (birthdays), or taking medication</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47.4</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Reiterative behaviour (ask the same question continuously, to do the same action repeatedly,…)</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47.3</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Increased strategies to conceal the errors (self-justification)</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47.3</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Difficulty with coordination and organization (Problems to do the cooking, shopping,…)</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47.3</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Difficulties in coming up with the correct word so they use words like: “give me that” instead of “give me the plate”</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42.2</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Lack of interest in things around him and abandonment of profitable activities</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42.1</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Changes in personal hygiene (showering bad or refused, not wanting to shave...)</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42.1</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Difficulty for a simple management of money</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42.1</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61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To take much more time doing things and loss the time perspective</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42.1</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Spatial disorientation: disoriented in the street or even at home</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36.9</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Start but not finish things</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36.9</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To be more restless or agitated than usual</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36.8</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Changes of emotional status and they get angry easier</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36.8</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r h="144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alibri" pitchFamily="34" charset="0"/>
                          <a:ea typeface="Batang" pitchFamily="18" charset="-127"/>
                          <a:cs typeface="Arial" charset="0"/>
                        </a:rPr>
                        <a:t>…</a:t>
                      </a:r>
                      <a:endParaRPr kumimoji="0" lang="en-GB" sz="1800" b="0" i="0" u="none" strike="noStrike" cap="none" normalizeH="0" baseline="0" smtClean="0">
                        <a:ln>
                          <a:noFill/>
                        </a:ln>
                        <a:solidFill>
                          <a:schemeClr val="tx1"/>
                        </a:solidFill>
                        <a:effectLst/>
                        <a:latin typeface="Calibri" pitchFamily="34" charset="0"/>
                        <a:ea typeface="Batang" pitchFamily="18" charset="-127"/>
                        <a:cs typeface="Arial"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339966"/>
                      </a:solidFill>
                      <a:prstDash val="solid"/>
                      <a:round/>
                      <a:headEnd type="none" w="med" len="med"/>
                      <a:tailEnd type="none" w="med" len="med"/>
                    </a:lnL>
                    <a:lnR w="12700" cap="flat" cmpd="sng" algn="ctr">
                      <a:solidFill>
                        <a:srgbClr val="339966"/>
                      </a:solidFill>
                      <a:prstDash val="solid"/>
                      <a:round/>
                      <a:headEnd type="none" w="med" len="med"/>
                      <a:tailEnd type="none" w="med" len="med"/>
                    </a:lnR>
                    <a:lnT w="12700" cap="flat" cmpd="sng" algn="ctr">
                      <a:solidFill>
                        <a:srgbClr val="339966"/>
                      </a:solidFill>
                      <a:prstDash val="solid"/>
                      <a:round/>
                      <a:headEnd type="none" w="med" len="med"/>
                      <a:tailEnd type="none" w="med" len="med"/>
                    </a:lnT>
                    <a:lnB w="12700" cap="flat" cmpd="sng" algn="ctr">
                      <a:solidFill>
                        <a:srgbClr val="339966"/>
                      </a:solidFill>
                      <a:prstDash val="solid"/>
                      <a:round/>
                      <a:headEnd type="none" w="med" len="med"/>
                      <a:tailEnd type="none" w="med" len="med"/>
                    </a:lnB>
                    <a:lnTlToBr>
                      <a:noFill/>
                    </a:lnTlToBr>
                    <a:lnBlToTr>
                      <a:noFill/>
                    </a:lnBlToTr>
                    <a:noFill/>
                  </a:tcPr>
                </a:tc>
              </a:tr>
            </a:tbl>
          </a:graphicData>
        </a:graphic>
      </p:graphicFrame>
      <p:sp>
        <p:nvSpPr>
          <p:cNvPr id="46144" name="Text Box 455"/>
          <p:cNvSpPr txBox="1">
            <a:spLocks noChangeArrowheads="1"/>
          </p:cNvSpPr>
          <p:nvPr/>
        </p:nvSpPr>
        <p:spPr bwMode="auto">
          <a:xfrm>
            <a:off x="479425" y="4292600"/>
            <a:ext cx="2611438" cy="1754188"/>
          </a:xfrm>
          <a:prstGeom prst="rect">
            <a:avLst/>
          </a:prstGeom>
          <a:solidFill>
            <a:schemeClr val="folHlink"/>
          </a:solidFill>
          <a:ln w="9525">
            <a:noFill/>
            <a:miter lim="800000"/>
            <a:headEnd/>
            <a:tailEnd/>
          </a:ln>
        </p:spPr>
        <p:txBody>
          <a:bodyPr>
            <a:spAutoFit/>
          </a:bodyPr>
          <a:lstStyle/>
          <a:p>
            <a:r>
              <a:rPr lang="en-GB" b="1"/>
              <a:t>Routines &amp; Activities of Daily Living </a:t>
            </a:r>
            <a:r>
              <a:rPr lang="en-GB"/>
              <a:t>in the one hand and,  in the other hand, a set of </a:t>
            </a:r>
            <a:r>
              <a:rPr lang="en-GB" b="1"/>
              <a:t>symptomatic behaviours related to MCI</a:t>
            </a:r>
            <a:endParaRPr lang="es-ES" b="1"/>
          </a:p>
        </p:txBody>
      </p:sp>
      <p:sp>
        <p:nvSpPr>
          <p:cNvPr id="67" name="66 CuadroTexto"/>
          <p:cNvSpPr txBox="1"/>
          <p:nvPr/>
        </p:nvSpPr>
        <p:spPr>
          <a:xfrm rot="19325394">
            <a:off x="1824038" y="3168650"/>
            <a:ext cx="1439862" cy="923925"/>
          </a:xfrm>
          <a:prstGeom prst="rect">
            <a:avLst/>
          </a:prstGeom>
          <a:noFill/>
        </p:spPr>
        <p:txBody>
          <a:bodyPr>
            <a:spAutoFit/>
          </a:bodyPr>
          <a:lstStyle/>
          <a:p>
            <a:pPr algn="ctr">
              <a:defRPr/>
            </a:pPr>
            <a:r>
              <a:rPr lang="en-GB" smtClean="0">
                <a:solidFill>
                  <a:srgbClr val="009900"/>
                </a:solidFill>
                <a:effectLst>
                  <a:outerShdw blurRad="38100" dist="38100" dir="2700000" algn="tl">
                    <a:srgbClr val="000000">
                      <a:alpha val="43137"/>
                    </a:srgbClr>
                  </a:outerShdw>
                </a:effectLst>
              </a:rPr>
              <a:t>Cualitative</a:t>
            </a:r>
          </a:p>
          <a:p>
            <a:pPr algn="ctr">
              <a:defRPr/>
            </a:pPr>
            <a:r>
              <a:rPr lang="en-GB" smtClean="0">
                <a:solidFill>
                  <a:srgbClr val="009900"/>
                </a:solidFill>
                <a:effectLst>
                  <a:outerShdw blurRad="38100" dist="38100" dir="2700000" algn="tl">
                    <a:srgbClr val="000000">
                      <a:alpha val="43137"/>
                    </a:srgbClr>
                  </a:outerShdw>
                </a:effectLst>
              </a:rPr>
              <a:t>&amp; Quantitative</a:t>
            </a:r>
            <a:endParaRPr lang="en-GB">
              <a:solidFill>
                <a:srgbClr val="009900"/>
              </a:solidFill>
              <a:effectLst>
                <a:outerShdw blurRad="38100" dist="38100" dir="2700000" algn="tl">
                  <a:srgbClr val="000000">
                    <a:alpha val="43137"/>
                  </a:srgbClr>
                </a:outerShdw>
              </a:effectLst>
            </a:endParaRPr>
          </a:p>
        </p:txBody>
      </p:sp>
      <p:sp>
        <p:nvSpPr>
          <p:cNvPr id="69" name="68 Flecha abajo"/>
          <p:cNvSpPr/>
          <p:nvPr/>
        </p:nvSpPr>
        <p:spPr>
          <a:xfrm>
            <a:off x="468313" y="3500438"/>
            <a:ext cx="2016125" cy="865187"/>
          </a:xfrm>
          <a:prstGeom prst="downArrow">
            <a:avLst/>
          </a:prstGeom>
          <a:no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rgbClr val="99CC00"/>
                </a:solidFill>
              </a:rPr>
              <a:t>CONCLUSIONS</a:t>
            </a:r>
          </a:p>
        </p:txBody>
      </p:sp>
      <p:sp>
        <p:nvSpPr>
          <p:cNvPr id="70" name="69 Elipse"/>
          <p:cNvSpPr/>
          <p:nvPr/>
        </p:nvSpPr>
        <p:spPr>
          <a:xfrm>
            <a:off x="334963" y="4160838"/>
            <a:ext cx="288925" cy="287337"/>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rgbClr val="99CC00"/>
                </a:solidFill>
              </a:rPr>
              <a:t>1</a:t>
            </a:r>
          </a:p>
        </p:txBody>
      </p:sp>
      <p:sp>
        <p:nvSpPr>
          <p:cNvPr id="71" name="70 Elipse"/>
          <p:cNvSpPr/>
          <p:nvPr/>
        </p:nvSpPr>
        <p:spPr>
          <a:xfrm>
            <a:off x="323850" y="5300663"/>
            <a:ext cx="287338" cy="288925"/>
          </a:xfrm>
          <a:prstGeom prst="ellipse">
            <a:avLst/>
          </a:prstGeom>
          <a:solidFill>
            <a:schemeClr val="bg1"/>
          </a:solid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dirty="0">
                <a:solidFill>
                  <a:srgbClr val="99CC00"/>
                </a:solidFill>
              </a:rPr>
              <a:t>2</a:t>
            </a:r>
          </a:p>
        </p:txBody>
      </p:sp>
      <p:sp>
        <p:nvSpPr>
          <p:cNvPr id="46149" name="Rectangle 2"/>
          <p:cNvSpPr>
            <a:spLocks noGrp="1" noChangeArrowheads="1"/>
          </p:cNvSpPr>
          <p:nvPr>
            <p:ph type="title"/>
          </p:nvPr>
        </p:nvSpPr>
        <p:spPr/>
        <p:txBody>
          <a:bodyPr/>
          <a:lstStyle/>
          <a:p>
            <a:pPr eaLnBrk="1" hangingPunct="1"/>
            <a:r>
              <a:rPr lang="es-ES" sz="2400" smtClean="0"/>
              <a:t>BEDMOND PROJECT SCOPE</a:t>
            </a:r>
            <a:br>
              <a:rPr lang="es-ES" sz="2400" smtClean="0"/>
            </a:br>
            <a:r>
              <a:rPr lang="es-ES" sz="2400" i="1" smtClean="0">
                <a:sym typeface="Wingdings" pitchFamily="2" charset="2"/>
              </a:rPr>
              <a:t>Requirements</a:t>
            </a:r>
            <a:endParaRPr lang="es-ES" sz="2400" i="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6 Marcador de número de diapositiva"/>
          <p:cNvSpPr>
            <a:spLocks noGrp="1"/>
          </p:cNvSpPr>
          <p:nvPr>
            <p:ph type="sldNum" sz="quarter" idx="12"/>
          </p:nvPr>
        </p:nvSpPr>
        <p:spPr/>
        <p:txBody>
          <a:bodyPr/>
          <a:lstStyle/>
          <a:p>
            <a:pPr>
              <a:defRPr/>
            </a:pPr>
            <a:fld id="{5ED29A47-5CF5-47B2-9EC8-544EC5D42AC2}" type="slidenum">
              <a:rPr lang="en-GB"/>
              <a:pPr>
                <a:defRPr/>
              </a:pPr>
              <a:t>15</a:t>
            </a:fld>
            <a:endParaRPr lang="en-GB"/>
          </a:p>
        </p:txBody>
      </p:sp>
      <p:pic>
        <p:nvPicPr>
          <p:cNvPr id="48132" name="Bild 1" descr="C:\Dokumente und Einstellungen\roedll\Desktop\D3.2\bedmond_architecture_overall_1.0_20101012.png"/>
          <p:cNvPicPr>
            <a:picLocks noGrp="1" noChangeAspect="1" noChangeArrowheads="1"/>
          </p:cNvPicPr>
          <p:nvPr>
            <p:ph sz="half" idx="2"/>
          </p:nvPr>
        </p:nvPicPr>
        <p:blipFill>
          <a:blip r:embed="rId3" cstate="print"/>
          <a:srcRect/>
          <a:stretch>
            <a:fillRect/>
          </a:stretch>
        </p:blipFill>
        <p:spPr>
          <a:xfrm>
            <a:off x="4648200" y="2132013"/>
            <a:ext cx="4038600" cy="3270250"/>
          </a:xfrm>
        </p:spPr>
      </p:pic>
      <p:sp>
        <p:nvSpPr>
          <p:cNvPr id="48133" name="Rectangle 3"/>
          <p:cNvSpPr>
            <a:spLocks noGrp="1" noChangeArrowheads="1"/>
          </p:cNvSpPr>
          <p:nvPr>
            <p:ph type="body" sz="half" idx="1"/>
          </p:nvPr>
        </p:nvSpPr>
        <p:spPr>
          <a:xfrm>
            <a:off x="457200" y="1557338"/>
            <a:ext cx="8218488" cy="4319587"/>
          </a:xfrm>
        </p:spPr>
        <p:txBody>
          <a:bodyPr/>
          <a:lstStyle/>
          <a:p>
            <a:pPr eaLnBrk="1" hangingPunct="1">
              <a:lnSpc>
                <a:spcPct val="90000"/>
              </a:lnSpc>
            </a:pPr>
            <a:r>
              <a:rPr lang="en-GB" smtClean="0">
                <a:latin typeface="Calibri" pitchFamily="34" charset="0"/>
              </a:rPr>
              <a:t>Definition of the architecture of the BEDMOND system includes,</a:t>
            </a:r>
          </a:p>
          <a:p>
            <a:pPr eaLnBrk="1" hangingPunct="1">
              <a:lnSpc>
                <a:spcPct val="90000"/>
              </a:lnSpc>
            </a:pPr>
            <a:endParaRPr lang="en-GB" smtClean="0">
              <a:latin typeface="Calibri" pitchFamily="34" charset="0"/>
            </a:endParaRPr>
          </a:p>
        </p:txBody>
      </p:sp>
      <p:sp>
        <p:nvSpPr>
          <p:cNvPr id="48134" name="Rectangle 15"/>
          <p:cNvSpPr>
            <a:spLocks noChangeArrowheads="1"/>
          </p:cNvSpPr>
          <p:nvPr/>
        </p:nvSpPr>
        <p:spPr bwMode="auto">
          <a:xfrm>
            <a:off x="323850" y="2492375"/>
            <a:ext cx="3600450" cy="3313113"/>
          </a:xfrm>
          <a:prstGeom prst="rect">
            <a:avLst/>
          </a:prstGeom>
          <a:noFill/>
          <a:ln w="9525">
            <a:noFill/>
            <a:miter lim="800000"/>
            <a:headEnd/>
            <a:tailEnd/>
          </a:ln>
        </p:spPr>
        <p:txBody>
          <a:bodyPr/>
          <a:lstStyle/>
          <a:p>
            <a:pPr marL="742950" lvl="1" indent="-285750">
              <a:lnSpc>
                <a:spcPct val="90000"/>
              </a:lnSpc>
              <a:spcBef>
                <a:spcPct val="20000"/>
              </a:spcBef>
              <a:buFontTx/>
              <a:buChar char="o"/>
            </a:pPr>
            <a:r>
              <a:rPr lang="en-GB" sz="2400">
                <a:solidFill>
                  <a:srgbClr val="339933"/>
                </a:solidFill>
              </a:rPr>
              <a:t>standards,</a:t>
            </a:r>
          </a:p>
          <a:p>
            <a:pPr marL="1143000" lvl="2" indent="-228600">
              <a:lnSpc>
                <a:spcPct val="90000"/>
              </a:lnSpc>
              <a:spcBef>
                <a:spcPct val="20000"/>
              </a:spcBef>
              <a:buFontTx/>
              <a:buChar char="o"/>
            </a:pPr>
            <a:r>
              <a:rPr lang="en-GB"/>
              <a:t>Sensors</a:t>
            </a:r>
          </a:p>
          <a:p>
            <a:pPr marL="1143000" lvl="2" indent="-228600">
              <a:lnSpc>
                <a:spcPct val="90000"/>
              </a:lnSpc>
              <a:spcBef>
                <a:spcPct val="20000"/>
              </a:spcBef>
              <a:buFontTx/>
              <a:buChar char="o"/>
            </a:pPr>
            <a:r>
              <a:rPr lang="en-GB"/>
              <a:t>Communications</a:t>
            </a:r>
          </a:p>
          <a:p>
            <a:pPr marL="742950" lvl="1" indent="-285750">
              <a:lnSpc>
                <a:spcPct val="90000"/>
              </a:lnSpc>
              <a:spcBef>
                <a:spcPct val="20000"/>
              </a:spcBef>
              <a:buFontTx/>
              <a:buChar char="o"/>
            </a:pPr>
            <a:endParaRPr lang="en-GB"/>
          </a:p>
          <a:p>
            <a:pPr marL="742950" lvl="1" indent="-285750">
              <a:lnSpc>
                <a:spcPct val="90000"/>
              </a:lnSpc>
              <a:spcBef>
                <a:spcPct val="20000"/>
              </a:spcBef>
              <a:buFontTx/>
              <a:buChar char="o"/>
            </a:pPr>
            <a:r>
              <a:rPr lang="en-GB" sz="2400">
                <a:solidFill>
                  <a:srgbClr val="339933"/>
                </a:solidFill>
              </a:rPr>
              <a:t>interoperability,</a:t>
            </a:r>
          </a:p>
          <a:p>
            <a:pPr marL="742950" lvl="1" indent="-285750">
              <a:lnSpc>
                <a:spcPct val="90000"/>
              </a:lnSpc>
              <a:spcBef>
                <a:spcPct val="20000"/>
              </a:spcBef>
              <a:buFontTx/>
              <a:buChar char="o"/>
            </a:pPr>
            <a:endParaRPr lang="en-GB" sz="2400">
              <a:solidFill>
                <a:srgbClr val="339933"/>
              </a:solidFill>
            </a:endParaRPr>
          </a:p>
          <a:p>
            <a:pPr marL="742950" lvl="1" indent="-285750">
              <a:lnSpc>
                <a:spcPct val="90000"/>
              </a:lnSpc>
              <a:spcBef>
                <a:spcPct val="20000"/>
              </a:spcBef>
              <a:buFontTx/>
              <a:buChar char="o"/>
            </a:pPr>
            <a:r>
              <a:rPr lang="en-GB" sz="2400">
                <a:solidFill>
                  <a:srgbClr val="339933"/>
                </a:solidFill>
              </a:rPr>
              <a:t>modularity,</a:t>
            </a:r>
          </a:p>
          <a:p>
            <a:pPr marL="742950" lvl="1" indent="-285750">
              <a:lnSpc>
                <a:spcPct val="90000"/>
              </a:lnSpc>
              <a:spcBef>
                <a:spcPct val="20000"/>
              </a:spcBef>
              <a:buFontTx/>
              <a:buChar char="o"/>
            </a:pPr>
            <a:endParaRPr lang="en-GB" sz="2400">
              <a:solidFill>
                <a:srgbClr val="339933"/>
              </a:solidFill>
            </a:endParaRPr>
          </a:p>
          <a:p>
            <a:pPr marL="742950" lvl="1" indent="-285750">
              <a:lnSpc>
                <a:spcPct val="90000"/>
              </a:lnSpc>
              <a:spcBef>
                <a:spcPct val="20000"/>
              </a:spcBef>
              <a:buFontTx/>
              <a:buChar char="o"/>
            </a:pPr>
            <a:r>
              <a:rPr lang="en-GB" sz="2400">
                <a:solidFill>
                  <a:srgbClr val="339933"/>
                </a:solidFill>
              </a:rPr>
              <a:t>scalability</a:t>
            </a:r>
          </a:p>
        </p:txBody>
      </p:sp>
      <p:sp>
        <p:nvSpPr>
          <p:cNvPr id="48135" name="Rectangle 2"/>
          <p:cNvSpPr>
            <a:spLocks noGrp="1" noChangeArrowheads="1"/>
          </p:cNvSpPr>
          <p:nvPr>
            <p:ph type="title"/>
          </p:nvPr>
        </p:nvSpPr>
        <p:spPr/>
        <p:txBody>
          <a:bodyPr/>
          <a:lstStyle/>
          <a:p>
            <a:pPr eaLnBrk="1" hangingPunct="1"/>
            <a:r>
              <a:rPr lang="es-ES" sz="2400" smtClean="0"/>
              <a:t>BEDMOND PROJECT SCOPE</a:t>
            </a:r>
            <a:br>
              <a:rPr lang="es-ES" sz="2400" smtClean="0"/>
            </a:br>
            <a:r>
              <a:rPr lang="es-ES" sz="2400" i="1" smtClean="0">
                <a:sym typeface="Wingdings" pitchFamily="2" charset="2"/>
              </a:rPr>
              <a:t>Architecture - Overview</a:t>
            </a:r>
            <a:endParaRPr lang="es-ES" sz="2400" i="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130 Rectángulo redondeado"/>
          <p:cNvSpPr/>
          <p:nvPr/>
        </p:nvSpPr>
        <p:spPr bwMode="auto">
          <a:xfrm>
            <a:off x="6875685" y="1052737"/>
            <a:ext cx="2232819" cy="432048"/>
          </a:xfrm>
          <a:prstGeom prst="roundRect">
            <a:avLst/>
          </a:prstGeom>
          <a:solidFill>
            <a:schemeClr val="bg1">
              <a:lumMod val="6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b="1" dirty="0" err="1" smtClean="0">
                <a:solidFill>
                  <a:schemeClr val="tx1"/>
                </a:solidFill>
              </a:rPr>
              <a:t>Presenting</a:t>
            </a:r>
            <a:r>
              <a:rPr lang="es-ES_tradnl" sz="900" b="1" dirty="0" smtClean="0">
                <a:solidFill>
                  <a:schemeClr val="tx1"/>
                </a:solidFill>
              </a:rPr>
              <a:t> </a:t>
            </a:r>
            <a:r>
              <a:rPr lang="es-ES_tradnl" sz="900" b="1" dirty="0" err="1" smtClean="0">
                <a:solidFill>
                  <a:schemeClr val="tx1"/>
                </a:solidFill>
              </a:rPr>
              <a:t>info</a:t>
            </a:r>
            <a:r>
              <a:rPr lang="es-ES_tradnl" sz="900" b="1" dirty="0" smtClean="0">
                <a:solidFill>
                  <a:schemeClr val="tx1"/>
                </a:solidFill>
              </a:rPr>
              <a:t> </a:t>
            </a:r>
            <a:r>
              <a:rPr lang="es-ES_tradnl" sz="900" b="1" dirty="0" err="1" smtClean="0">
                <a:solidFill>
                  <a:schemeClr val="tx1"/>
                </a:solidFill>
              </a:rPr>
              <a:t>on</a:t>
            </a:r>
            <a:r>
              <a:rPr lang="es-ES_tradnl" sz="900" b="1" dirty="0" smtClean="0">
                <a:solidFill>
                  <a:schemeClr val="tx1"/>
                </a:solidFill>
              </a:rPr>
              <a:t> </a:t>
            </a:r>
            <a:r>
              <a:rPr lang="es-ES_tradnl" sz="900" b="1" dirty="0" err="1" smtClean="0">
                <a:solidFill>
                  <a:schemeClr val="tx1"/>
                </a:solidFill>
              </a:rPr>
              <a:t>screen</a:t>
            </a:r>
            <a:r>
              <a:rPr lang="es-ES_tradnl" sz="900" b="1" dirty="0" smtClean="0">
                <a:solidFill>
                  <a:schemeClr val="tx1"/>
                </a:solidFill>
              </a:rPr>
              <a:t> (BEDMOND </a:t>
            </a:r>
            <a:r>
              <a:rPr lang="es-ES_tradnl" sz="900" b="1" dirty="0" err="1" smtClean="0">
                <a:solidFill>
                  <a:schemeClr val="tx1"/>
                </a:solidFill>
              </a:rPr>
              <a:t>tools</a:t>
            </a:r>
            <a:r>
              <a:rPr lang="es-ES_tradnl" sz="900" b="1" dirty="0" smtClean="0">
                <a:solidFill>
                  <a:schemeClr val="tx1"/>
                </a:solidFill>
              </a:rPr>
              <a:t>)</a:t>
            </a:r>
            <a:endParaRPr lang="es-ES" sz="900" b="1" dirty="0">
              <a:solidFill>
                <a:schemeClr val="tx1"/>
              </a:solidFill>
            </a:endParaRPr>
          </a:p>
        </p:txBody>
      </p:sp>
      <p:sp>
        <p:nvSpPr>
          <p:cNvPr id="132" name="131 Rectángulo redondeado"/>
          <p:cNvSpPr/>
          <p:nvPr/>
        </p:nvSpPr>
        <p:spPr bwMode="auto">
          <a:xfrm>
            <a:off x="3347468" y="1052737"/>
            <a:ext cx="3456209" cy="432048"/>
          </a:xfrm>
          <a:prstGeom prst="roundRect">
            <a:avLst/>
          </a:prstGeom>
          <a:solidFill>
            <a:schemeClr val="bg1">
              <a:lumMod val="7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b="1" dirty="0" smtClean="0">
                <a:solidFill>
                  <a:schemeClr val="tx1"/>
                </a:solidFill>
              </a:rPr>
              <a:t>Post-</a:t>
            </a:r>
            <a:r>
              <a:rPr lang="es-ES_tradnl" sz="900" b="1" dirty="0" err="1" smtClean="0">
                <a:solidFill>
                  <a:schemeClr val="tx1"/>
                </a:solidFill>
              </a:rPr>
              <a:t>processing</a:t>
            </a:r>
            <a:r>
              <a:rPr lang="es-ES_tradnl" sz="900" b="1" dirty="0" smtClean="0">
                <a:solidFill>
                  <a:schemeClr val="tx1"/>
                </a:solidFill>
              </a:rPr>
              <a:t> data </a:t>
            </a:r>
            <a:r>
              <a:rPr lang="es-ES_tradnl" sz="900" b="1" dirty="0" err="1" smtClean="0">
                <a:solidFill>
                  <a:schemeClr val="tx1"/>
                </a:solidFill>
              </a:rPr>
              <a:t>into</a:t>
            </a:r>
            <a:r>
              <a:rPr lang="es-ES_tradnl" sz="900" b="1" dirty="0" smtClean="0">
                <a:solidFill>
                  <a:schemeClr val="tx1"/>
                </a:solidFill>
              </a:rPr>
              <a:t> </a:t>
            </a:r>
            <a:r>
              <a:rPr lang="es-ES_tradnl" sz="900" b="1" dirty="0" err="1" smtClean="0">
                <a:solidFill>
                  <a:schemeClr val="tx1"/>
                </a:solidFill>
              </a:rPr>
              <a:t>information</a:t>
            </a:r>
            <a:endParaRPr lang="es-ES" sz="900" dirty="0">
              <a:solidFill>
                <a:schemeClr val="tx1"/>
              </a:solidFill>
            </a:endParaRPr>
          </a:p>
        </p:txBody>
      </p:sp>
      <p:sp>
        <p:nvSpPr>
          <p:cNvPr id="133" name="132 Rectángulo redondeado"/>
          <p:cNvSpPr/>
          <p:nvPr/>
        </p:nvSpPr>
        <p:spPr bwMode="auto">
          <a:xfrm>
            <a:off x="1475804" y="1052737"/>
            <a:ext cx="1800225" cy="432048"/>
          </a:xfrm>
          <a:prstGeom prst="roundRect">
            <a:avLst/>
          </a:prstGeom>
          <a:solidFill>
            <a:schemeClr val="bg1">
              <a:lumMod val="8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b="1" dirty="0">
                <a:solidFill>
                  <a:schemeClr val="tx1"/>
                </a:solidFill>
              </a:rPr>
              <a:t> </a:t>
            </a:r>
            <a:r>
              <a:rPr lang="es-ES_tradnl" sz="900" b="1" dirty="0" smtClean="0">
                <a:solidFill>
                  <a:schemeClr val="tx1"/>
                </a:solidFill>
              </a:rPr>
              <a:t>Pre-</a:t>
            </a:r>
            <a:r>
              <a:rPr lang="es-ES_tradnl" sz="900" b="1" dirty="0" err="1" smtClean="0">
                <a:solidFill>
                  <a:schemeClr val="tx1"/>
                </a:solidFill>
              </a:rPr>
              <a:t>processing</a:t>
            </a:r>
            <a:r>
              <a:rPr lang="es-ES_tradnl" sz="900" b="1" dirty="0" smtClean="0">
                <a:solidFill>
                  <a:schemeClr val="tx1"/>
                </a:solidFill>
              </a:rPr>
              <a:t> data</a:t>
            </a:r>
            <a:endParaRPr lang="es-ES" sz="900" dirty="0">
              <a:solidFill>
                <a:schemeClr val="tx1"/>
              </a:solidFill>
            </a:endParaRPr>
          </a:p>
        </p:txBody>
      </p:sp>
      <p:sp>
        <p:nvSpPr>
          <p:cNvPr id="134" name="133 Rectángulo redondeado"/>
          <p:cNvSpPr/>
          <p:nvPr/>
        </p:nvSpPr>
        <p:spPr bwMode="auto">
          <a:xfrm>
            <a:off x="7367" y="1052737"/>
            <a:ext cx="1403350" cy="432048"/>
          </a:xfrm>
          <a:prstGeom prst="roundRect">
            <a:avLst/>
          </a:prstGeom>
          <a:solidFill>
            <a:schemeClr val="bg1">
              <a:lumMod val="95000"/>
            </a:schemeClr>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900" b="1" dirty="0">
                <a:solidFill>
                  <a:schemeClr val="tx1"/>
                </a:solidFill>
              </a:rPr>
              <a:t> </a:t>
            </a:r>
            <a:r>
              <a:rPr lang="es-ES_tradnl" sz="900" b="1" dirty="0" err="1" smtClean="0">
                <a:solidFill>
                  <a:schemeClr val="tx1"/>
                </a:solidFill>
              </a:rPr>
              <a:t>Acquiring</a:t>
            </a:r>
            <a:r>
              <a:rPr lang="es-ES_tradnl" sz="900" b="1" dirty="0" smtClean="0">
                <a:solidFill>
                  <a:schemeClr val="tx1"/>
                </a:solidFill>
              </a:rPr>
              <a:t> data</a:t>
            </a:r>
            <a:endParaRPr lang="es-ES" sz="900" dirty="0">
              <a:solidFill>
                <a:schemeClr val="tx1"/>
              </a:solidFill>
            </a:endParaRPr>
          </a:p>
        </p:txBody>
      </p:sp>
      <p:sp>
        <p:nvSpPr>
          <p:cNvPr id="49" name="48 Rectángulo redondeado"/>
          <p:cNvSpPr/>
          <p:nvPr/>
        </p:nvSpPr>
        <p:spPr bwMode="auto">
          <a:xfrm>
            <a:off x="6876256" y="1484784"/>
            <a:ext cx="2232819" cy="4392141"/>
          </a:xfrm>
          <a:prstGeom prst="roundRect">
            <a:avLst/>
          </a:prstGeom>
          <a:solidFill>
            <a:schemeClr val="bg1"/>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900" b="1" dirty="0">
                <a:solidFill>
                  <a:schemeClr val="tx1"/>
                </a:solidFill>
              </a:rPr>
              <a:t>SIMPLE &amp; USER-ADAPTIVE INFO PRESENTATION</a:t>
            </a:r>
            <a:endParaRPr lang="es-ES" sz="900" b="1" dirty="0">
              <a:solidFill>
                <a:schemeClr val="tx1"/>
              </a:solidFill>
            </a:endParaRPr>
          </a:p>
        </p:txBody>
      </p:sp>
      <p:grpSp>
        <p:nvGrpSpPr>
          <p:cNvPr id="122" name="121 Grupo"/>
          <p:cNvGrpSpPr/>
          <p:nvPr/>
        </p:nvGrpSpPr>
        <p:grpSpPr>
          <a:xfrm>
            <a:off x="7842457" y="5633814"/>
            <a:ext cx="534987" cy="171450"/>
            <a:chOff x="8164513" y="5561013"/>
            <a:chExt cx="534987" cy="171450"/>
          </a:xfrm>
        </p:grpSpPr>
        <p:sp>
          <p:nvSpPr>
            <p:cNvPr id="66" name="65 Rectángulo"/>
            <p:cNvSpPr/>
            <p:nvPr/>
          </p:nvSpPr>
          <p:spPr bwMode="auto">
            <a:xfrm>
              <a:off x="8164513" y="5670550"/>
              <a:ext cx="534987" cy="61913"/>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67" name="66 Triángulo isósceles"/>
            <p:cNvSpPr/>
            <p:nvPr/>
          </p:nvSpPr>
          <p:spPr bwMode="auto">
            <a:xfrm>
              <a:off x="8356600" y="5561013"/>
              <a:ext cx="150813" cy="130175"/>
            </a:xfrm>
            <a:prstGeom prst="triangle">
              <a:avLst/>
            </a:prstGeom>
            <a:solidFill>
              <a:schemeClr val="accent4">
                <a:lumMod val="50000"/>
              </a:schemeClr>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grpSp>
      <p:grpSp>
        <p:nvGrpSpPr>
          <p:cNvPr id="121" name="120 Grupo"/>
          <p:cNvGrpSpPr/>
          <p:nvPr/>
        </p:nvGrpSpPr>
        <p:grpSpPr>
          <a:xfrm>
            <a:off x="7839282" y="4337050"/>
            <a:ext cx="534987" cy="171450"/>
            <a:chOff x="8161338" y="4337050"/>
            <a:chExt cx="534987" cy="171450"/>
          </a:xfrm>
          <a:solidFill>
            <a:schemeClr val="tx1"/>
          </a:solidFill>
        </p:grpSpPr>
        <p:sp>
          <p:nvSpPr>
            <p:cNvPr id="96" name="95 Rectángulo"/>
            <p:cNvSpPr/>
            <p:nvPr/>
          </p:nvSpPr>
          <p:spPr bwMode="auto">
            <a:xfrm>
              <a:off x="8161338" y="4446588"/>
              <a:ext cx="534987" cy="61912"/>
            </a:xfrm>
            <a:prstGeom prst="rect">
              <a:avLst/>
            </a:prstGeom>
            <a:grp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97" name="96 Triángulo isósceles"/>
            <p:cNvSpPr/>
            <p:nvPr/>
          </p:nvSpPr>
          <p:spPr bwMode="auto">
            <a:xfrm>
              <a:off x="8353425" y="4337050"/>
              <a:ext cx="150813" cy="130175"/>
            </a:xfrm>
            <a:prstGeom prst="triangle">
              <a:avLst/>
            </a:prstGeom>
            <a:grp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grpSp>
      <p:grpSp>
        <p:nvGrpSpPr>
          <p:cNvPr id="120" name="119 Grupo"/>
          <p:cNvGrpSpPr/>
          <p:nvPr/>
        </p:nvGrpSpPr>
        <p:grpSpPr>
          <a:xfrm>
            <a:off x="7839812" y="3041001"/>
            <a:ext cx="534958" cy="171459"/>
            <a:chOff x="8161868" y="3113009"/>
            <a:chExt cx="534958" cy="171459"/>
          </a:xfrm>
          <a:solidFill>
            <a:schemeClr val="tx1"/>
          </a:solidFill>
        </p:grpSpPr>
        <p:sp>
          <p:nvSpPr>
            <p:cNvPr id="101" name="53 Rectángulo"/>
            <p:cNvSpPr>
              <a:spLocks noChangeArrowheads="1"/>
            </p:cNvSpPr>
            <p:nvPr/>
          </p:nvSpPr>
          <p:spPr bwMode="auto">
            <a:xfrm>
              <a:off x="8161868" y="3222743"/>
              <a:ext cx="534958" cy="61725"/>
            </a:xfrm>
            <a:prstGeom prst="rect">
              <a:avLst/>
            </a:prstGeom>
            <a:grpFill/>
            <a:ln w="9525" algn="ctr">
              <a:noFill/>
              <a:round/>
              <a:headEnd/>
              <a:tailEnd/>
            </a:ln>
          </p:spPr>
          <p:txBody>
            <a:bodyPr/>
            <a:lstStyle/>
            <a:p>
              <a:pPr defTabSz="4114800"/>
              <a:endParaRPr lang="es-ES_tradnl" sz="2800"/>
            </a:p>
          </p:txBody>
        </p:sp>
        <p:sp>
          <p:nvSpPr>
            <p:cNvPr id="102" name="54 Triángulo isósceles"/>
            <p:cNvSpPr>
              <a:spLocks noChangeArrowheads="1"/>
            </p:cNvSpPr>
            <p:nvPr/>
          </p:nvSpPr>
          <p:spPr bwMode="auto">
            <a:xfrm>
              <a:off x="8353904" y="3113009"/>
              <a:ext cx="150885" cy="130308"/>
            </a:xfrm>
            <a:prstGeom prst="triangle">
              <a:avLst>
                <a:gd name="adj" fmla="val 50000"/>
              </a:avLst>
            </a:prstGeom>
            <a:grpFill/>
            <a:ln w="9525" algn="ctr">
              <a:noFill/>
              <a:round/>
              <a:headEnd/>
              <a:tailEnd/>
            </a:ln>
          </p:spPr>
          <p:txBody>
            <a:bodyPr/>
            <a:lstStyle/>
            <a:p>
              <a:pPr defTabSz="4114800"/>
              <a:endParaRPr lang="es-ES_tradnl" sz="2800"/>
            </a:p>
          </p:txBody>
        </p:sp>
      </p:grpSp>
      <p:sp>
        <p:nvSpPr>
          <p:cNvPr id="6" name="5 Marcador de pie de página"/>
          <p:cNvSpPr>
            <a:spLocks noGrp="1"/>
          </p:cNvSpPr>
          <p:nvPr>
            <p:ph type="ftr" sz="quarter" idx="11"/>
          </p:nvPr>
        </p:nvSpPr>
        <p:spPr/>
        <p:txBody>
          <a:bodyPr/>
          <a:lstStyle/>
          <a:p>
            <a:pPr>
              <a:defRPr/>
            </a:pPr>
            <a:r>
              <a:rPr lang="en-GB" dirty="0"/>
              <a:t>BEDMOND - behaviour pattern based assistant for early detection &amp; management of neurodegenerative diseases</a:t>
            </a:r>
          </a:p>
        </p:txBody>
      </p:sp>
      <p:sp>
        <p:nvSpPr>
          <p:cNvPr id="7" name="6 Marcador de número de diapositiva"/>
          <p:cNvSpPr>
            <a:spLocks noGrp="1"/>
          </p:cNvSpPr>
          <p:nvPr>
            <p:ph type="sldNum" sz="quarter" idx="12"/>
          </p:nvPr>
        </p:nvSpPr>
        <p:spPr/>
        <p:txBody>
          <a:bodyPr/>
          <a:lstStyle/>
          <a:p>
            <a:pPr>
              <a:defRPr/>
            </a:pPr>
            <a:fld id="{AD7B31AD-60BD-457F-B13E-2A34330F3D8D}" type="slidenum">
              <a:rPr lang="en-GB"/>
              <a:pPr>
                <a:defRPr/>
              </a:pPr>
              <a:t>16</a:t>
            </a:fld>
            <a:endParaRPr lang="en-GB"/>
          </a:p>
        </p:txBody>
      </p:sp>
      <p:sp>
        <p:nvSpPr>
          <p:cNvPr id="54276" name="Rectangle 2"/>
          <p:cNvSpPr>
            <a:spLocks noGrp="1" noChangeArrowheads="1"/>
          </p:cNvSpPr>
          <p:nvPr>
            <p:ph type="title"/>
          </p:nvPr>
        </p:nvSpPr>
        <p:spPr/>
        <p:txBody>
          <a:bodyPr/>
          <a:lstStyle/>
          <a:p>
            <a:pPr eaLnBrk="1" hangingPunct="1"/>
            <a:r>
              <a:rPr lang="es-ES" sz="2400" smtClean="0"/>
              <a:t>BEDMOND PROJECT SCOPE</a:t>
            </a:r>
            <a:br>
              <a:rPr lang="es-ES" sz="2400" smtClean="0"/>
            </a:br>
            <a:r>
              <a:rPr lang="es-ES" sz="2400" i="1" smtClean="0">
                <a:sym typeface="Wingdings" pitchFamily="2" charset="2"/>
              </a:rPr>
              <a:t>Architecture – Logic Process</a:t>
            </a:r>
            <a:endParaRPr lang="es-ES" sz="2400" i="1" smtClean="0"/>
          </a:p>
        </p:txBody>
      </p:sp>
      <p:sp>
        <p:nvSpPr>
          <p:cNvPr id="50" name="49 Rectángulo redondeado"/>
          <p:cNvSpPr/>
          <p:nvPr/>
        </p:nvSpPr>
        <p:spPr bwMode="auto">
          <a:xfrm>
            <a:off x="3348039" y="1484784"/>
            <a:ext cx="3456209" cy="4392141"/>
          </a:xfrm>
          <a:prstGeom prst="roundRect">
            <a:avLst/>
          </a:prstGeom>
          <a:solidFill>
            <a:schemeClr val="bg1"/>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900" b="1" dirty="0">
                <a:solidFill>
                  <a:schemeClr val="tx1"/>
                </a:solidFill>
              </a:rPr>
              <a:t>INTELLIGENT SOFTWARE FOR DATA INTERPRETATION (RULES ENGINE)</a:t>
            </a:r>
            <a:endParaRPr lang="es-ES" sz="900" dirty="0">
              <a:solidFill>
                <a:schemeClr val="tx1"/>
              </a:solidFill>
            </a:endParaRPr>
          </a:p>
        </p:txBody>
      </p:sp>
      <p:sp>
        <p:nvSpPr>
          <p:cNvPr id="52" name="51 Rectángulo redondeado"/>
          <p:cNvSpPr/>
          <p:nvPr/>
        </p:nvSpPr>
        <p:spPr bwMode="auto">
          <a:xfrm>
            <a:off x="1476375" y="1484784"/>
            <a:ext cx="1800225" cy="4392141"/>
          </a:xfrm>
          <a:prstGeom prst="roundRect">
            <a:avLst/>
          </a:prstGeom>
          <a:solidFill>
            <a:schemeClr val="bg1"/>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900" b="1" dirty="0">
                <a:solidFill>
                  <a:schemeClr val="tx1"/>
                </a:solidFill>
              </a:rPr>
              <a:t> BEHAVIOUR MODELLING ALGORITHMS &amp; STATISTICS</a:t>
            </a:r>
            <a:endParaRPr lang="es-ES" sz="900" dirty="0">
              <a:solidFill>
                <a:schemeClr val="tx1"/>
              </a:solidFill>
            </a:endParaRPr>
          </a:p>
        </p:txBody>
      </p:sp>
      <p:sp>
        <p:nvSpPr>
          <p:cNvPr id="53" name="52 Rectángulo redondeado"/>
          <p:cNvSpPr/>
          <p:nvPr/>
        </p:nvSpPr>
        <p:spPr bwMode="auto">
          <a:xfrm>
            <a:off x="7938" y="1484784"/>
            <a:ext cx="1403350" cy="4392141"/>
          </a:xfrm>
          <a:prstGeom prst="roundRect">
            <a:avLst/>
          </a:prstGeom>
          <a:solidFill>
            <a:schemeClr val="bg1"/>
          </a:solid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s-ES_tradnl" sz="900" b="1" dirty="0">
                <a:solidFill>
                  <a:schemeClr val="tx1"/>
                </a:solidFill>
              </a:rPr>
              <a:t> SMART HOME + </a:t>
            </a:r>
            <a:r>
              <a:rPr lang="es-ES_tradnl" sz="900" b="1" dirty="0" smtClean="0">
                <a:solidFill>
                  <a:schemeClr val="tx1"/>
                </a:solidFill>
              </a:rPr>
              <a:t>TELECARE</a:t>
            </a:r>
            <a:endParaRPr lang="es-ES" sz="900" dirty="0">
              <a:solidFill>
                <a:schemeClr val="tx1"/>
              </a:solidFill>
            </a:endParaRPr>
          </a:p>
        </p:txBody>
      </p:sp>
      <p:pic>
        <p:nvPicPr>
          <p:cNvPr id="54" name="6 Imagen" descr="1dormitorio-plano-c[2].png"/>
          <p:cNvPicPr>
            <a:picLocks noChangeAspect="1"/>
          </p:cNvPicPr>
          <p:nvPr/>
        </p:nvPicPr>
        <p:blipFill>
          <a:blip r:embed="rId3" cstate="print"/>
          <a:srcRect l="8272" t="8858" r="7597"/>
          <a:stretch>
            <a:fillRect/>
          </a:stretch>
        </p:blipFill>
        <p:spPr bwMode="auto">
          <a:xfrm>
            <a:off x="0" y="2279644"/>
            <a:ext cx="1419695" cy="2661091"/>
          </a:xfrm>
          <a:prstGeom prst="rect">
            <a:avLst/>
          </a:prstGeom>
          <a:noFill/>
          <a:ln w="9525">
            <a:noFill/>
            <a:miter lim="800000"/>
            <a:headEnd/>
            <a:tailEnd/>
          </a:ln>
        </p:spPr>
      </p:pic>
      <p:pic>
        <p:nvPicPr>
          <p:cNvPr id="55" name="54 Imagen" descr="Aitite eating.png"/>
          <p:cNvPicPr>
            <a:picLocks noChangeAspect="1"/>
          </p:cNvPicPr>
          <p:nvPr/>
        </p:nvPicPr>
        <p:blipFill>
          <a:blip r:embed="rId4" cstate="print">
            <a:clrChange>
              <a:clrFrom>
                <a:srgbClr val="3A3522"/>
              </a:clrFrom>
              <a:clrTo>
                <a:srgbClr val="3A3522">
                  <a:alpha val="0"/>
                </a:srgbClr>
              </a:clrTo>
            </a:clrChange>
            <a:duotone>
              <a:prstClr val="black"/>
              <a:srgbClr val="D9C3A5">
                <a:tint val="50000"/>
                <a:satMod val="180000"/>
              </a:srgbClr>
            </a:duotone>
          </a:blip>
          <a:stretch>
            <a:fillRect/>
          </a:stretch>
        </p:blipFill>
        <p:spPr bwMode="auto">
          <a:xfrm>
            <a:off x="227504" y="5013176"/>
            <a:ext cx="960120" cy="720080"/>
          </a:xfrm>
          <a:prstGeom prst="roundRect">
            <a:avLst>
              <a:gd name="adj" fmla="val 8594"/>
            </a:avLst>
          </a:prstGeom>
          <a:solidFill>
            <a:srgbClr val="FFFFFF">
              <a:shade val="85000"/>
            </a:srgbClr>
          </a:solidFill>
          <a:ln>
            <a:noFill/>
          </a:ln>
          <a:effectLst>
            <a:glow rad="101600">
              <a:schemeClr val="bg1">
                <a:alpha val="40000"/>
              </a:schemeClr>
            </a:glow>
            <a:reflection blurRad="12700" stA="38000" endPos="28000" dist="5000" dir="5400000" sy="-100000" algn="bl" rotWithShape="0"/>
          </a:effectLst>
          <a:scene3d>
            <a:camera prst="orthographicFront"/>
            <a:lightRig rig="threePt" dir="t"/>
          </a:scene3d>
          <a:sp3d extrusionH="76200" contourW="12700">
            <a:extrusionClr>
              <a:schemeClr val="bg1"/>
            </a:extrusionClr>
            <a:contourClr>
              <a:schemeClr val="bg1"/>
            </a:contourClr>
          </a:sp3d>
        </p:spPr>
      </p:pic>
      <p:sp>
        <p:nvSpPr>
          <p:cNvPr id="59" name="58 Rectángulo redondeado"/>
          <p:cNvSpPr/>
          <p:nvPr/>
        </p:nvSpPr>
        <p:spPr bwMode="auto">
          <a:xfrm>
            <a:off x="7164288" y="4582043"/>
            <a:ext cx="1891443" cy="1102913"/>
          </a:xfrm>
          <a:prstGeom prst="roundRect">
            <a:avLst>
              <a:gd name="adj" fmla="val 7999"/>
            </a:avLst>
          </a:prstGeom>
          <a:solidFill>
            <a:schemeClr val="tx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defTabSz="4114800">
              <a:defRPr/>
            </a:pPr>
            <a:endParaRPr lang="es-ES_tradnl" sz="600">
              <a:solidFill>
                <a:srgbClr val="C00000"/>
              </a:solidFill>
            </a:endParaRPr>
          </a:p>
        </p:txBody>
      </p:sp>
      <p:sp>
        <p:nvSpPr>
          <p:cNvPr id="60" name="59 Rectángulo redondeado"/>
          <p:cNvSpPr/>
          <p:nvPr/>
        </p:nvSpPr>
        <p:spPr bwMode="auto">
          <a:xfrm>
            <a:off x="7238564" y="4653929"/>
            <a:ext cx="1739731" cy="962101"/>
          </a:xfrm>
          <a:prstGeom prst="roundRect">
            <a:avLst>
              <a:gd name="adj" fmla="val 7999"/>
            </a:avLst>
          </a:prstGeom>
          <a:gradFill>
            <a:gsLst>
              <a:gs pos="0">
                <a:schemeClr val="tx1">
                  <a:lumMod val="75000"/>
                  <a:lumOff val="25000"/>
                </a:schemeClr>
              </a:gs>
              <a:gs pos="100000">
                <a:schemeClr val="dk1">
                  <a:shade val="30000"/>
                  <a:satMod val="200000"/>
                </a:schemeClr>
              </a:gs>
            </a:gsLst>
          </a:gradFill>
          <a:ln>
            <a:solidFill>
              <a:srgbClr val="7030A0"/>
            </a:solidFill>
            <a:headEnd type="none" w="med" len="med"/>
            <a:tailEnd type="none" w="med" len="med"/>
          </a:ln>
        </p:spPr>
        <p:style>
          <a:lnRef idx="3">
            <a:schemeClr val="lt1"/>
          </a:lnRef>
          <a:fillRef idx="1003">
            <a:schemeClr val="dk1"/>
          </a:fillRef>
          <a:effectRef idx="1">
            <a:schemeClr val="dk1"/>
          </a:effectRef>
          <a:fontRef idx="minor">
            <a:schemeClr val="lt1"/>
          </a:fontRef>
        </p:style>
        <p:txBody>
          <a:bodyPr anchor="ctr"/>
          <a:lstStyle/>
          <a:p>
            <a:pPr algn="ctr" defTabSz="4114800">
              <a:defRPr/>
            </a:pPr>
            <a:r>
              <a:rPr lang="es-ES_tradnl" sz="700" b="1" dirty="0">
                <a:solidFill>
                  <a:schemeClr val="bg1"/>
                </a:solidFill>
              </a:rPr>
              <a:t>PRE-DIAGNOSTIC</a:t>
            </a:r>
          </a:p>
          <a:p>
            <a:pPr algn="ctr" defTabSz="4114800">
              <a:defRPr/>
            </a:pPr>
            <a:r>
              <a:rPr lang="es-ES_tradnl" sz="700" b="1" dirty="0">
                <a:solidFill>
                  <a:schemeClr val="bg1"/>
                </a:solidFill>
                <a:latin typeface="Arial" pitchFamily="34" charset="0"/>
              </a:rPr>
              <a:t>INFORMATION</a:t>
            </a:r>
          </a:p>
          <a:p>
            <a:pPr algn="ctr" defTabSz="4114800">
              <a:defRPr/>
            </a:pPr>
            <a:endParaRPr lang="es-ES_tradnl" sz="1000" b="1" dirty="0">
              <a:solidFill>
                <a:schemeClr val="bg1"/>
              </a:solidFill>
            </a:endParaRPr>
          </a:p>
          <a:p>
            <a:pPr algn="ctr" defTabSz="4114800">
              <a:defRPr/>
            </a:pPr>
            <a:endParaRPr lang="es-ES_tradnl" sz="1000" b="1" dirty="0">
              <a:solidFill>
                <a:schemeClr val="bg1"/>
              </a:solidFill>
            </a:endParaRPr>
          </a:p>
          <a:p>
            <a:pPr algn="ctr" defTabSz="4114800">
              <a:defRPr/>
            </a:pPr>
            <a:r>
              <a:rPr lang="es-ES_tradnl" sz="800" b="1" dirty="0" err="1">
                <a:solidFill>
                  <a:schemeClr val="bg1"/>
                </a:solidFill>
              </a:rPr>
              <a:t>Decision-making</a:t>
            </a:r>
            <a:r>
              <a:rPr lang="es-ES_tradnl" sz="800" b="1" dirty="0">
                <a:solidFill>
                  <a:schemeClr val="bg1"/>
                </a:solidFill>
              </a:rPr>
              <a:t> </a:t>
            </a:r>
            <a:r>
              <a:rPr lang="es-ES_tradnl" sz="800" b="1" dirty="0" err="1">
                <a:solidFill>
                  <a:schemeClr val="bg1"/>
                </a:solidFill>
              </a:rPr>
              <a:t>support</a:t>
            </a:r>
            <a:r>
              <a:rPr lang="es-ES_tradnl" sz="800" b="1" dirty="0">
                <a:solidFill>
                  <a:schemeClr val="bg1"/>
                </a:solidFill>
              </a:rPr>
              <a:t> </a:t>
            </a:r>
            <a:r>
              <a:rPr lang="es-ES_tradnl" sz="800" b="1" dirty="0" err="1">
                <a:solidFill>
                  <a:schemeClr val="bg1"/>
                </a:solidFill>
              </a:rPr>
              <a:t>Assistant</a:t>
            </a:r>
            <a:endParaRPr lang="es-ES_tradnl" sz="700" b="1" dirty="0">
              <a:solidFill>
                <a:schemeClr val="bg1"/>
              </a:solidFill>
            </a:endParaRPr>
          </a:p>
        </p:txBody>
      </p:sp>
      <p:sp>
        <p:nvSpPr>
          <p:cNvPr id="62" name="Text Box 17"/>
          <p:cNvSpPr txBox="1">
            <a:spLocks noChangeArrowheads="1"/>
          </p:cNvSpPr>
          <p:nvPr/>
        </p:nvSpPr>
        <p:spPr bwMode="auto">
          <a:xfrm>
            <a:off x="3707904" y="5876885"/>
            <a:ext cx="1368238" cy="200065"/>
          </a:xfrm>
          <a:prstGeom prst="rect">
            <a:avLst/>
          </a:prstGeom>
          <a:noFill/>
          <a:ln w="9525">
            <a:noFill/>
            <a:miter lim="800000"/>
            <a:headEnd/>
            <a:tailEnd/>
          </a:ln>
        </p:spPr>
        <p:txBody>
          <a:bodyPr>
            <a:spAutoFit/>
          </a:bodyPr>
          <a:lstStyle/>
          <a:p>
            <a:pPr defTabSz="4114800">
              <a:spcBef>
                <a:spcPct val="50000"/>
              </a:spcBef>
            </a:pPr>
            <a:r>
              <a:rPr lang="es-ES_tradnl" sz="700" b="1" i="1" dirty="0"/>
              <a:t>MCI</a:t>
            </a:r>
            <a:r>
              <a:rPr lang="es-ES_tradnl" sz="700" i="1" dirty="0"/>
              <a:t>: </a:t>
            </a:r>
            <a:r>
              <a:rPr lang="es-ES_tradnl" sz="700" i="1" dirty="0" err="1"/>
              <a:t>Mild</a:t>
            </a:r>
            <a:r>
              <a:rPr lang="es-ES_tradnl" sz="700" i="1" dirty="0"/>
              <a:t> </a:t>
            </a:r>
            <a:r>
              <a:rPr lang="es-ES_tradnl" sz="700" i="1" dirty="0" err="1"/>
              <a:t>Cognitive</a:t>
            </a:r>
            <a:r>
              <a:rPr lang="es-ES_tradnl" sz="700" i="1" dirty="0"/>
              <a:t> </a:t>
            </a:r>
            <a:r>
              <a:rPr lang="es-ES_tradnl" sz="700" i="1" dirty="0" err="1"/>
              <a:t>Impairment</a:t>
            </a:r>
            <a:endParaRPr lang="es-ES_tradnl" sz="700" i="1" dirty="0"/>
          </a:p>
        </p:txBody>
      </p:sp>
      <p:sp>
        <p:nvSpPr>
          <p:cNvPr id="63" name="Text Box 17"/>
          <p:cNvSpPr txBox="1">
            <a:spLocks noChangeArrowheads="1"/>
          </p:cNvSpPr>
          <p:nvPr/>
        </p:nvSpPr>
        <p:spPr bwMode="auto">
          <a:xfrm>
            <a:off x="1751415" y="5876885"/>
            <a:ext cx="1296225" cy="200065"/>
          </a:xfrm>
          <a:prstGeom prst="rect">
            <a:avLst/>
          </a:prstGeom>
          <a:noFill/>
          <a:ln w="9525">
            <a:noFill/>
            <a:miter lim="800000"/>
            <a:headEnd/>
            <a:tailEnd/>
          </a:ln>
        </p:spPr>
        <p:txBody>
          <a:bodyPr>
            <a:spAutoFit/>
          </a:bodyPr>
          <a:lstStyle/>
          <a:p>
            <a:pPr defTabSz="4114800">
              <a:spcBef>
                <a:spcPct val="50000"/>
              </a:spcBef>
            </a:pPr>
            <a:r>
              <a:rPr lang="es-ES_tradnl" sz="700" b="1" i="1" dirty="0"/>
              <a:t>ADL</a:t>
            </a:r>
            <a:r>
              <a:rPr lang="es-ES_tradnl" sz="700" i="1" dirty="0"/>
              <a:t>: </a:t>
            </a:r>
            <a:r>
              <a:rPr lang="es-ES_tradnl" sz="700" i="1" dirty="0" err="1"/>
              <a:t>Activities</a:t>
            </a:r>
            <a:r>
              <a:rPr lang="es-ES_tradnl" sz="700" i="1" dirty="0"/>
              <a:t> of </a:t>
            </a:r>
            <a:r>
              <a:rPr lang="es-ES_tradnl" sz="700" i="1" dirty="0" err="1"/>
              <a:t>Daily</a:t>
            </a:r>
            <a:r>
              <a:rPr lang="es-ES_tradnl" sz="700" i="1" dirty="0"/>
              <a:t> Living</a:t>
            </a:r>
          </a:p>
        </p:txBody>
      </p:sp>
      <p:sp>
        <p:nvSpPr>
          <p:cNvPr id="64" name="Text Box 17"/>
          <p:cNvSpPr txBox="1">
            <a:spLocks noChangeArrowheads="1"/>
          </p:cNvSpPr>
          <p:nvPr/>
        </p:nvSpPr>
        <p:spPr bwMode="auto">
          <a:xfrm>
            <a:off x="5148064" y="5876885"/>
            <a:ext cx="1728300" cy="200065"/>
          </a:xfrm>
          <a:prstGeom prst="rect">
            <a:avLst/>
          </a:prstGeom>
          <a:noFill/>
          <a:ln w="9525">
            <a:noFill/>
            <a:miter lim="800000"/>
            <a:headEnd/>
            <a:tailEnd/>
          </a:ln>
        </p:spPr>
        <p:txBody>
          <a:bodyPr>
            <a:spAutoFit/>
          </a:bodyPr>
          <a:lstStyle/>
          <a:p>
            <a:pPr defTabSz="4114800">
              <a:spcBef>
                <a:spcPct val="50000"/>
              </a:spcBef>
            </a:pPr>
            <a:r>
              <a:rPr lang="es-ES_tradnl" sz="700" b="1" i="1" dirty="0"/>
              <a:t>CDR </a:t>
            </a:r>
            <a:r>
              <a:rPr lang="es-ES_tradnl" sz="700" i="1" dirty="0" err="1"/>
              <a:t>Scale</a:t>
            </a:r>
            <a:r>
              <a:rPr lang="es-ES_tradnl" sz="700" i="1" dirty="0"/>
              <a:t>: </a:t>
            </a:r>
            <a:r>
              <a:rPr lang="es-ES_tradnl" sz="700" i="1" dirty="0" err="1"/>
              <a:t>Clinical</a:t>
            </a:r>
            <a:r>
              <a:rPr lang="es-ES_tradnl" sz="700" i="1" dirty="0"/>
              <a:t> </a:t>
            </a:r>
            <a:r>
              <a:rPr lang="es-ES_tradnl" sz="700" i="1" dirty="0" err="1"/>
              <a:t>Dementia</a:t>
            </a:r>
            <a:r>
              <a:rPr lang="es-ES_tradnl" sz="700" i="1" dirty="0"/>
              <a:t> Rating </a:t>
            </a:r>
            <a:r>
              <a:rPr lang="es-ES_tradnl" sz="700" i="1" dirty="0" err="1"/>
              <a:t>scale</a:t>
            </a:r>
            <a:endParaRPr lang="es-ES_tradnl" sz="700" i="1" dirty="0"/>
          </a:p>
        </p:txBody>
      </p:sp>
      <p:sp>
        <p:nvSpPr>
          <p:cNvPr id="68" name="67 Rectángulo redondeado"/>
          <p:cNvSpPr/>
          <p:nvPr/>
        </p:nvSpPr>
        <p:spPr bwMode="auto">
          <a:xfrm>
            <a:off x="1570038" y="2262188"/>
            <a:ext cx="1608137" cy="661987"/>
          </a:xfrm>
          <a:prstGeom prst="roundRect">
            <a:avLst/>
          </a:prstGeom>
          <a:gradFill flip="none" rotWithShape="1">
            <a:gsLst>
              <a:gs pos="0">
                <a:schemeClr val="bg1">
                  <a:lumMod val="75000"/>
                </a:schemeClr>
              </a:gs>
              <a:gs pos="5000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p:spPr>
        <p:txBody>
          <a:bodyPr anchor="ctr"/>
          <a:lstStyle/>
          <a:p>
            <a:pPr algn="ctr" defTabSz="4114800">
              <a:defRPr/>
            </a:pPr>
            <a:r>
              <a:rPr lang="es-ES_tradnl" sz="900" b="1" dirty="0" err="1">
                <a:ea typeface="+mn-ea"/>
              </a:rPr>
              <a:t>Behaviour</a:t>
            </a:r>
            <a:r>
              <a:rPr lang="es-ES_tradnl" sz="900" b="1" dirty="0">
                <a:ea typeface="+mn-ea"/>
              </a:rPr>
              <a:t> </a:t>
            </a:r>
            <a:r>
              <a:rPr lang="es-ES_tradnl" sz="900" b="1" dirty="0" err="1">
                <a:ea typeface="+mn-ea"/>
              </a:rPr>
              <a:t>Model</a:t>
            </a:r>
            <a:endParaRPr lang="es-ES_tradnl" sz="900" b="1" dirty="0">
              <a:ea typeface="+mn-ea"/>
            </a:endParaRPr>
          </a:p>
          <a:p>
            <a:pPr algn="ctr" defTabSz="4114800">
              <a:defRPr/>
            </a:pPr>
            <a:r>
              <a:rPr lang="es-ES_tradnl" sz="900" dirty="0" err="1">
                <a:ea typeface="+mn-ea"/>
              </a:rPr>
              <a:t>Routine</a:t>
            </a:r>
            <a:r>
              <a:rPr lang="es-ES_tradnl" sz="900" dirty="0">
                <a:ea typeface="+mn-ea"/>
              </a:rPr>
              <a:t> </a:t>
            </a:r>
            <a:r>
              <a:rPr lang="es-ES_tradnl" sz="900" dirty="0" err="1">
                <a:ea typeface="+mn-ea"/>
              </a:rPr>
              <a:t>patterns</a:t>
            </a:r>
            <a:r>
              <a:rPr lang="es-ES_tradnl" sz="900" dirty="0">
                <a:ea typeface="+mn-ea"/>
              </a:rPr>
              <a:t> </a:t>
            </a:r>
            <a:r>
              <a:rPr lang="es-ES_tradnl" sz="900" dirty="0" err="1">
                <a:ea typeface="+mn-ea"/>
              </a:rPr>
              <a:t>for</a:t>
            </a:r>
            <a:r>
              <a:rPr lang="es-ES_tradnl" sz="900" dirty="0">
                <a:ea typeface="+mn-ea"/>
              </a:rPr>
              <a:t> </a:t>
            </a:r>
            <a:r>
              <a:rPr lang="es-ES_tradnl" sz="900" b="1" dirty="0" err="1">
                <a:ea typeface="+mn-ea"/>
              </a:rPr>
              <a:t>ADL</a:t>
            </a:r>
            <a:r>
              <a:rPr lang="es-ES_tradnl" sz="900" dirty="0" err="1">
                <a:ea typeface="+mn-ea"/>
              </a:rPr>
              <a:t>s</a:t>
            </a:r>
            <a:endParaRPr lang="es-ES_tradnl" sz="900" dirty="0">
              <a:ea typeface="+mn-ea"/>
            </a:endParaRPr>
          </a:p>
          <a:p>
            <a:pPr algn="ctr" defTabSz="4114800">
              <a:defRPr/>
            </a:pPr>
            <a:r>
              <a:rPr lang="es-ES_tradnl" sz="700" dirty="0" err="1">
                <a:solidFill>
                  <a:schemeClr val="tx1">
                    <a:lumMod val="65000"/>
                    <a:lumOff val="35000"/>
                  </a:schemeClr>
                </a:solidFill>
                <a:ea typeface="+mn-ea"/>
              </a:rPr>
              <a:t>sleep</a:t>
            </a:r>
            <a:r>
              <a:rPr lang="es-ES_tradnl" sz="700" dirty="0">
                <a:solidFill>
                  <a:schemeClr val="tx1">
                    <a:lumMod val="65000"/>
                    <a:lumOff val="35000"/>
                  </a:schemeClr>
                </a:solidFill>
                <a:ea typeface="+mn-ea"/>
                <a:sym typeface="Wingdings" pitchFamily="2" charset="2"/>
              </a:rPr>
              <a:t> </a:t>
            </a:r>
            <a:r>
              <a:rPr lang="es-ES_tradnl" sz="700" dirty="0" err="1">
                <a:solidFill>
                  <a:schemeClr val="tx1">
                    <a:lumMod val="65000"/>
                    <a:lumOff val="35000"/>
                  </a:schemeClr>
                </a:solidFill>
                <a:ea typeface="+mn-ea"/>
                <a:sym typeface="Wingdings" pitchFamily="2" charset="2"/>
              </a:rPr>
              <a:t>breakfast</a:t>
            </a:r>
            <a:r>
              <a:rPr lang="es-ES_tradnl" sz="700" dirty="0">
                <a:solidFill>
                  <a:schemeClr val="tx1">
                    <a:lumMod val="65000"/>
                    <a:lumOff val="35000"/>
                  </a:schemeClr>
                </a:solidFill>
                <a:ea typeface="+mn-ea"/>
                <a:sym typeface="Wingdings" pitchFamily="2" charset="2"/>
              </a:rPr>
              <a:t>  personal </a:t>
            </a:r>
            <a:r>
              <a:rPr lang="es-ES_tradnl" sz="700" dirty="0" err="1">
                <a:solidFill>
                  <a:schemeClr val="tx1">
                    <a:lumMod val="65000"/>
                    <a:lumOff val="35000"/>
                  </a:schemeClr>
                </a:solidFill>
                <a:ea typeface="+mn-ea"/>
                <a:sym typeface="Wingdings" pitchFamily="2" charset="2"/>
              </a:rPr>
              <a:t>care</a:t>
            </a:r>
            <a:r>
              <a:rPr lang="es-ES_tradnl" sz="700" dirty="0">
                <a:solidFill>
                  <a:schemeClr val="tx1">
                    <a:lumMod val="65000"/>
                    <a:lumOff val="35000"/>
                  </a:schemeClr>
                </a:solidFill>
                <a:ea typeface="+mn-ea"/>
                <a:sym typeface="Wingdings" pitchFamily="2" charset="2"/>
              </a:rPr>
              <a:t>  home </a:t>
            </a:r>
            <a:r>
              <a:rPr lang="es-ES_tradnl" sz="700" dirty="0" err="1">
                <a:solidFill>
                  <a:schemeClr val="tx1">
                    <a:lumMod val="65000"/>
                    <a:lumOff val="35000"/>
                  </a:schemeClr>
                </a:solidFill>
                <a:ea typeface="+mn-ea"/>
                <a:sym typeface="Wingdings" pitchFamily="2" charset="2"/>
              </a:rPr>
              <a:t>tiding</a:t>
            </a:r>
            <a:r>
              <a:rPr lang="es-ES_tradnl" sz="700" dirty="0">
                <a:solidFill>
                  <a:schemeClr val="tx1">
                    <a:lumMod val="65000"/>
                    <a:lumOff val="35000"/>
                  </a:schemeClr>
                </a:solidFill>
                <a:ea typeface="+mn-ea"/>
                <a:sym typeface="Wingdings" pitchFamily="2" charset="2"/>
              </a:rPr>
              <a:t>  shopping  …</a:t>
            </a:r>
            <a:endParaRPr lang="es-ES_tradnl" sz="700" dirty="0">
              <a:solidFill>
                <a:schemeClr val="tx1">
                  <a:lumMod val="65000"/>
                  <a:lumOff val="35000"/>
                </a:schemeClr>
              </a:solidFill>
              <a:ea typeface="+mn-ea"/>
            </a:endParaRPr>
          </a:p>
        </p:txBody>
      </p:sp>
      <p:sp>
        <p:nvSpPr>
          <p:cNvPr id="69" name="68 Rectángulo redondeado"/>
          <p:cNvSpPr/>
          <p:nvPr/>
        </p:nvSpPr>
        <p:spPr bwMode="auto">
          <a:xfrm>
            <a:off x="1574800" y="4460240"/>
            <a:ext cx="1608138" cy="426720"/>
          </a:xfrm>
          <a:prstGeom prst="roundRect">
            <a:avLst/>
          </a:prstGeom>
          <a:gradFill flip="none" rotWithShape="1">
            <a:gsLst>
              <a:gs pos="0">
                <a:schemeClr val="bg1">
                  <a:lumMod val="75000"/>
                </a:schemeClr>
              </a:gs>
              <a:gs pos="5000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p:spPr>
        <p:txBody>
          <a:bodyPr anchor="ctr"/>
          <a:lstStyle/>
          <a:p>
            <a:pPr algn="ctr" defTabSz="4114800">
              <a:defRPr/>
            </a:pPr>
            <a:r>
              <a:rPr lang="es-ES_tradnl" sz="900" b="1" dirty="0">
                <a:ea typeface="+mn-ea"/>
              </a:rPr>
              <a:t>Vital </a:t>
            </a:r>
            <a:r>
              <a:rPr lang="es-ES_tradnl" sz="900" b="1" dirty="0" err="1">
                <a:ea typeface="+mn-ea"/>
              </a:rPr>
              <a:t>Signs</a:t>
            </a:r>
            <a:r>
              <a:rPr lang="es-ES_tradnl" sz="900" b="1" dirty="0">
                <a:ea typeface="+mn-ea"/>
              </a:rPr>
              <a:t> </a:t>
            </a:r>
            <a:r>
              <a:rPr lang="es-ES_tradnl" sz="900" b="1" dirty="0" err="1">
                <a:ea typeface="+mn-ea"/>
              </a:rPr>
              <a:t>Monitoring</a:t>
            </a:r>
            <a:endParaRPr lang="es-ES_tradnl" sz="900" dirty="0">
              <a:ea typeface="+mn-ea"/>
            </a:endParaRPr>
          </a:p>
          <a:p>
            <a:pPr algn="ctr" defTabSz="4114800">
              <a:defRPr/>
            </a:pPr>
            <a:r>
              <a:rPr lang="es-ES_tradnl" sz="700" dirty="0">
                <a:solidFill>
                  <a:schemeClr val="tx1">
                    <a:lumMod val="65000"/>
                    <a:lumOff val="35000"/>
                  </a:schemeClr>
                </a:solidFill>
                <a:ea typeface="+mn-ea"/>
              </a:rPr>
              <a:t>(</a:t>
            </a:r>
            <a:r>
              <a:rPr lang="es-ES_tradnl" sz="700" dirty="0" err="1">
                <a:solidFill>
                  <a:schemeClr val="tx1">
                    <a:lumMod val="65000"/>
                    <a:lumOff val="35000"/>
                  </a:schemeClr>
                </a:solidFill>
                <a:ea typeface="+mn-ea"/>
              </a:rPr>
              <a:t>medical</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devices</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for</a:t>
            </a:r>
            <a:r>
              <a:rPr lang="es-ES_tradnl" sz="700" dirty="0">
                <a:solidFill>
                  <a:schemeClr val="tx1">
                    <a:lumMod val="65000"/>
                    <a:lumOff val="35000"/>
                  </a:schemeClr>
                </a:solidFill>
                <a:ea typeface="+mn-ea"/>
              </a:rPr>
              <a:t> personal use)</a:t>
            </a:r>
          </a:p>
        </p:txBody>
      </p:sp>
      <p:sp>
        <p:nvSpPr>
          <p:cNvPr id="70" name="69 Rectángulo redondeado"/>
          <p:cNvSpPr/>
          <p:nvPr/>
        </p:nvSpPr>
        <p:spPr bwMode="auto">
          <a:xfrm>
            <a:off x="1574800" y="3624629"/>
            <a:ext cx="1608138" cy="792163"/>
          </a:xfrm>
          <a:prstGeom prst="roundRect">
            <a:avLst/>
          </a:prstGeom>
          <a:gradFill flip="none" rotWithShape="1">
            <a:gsLst>
              <a:gs pos="0">
                <a:schemeClr val="bg1">
                  <a:lumMod val="75000"/>
                </a:schemeClr>
              </a:gs>
              <a:gs pos="5000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p:spPr>
        <p:txBody>
          <a:bodyPr anchor="ctr"/>
          <a:lstStyle/>
          <a:p>
            <a:pPr algn="ctr" defTabSz="4114800">
              <a:defRPr/>
            </a:pPr>
            <a:r>
              <a:rPr lang="es-ES_tradnl" sz="900" b="1" dirty="0" err="1">
                <a:ea typeface="+mn-ea"/>
              </a:rPr>
              <a:t>Mild</a:t>
            </a:r>
            <a:r>
              <a:rPr lang="es-ES_tradnl" sz="900" b="1" dirty="0">
                <a:ea typeface="+mn-ea"/>
              </a:rPr>
              <a:t> </a:t>
            </a:r>
            <a:r>
              <a:rPr lang="es-ES_tradnl" sz="900" b="1" dirty="0" err="1">
                <a:ea typeface="+mn-ea"/>
              </a:rPr>
              <a:t>Cognitive</a:t>
            </a:r>
            <a:r>
              <a:rPr lang="es-ES_tradnl" sz="900" b="1" dirty="0">
                <a:ea typeface="+mn-ea"/>
              </a:rPr>
              <a:t> </a:t>
            </a:r>
            <a:r>
              <a:rPr lang="es-ES_tradnl" sz="900" b="1" dirty="0" err="1">
                <a:ea typeface="+mn-ea"/>
              </a:rPr>
              <a:t>Impairment</a:t>
            </a:r>
            <a:r>
              <a:rPr lang="es-ES_tradnl" sz="900" b="1" dirty="0">
                <a:ea typeface="+mn-ea"/>
              </a:rPr>
              <a:t> </a:t>
            </a:r>
            <a:r>
              <a:rPr lang="es-ES_tradnl" sz="900" b="1" dirty="0" err="1">
                <a:ea typeface="+mn-ea"/>
              </a:rPr>
              <a:t>Symptoms</a:t>
            </a:r>
            <a:r>
              <a:rPr lang="es-ES_tradnl" sz="900" b="1" dirty="0">
                <a:ea typeface="+mn-ea"/>
              </a:rPr>
              <a:t> Tracking &amp; </a:t>
            </a:r>
            <a:r>
              <a:rPr lang="es-ES_tradnl" sz="900" b="1" dirty="0" err="1">
                <a:ea typeface="+mn-ea"/>
              </a:rPr>
              <a:t>Warning</a:t>
            </a:r>
            <a:endParaRPr lang="es-ES_tradnl" sz="900" dirty="0">
              <a:ea typeface="+mn-ea"/>
            </a:endParaRPr>
          </a:p>
          <a:p>
            <a:pPr algn="ctr" defTabSz="4114800">
              <a:defRPr/>
            </a:pPr>
            <a:r>
              <a:rPr lang="es-ES_tradnl" sz="700" dirty="0" err="1">
                <a:solidFill>
                  <a:schemeClr val="tx1">
                    <a:lumMod val="65000"/>
                    <a:lumOff val="35000"/>
                  </a:schemeClr>
                </a:solidFill>
                <a:ea typeface="+mn-ea"/>
              </a:rPr>
              <a:t>Oversights</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disorientation</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loss</a:t>
            </a:r>
            <a:r>
              <a:rPr lang="es-ES_tradnl" sz="700" dirty="0">
                <a:solidFill>
                  <a:schemeClr val="tx1">
                    <a:lumMod val="65000"/>
                    <a:lumOff val="35000"/>
                  </a:schemeClr>
                </a:solidFill>
                <a:ea typeface="+mn-ea"/>
              </a:rPr>
              <a:t> of personal </a:t>
            </a:r>
            <a:r>
              <a:rPr lang="es-ES_tradnl" sz="700" dirty="0" err="1">
                <a:solidFill>
                  <a:schemeClr val="tx1">
                    <a:lumMod val="65000"/>
                    <a:lumOff val="35000"/>
                  </a:schemeClr>
                </a:solidFill>
                <a:ea typeface="+mn-ea"/>
              </a:rPr>
              <a:t>objects</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isolation</a:t>
            </a:r>
            <a:r>
              <a:rPr lang="es-ES_tradnl" sz="700" dirty="0">
                <a:solidFill>
                  <a:schemeClr val="tx1">
                    <a:lumMod val="65000"/>
                    <a:lumOff val="35000"/>
                  </a:schemeClr>
                </a:solidFill>
                <a:ea typeface="+mn-ea"/>
              </a:rPr>
              <a:t> &amp; </a:t>
            </a:r>
            <a:r>
              <a:rPr lang="es-ES_tradnl" sz="700" dirty="0" err="1">
                <a:solidFill>
                  <a:schemeClr val="tx1">
                    <a:lumMod val="65000"/>
                    <a:lumOff val="35000"/>
                  </a:schemeClr>
                </a:solidFill>
                <a:ea typeface="+mn-ea"/>
              </a:rPr>
              <a:t>loneliness</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lack</a:t>
            </a:r>
            <a:r>
              <a:rPr lang="es-ES_tradnl" sz="700" dirty="0">
                <a:solidFill>
                  <a:schemeClr val="tx1">
                    <a:lumMod val="65000"/>
                    <a:lumOff val="35000"/>
                  </a:schemeClr>
                </a:solidFill>
                <a:ea typeface="+mn-ea"/>
              </a:rPr>
              <a:t> of </a:t>
            </a:r>
            <a:r>
              <a:rPr lang="es-ES_tradnl" sz="700" dirty="0" err="1">
                <a:solidFill>
                  <a:schemeClr val="tx1">
                    <a:lumMod val="65000"/>
                    <a:lumOff val="35000"/>
                  </a:schemeClr>
                </a:solidFill>
                <a:ea typeface="+mn-ea"/>
              </a:rPr>
              <a:t>interest</a:t>
            </a:r>
            <a:r>
              <a:rPr lang="es-ES_tradnl" sz="700" dirty="0">
                <a:solidFill>
                  <a:schemeClr val="tx1">
                    <a:lumMod val="65000"/>
                    <a:lumOff val="35000"/>
                  </a:schemeClr>
                </a:solidFill>
                <a:ea typeface="+mn-ea"/>
              </a:rPr>
              <a:t>, </a:t>
            </a:r>
            <a:r>
              <a:rPr lang="es-ES_tradnl" sz="700" dirty="0">
                <a:solidFill>
                  <a:schemeClr val="tx1">
                    <a:lumMod val="65000"/>
                    <a:lumOff val="35000"/>
                  </a:schemeClr>
                </a:solidFill>
                <a:ea typeface="+mn-ea"/>
                <a:sym typeface="Wingdings" pitchFamily="2" charset="2"/>
              </a:rPr>
              <a:t> …</a:t>
            </a:r>
            <a:endParaRPr lang="es-ES_tradnl" sz="700" dirty="0">
              <a:solidFill>
                <a:schemeClr val="tx1">
                  <a:lumMod val="65000"/>
                  <a:lumOff val="35000"/>
                </a:schemeClr>
              </a:solidFill>
              <a:ea typeface="+mn-ea"/>
            </a:endParaRPr>
          </a:p>
        </p:txBody>
      </p:sp>
      <p:sp>
        <p:nvSpPr>
          <p:cNvPr id="71" name="23 Rectángulo redondeado"/>
          <p:cNvSpPr>
            <a:spLocks noChangeArrowheads="1"/>
          </p:cNvSpPr>
          <p:nvPr/>
        </p:nvSpPr>
        <p:spPr bwMode="auto">
          <a:xfrm>
            <a:off x="3844754" y="2219535"/>
            <a:ext cx="2592451" cy="720116"/>
          </a:xfrm>
          <a:prstGeom prst="roundRect">
            <a:avLst>
              <a:gd name="adj" fmla="val 16667"/>
            </a:avLst>
          </a:prstGeom>
          <a:gradFill rotWithShape="1">
            <a:gsLst>
              <a:gs pos="0">
                <a:schemeClr val="bg1">
                  <a:lumMod val="75000"/>
                </a:schemeClr>
              </a:gs>
              <a:gs pos="50000">
                <a:schemeClr val="bg1">
                  <a:lumMod val="85000"/>
                </a:schemeClr>
              </a:gs>
              <a:gs pos="100000">
                <a:schemeClr val="bg1">
                  <a:lumMod val="95000"/>
                </a:schemeClr>
              </a:gs>
            </a:gsLst>
            <a:lin ang="5400000" scaled="1"/>
          </a:gradFill>
          <a:ln w="9525" algn="ctr">
            <a:solidFill>
              <a:schemeClr val="tx1"/>
            </a:solidFill>
            <a:round/>
            <a:headEnd/>
            <a:tailEnd/>
          </a:ln>
        </p:spPr>
        <p:txBody>
          <a:bodyPr anchor="ctr"/>
          <a:lstStyle/>
          <a:p>
            <a:pPr algn="ctr" defTabSz="4114800"/>
            <a:r>
              <a:rPr lang="es-ES_tradnl" sz="1200" b="1"/>
              <a:t>Deviations Calculation over Routine Patterns</a:t>
            </a:r>
            <a:endParaRPr lang="es-ES_tradnl" sz="1200">
              <a:solidFill>
                <a:schemeClr val="bg2"/>
              </a:solidFill>
            </a:endParaRPr>
          </a:p>
        </p:txBody>
      </p:sp>
      <p:sp>
        <p:nvSpPr>
          <p:cNvPr id="73" name="25 Rectángulo redondeado"/>
          <p:cNvSpPr>
            <a:spLocks noChangeArrowheads="1"/>
          </p:cNvSpPr>
          <p:nvPr/>
        </p:nvSpPr>
        <p:spPr bwMode="auto">
          <a:xfrm>
            <a:off x="3958290" y="2996422"/>
            <a:ext cx="1303310" cy="720116"/>
          </a:xfrm>
          <a:prstGeom prst="roundRect">
            <a:avLst>
              <a:gd name="adj" fmla="val 9620"/>
            </a:avLst>
          </a:prstGeom>
          <a:gradFill rotWithShape="1">
            <a:gsLst>
              <a:gs pos="0">
                <a:schemeClr val="bg1">
                  <a:lumMod val="75000"/>
                </a:schemeClr>
              </a:gs>
              <a:gs pos="50000">
                <a:schemeClr val="bg1">
                  <a:lumMod val="85000"/>
                </a:schemeClr>
              </a:gs>
              <a:gs pos="100000">
                <a:schemeClr val="bg1">
                  <a:lumMod val="95000"/>
                </a:schemeClr>
              </a:gs>
            </a:gsLst>
            <a:lin ang="5400000" scaled="1"/>
          </a:gradFill>
          <a:ln w="9525" algn="ctr">
            <a:solidFill>
              <a:schemeClr val="tx1"/>
            </a:solidFill>
            <a:round/>
            <a:headEnd/>
            <a:tailEnd/>
          </a:ln>
        </p:spPr>
        <p:txBody>
          <a:bodyPr/>
          <a:lstStyle/>
          <a:p>
            <a:pPr algn="ctr" defTabSz="4114800"/>
            <a:r>
              <a:rPr lang="es-ES_tradnl" sz="900" b="1" dirty="0"/>
              <a:t>MCI </a:t>
            </a:r>
            <a:r>
              <a:rPr lang="es-ES_tradnl" sz="900" b="1" dirty="0" err="1"/>
              <a:t>Symptoms</a:t>
            </a:r>
            <a:r>
              <a:rPr lang="es-ES_tradnl" sz="900" b="1" dirty="0"/>
              <a:t> </a:t>
            </a:r>
            <a:r>
              <a:rPr lang="es-ES_tradnl" sz="900" b="1" dirty="0" err="1"/>
              <a:t>Detection</a:t>
            </a:r>
            <a:endParaRPr lang="es-ES_tradnl" sz="700" dirty="0">
              <a:solidFill>
                <a:schemeClr val="bg2"/>
              </a:solidFill>
            </a:endParaRPr>
          </a:p>
        </p:txBody>
      </p:sp>
      <p:sp>
        <p:nvSpPr>
          <p:cNvPr id="77" name="76 Rectángulo redondeado"/>
          <p:cNvSpPr/>
          <p:nvPr/>
        </p:nvSpPr>
        <p:spPr bwMode="auto">
          <a:xfrm>
            <a:off x="1571625" y="2997200"/>
            <a:ext cx="1609725" cy="554038"/>
          </a:xfrm>
          <a:prstGeom prst="roundRect">
            <a:avLst/>
          </a:prstGeom>
          <a:gradFill flip="none" rotWithShape="1">
            <a:gsLst>
              <a:gs pos="0">
                <a:schemeClr val="bg1">
                  <a:lumMod val="75000"/>
                </a:schemeClr>
              </a:gs>
              <a:gs pos="50000">
                <a:schemeClr val="bg1">
                  <a:lumMod val="85000"/>
                </a:schemeClr>
              </a:gs>
              <a:gs pos="100000">
                <a:schemeClr val="bg1">
                  <a:lumMod val="95000"/>
                </a:schemeClr>
              </a:gs>
            </a:gsLst>
            <a:lin ang="5400000" scaled="1"/>
            <a:tileRect/>
          </a:gradFill>
          <a:ln w="9525" cap="flat" cmpd="sng" algn="ctr">
            <a:solidFill>
              <a:schemeClr val="tx1"/>
            </a:solidFill>
            <a:prstDash val="solid"/>
            <a:round/>
            <a:headEnd type="none" w="med" len="med"/>
            <a:tailEnd type="none" w="med" len="med"/>
          </a:ln>
          <a:effectLst/>
        </p:spPr>
        <p:txBody>
          <a:bodyPr anchor="ctr"/>
          <a:lstStyle/>
          <a:p>
            <a:pPr algn="ctr" defTabSz="4114800">
              <a:defRPr/>
            </a:pPr>
            <a:r>
              <a:rPr lang="es-ES_tradnl" sz="900" b="1" dirty="0" err="1">
                <a:ea typeface="+mn-ea"/>
              </a:rPr>
              <a:t>Continuous</a:t>
            </a:r>
            <a:r>
              <a:rPr lang="es-ES_tradnl" sz="900" b="1" dirty="0">
                <a:ea typeface="+mn-ea"/>
              </a:rPr>
              <a:t> </a:t>
            </a:r>
            <a:r>
              <a:rPr lang="es-ES_tradnl" sz="900" b="1" dirty="0" err="1">
                <a:ea typeface="+mn-ea"/>
              </a:rPr>
              <a:t>Behavioural</a:t>
            </a:r>
            <a:r>
              <a:rPr lang="es-ES_tradnl" sz="900" b="1" dirty="0">
                <a:ea typeface="+mn-ea"/>
              </a:rPr>
              <a:t> </a:t>
            </a:r>
            <a:r>
              <a:rPr lang="es-ES_tradnl" sz="900" b="1" dirty="0" err="1">
                <a:ea typeface="+mn-ea"/>
              </a:rPr>
              <a:t>Monitoring</a:t>
            </a:r>
            <a:endParaRPr lang="es-ES_tradnl" sz="900" dirty="0">
              <a:ea typeface="+mn-ea"/>
            </a:endParaRPr>
          </a:p>
          <a:p>
            <a:pPr algn="ctr" defTabSz="4114800">
              <a:defRPr/>
            </a:pPr>
            <a:r>
              <a:rPr lang="es-ES_tradnl" sz="700" dirty="0">
                <a:solidFill>
                  <a:schemeClr val="tx1">
                    <a:lumMod val="65000"/>
                    <a:lumOff val="35000"/>
                  </a:schemeClr>
                </a:solidFill>
                <a:ea typeface="+mn-ea"/>
              </a:rPr>
              <a:t>(</a:t>
            </a:r>
            <a:r>
              <a:rPr lang="es-ES_tradnl" sz="700" dirty="0" err="1">
                <a:solidFill>
                  <a:schemeClr val="tx1">
                    <a:lumMod val="65000"/>
                    <a:lumOff val="35000"/>
                  </a:schemeClr>
                </a:solidFill>
                <a:ea typeface="+mn-ea"/>
              </a:rPr>
              <a:t>daily</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activity</a:t>
            </a:r>
            <a:r>
              <a:rPr lang="es-ES_tradnl" sz="700" dirty="0">
                <a:solidFill>
                  <a:schemeClr val="tx1">
                    <a:lumMod val="65000"/>
                    <a:lumOff val="35000"/>
                  </a:schemeClr>
                </a:solidFill>
                <a:ea typeface="+mn-ea"/>
              </a:rPr>
              <a:t> tracking at home)</a:t>
            </a:r>
          </a:p>
        </p:txBody>
      </p:sp>
      <p:sp>
        <p:nvSpPr>
          <p:cNvPr id="78" name="77 Rectángulo redondeado"/>
          <p:cNvSpPr/>
          <p:nvPr/>
        </p:nvSpPr>
        <p:spPr bwMode="auto">
          <a:xfrm>
            <a:off x="3994354" y="3356992"/>
            <a:ext cx="1203170" cy="318071"/>
          </a:xfrm>
          <a:prstGeom prst="roundRect">
            <a:avLst/>
          </a:prstGeom>
          <a:gradFill flip="none" rotWithShape="1">
            <a:gsLst>
              <a:gs pos="0">
                <a:schemeClr val="bg1">
                  <a:lumMod val="85000"/>
                </a:schemeClr>
              </a:gs>
              <a:gs pos="50000">
                <a:schemeClr val="bg1">
                  <a:lumMod val="95000"/>
                </a:schemeClr>
              </a:gs>
              <a:gs pos="100000">
                <a:schemeClr val="bg1"/>
              </a:gs>
            </a:gsLst>
            <a:lin ang="5400000" scaled="1"/>
            <a:tileRect/>
          </a:gradFill>
          <a:ln w="9525" cap="flat" cmpd="sng" algn="ctr">
            <a:solidFill>
              <a:schemeClr val="bg1">
                <a:lumMod val="50000"/>
              </a:schemeClr>
            </a:solidFill>
            <a:prstDash val="solid"/>
            <a:round/>
            <a:headEnd type="none" w="med" len="med"/>
            <a:tailEnd type="none" w="med" len="med"/>
          </a:ln>
          <a:effectLst/>
        </p:spPr>
        <p:txBody>
          <a:bodyPr anchor="ctr"/>
          <a:lstStyle/>
          <a:p>
            <a:pPr algn="ctr" defTabSz="4114800">
              <a:defRPr/>
            </a:pPr>
            <a:r>
              <a:rPr lang="es-ES_tradnl" sz="800" b="1" dirty="0">
                <a:solidFill>
                  <a:schemeClr val="tx1">
                    <a:lumMod val="50000"/>
                    <a:lumOff val="50000"/>
                  </a:schemeClr>
                </a:solidFill>
                <a:ea typeface="+mn-ea"/>
              </a:rPr>
              <a:t>In-home </a:t>
            </a:r>
            <a:r>
              <a:rPr lang="es-ES_tradnl" sz="800" b="1" dirty="0" err="1">
                <a:solidFill>
                  <a:schemeClr val="tx1">
                    <a:lumMod val="50000"/>
                    <a:lumOff val="50000"/>
                  </a:schemeClr>
                </a:solidFill>
                <a:ea typeface="+mn-ea"/>
              </a:rPr>
              <a:t>Risky</a:t>
            </a:r>
            <a:r>
              <a:rPr lang="es-ES_tradnl" sz="800" b="1" dirty="0">
                <a:solidFill>
                  <a:schemeClr val="tx1">
                    <a:lumMod val="50000"/>
                    <a:lumOff val="50000"/>
                  </a:schemeClr>
                </a:solidFill>
                <a:ea typeface="+mn-ea"/>
              </a:rPr>
              <a:t> </a:t>
            </a:r>
            <a:r>
              <a:rPr lang="es-ES_tradnl" sz="800" b="1" dirty="0" err="1">
                <a:solidFill>
                  <a:schemeClr val="tx1">
                    <a:lumMod val="50000"/>
                    <a:lumOff val="50000"/>
                  </a:schemeClr>
                </a:solidFill>
                <a:ea typeface="+mn-ea"/>
              </a:rPr>
              <a:t>Situations</a:t>
            </a:r>
            <a:endParaRPr lang="es-ES_tradnl" sz="600" dirty="0">
              <a:solidFill>
                <a:schemeClr val="tx1">
                  <a:lumMod val="50000"/>
                  <a:lumOff val="50000"/>
                </a:schemeClr>
              </a:solidFill>
              <a:ea typeface="+mn-ea"/>
            </a:endParaRPr>
          </a:p>
        </p:txBody>
      </p:sp>
      <p:sp>
        <p:nvSpPr>
          <p:cNvPr id="80" name="32 Rectángulo redondeado"/>
          <p:cNvSpPr>
            <a:spLocks noChangeArrowheads="1"/>
          </p:cNvSpPr>
          <p:nvPr/>
        </p:nvSpPr>
        <p:spPr bwMode="auto">
          <a:xfrm>
            <a:off x="3628480" y="3891396"/>
            <a:ext cx="3024762" cy="1913477"/>
          </a:xfrm>
          <a:prstGeom prst="roundRect">
            <a:avLst>
              <a:gd name="adj" fmla="val 4694"/>
            </a:avLst>
          </a:prstGeom>
          <a:gradFill rotWithShape="1">
            <a:gsLst>
              <a:gs pos="0">
                <a:schemeClr val="bg1">
                  <a:lumMod val="75000"/>
                </a:schemeClr>
              </a:gs>
              <a:gs pos="50000">
                <a:schemeClr val="bg1">
                  <a:lumMod val="85000"/>
                </a:schemeClr>
              </a:gs>
              <a:gs pos="100000">
                <a:schemeClr val="bg1">
                  <a:lumMod val="95000"/>
                </a:schemeClr>
              </a:gs>
            </a:gsLst>
            <a:lin ang="5400000" scaled="1"/>
          </a:gradFill>
          <a:ln w="9525" algn="ctr">
            <a:solidFill>
              <a:schemeClr val="tx1"/>
            </a:solidFill>
            <a:round/>
            <a:headEnd/>
            <a:tailEnd/>
          </a:ln>
        </p:spPr>
        <p:txBody>
          <a:bodyPr/>
          <a:lstStyle/>
          <a:p>
            <a:pPr algn="ctr" defTabSz="4114800"/>
            <a:r>
              <a:rPr lang="es-ES_tradnl" sz="800" b="1" dirty="0" err="1"/>
              <a:t>Interpretation</a:t>
            </a:r>
            <a:r>
              <a:rPr lang="es-ES_tradnl" sz="800" b="1" dirty="0"/>
              <a:t> (</a:t>
            </a:r>
            <a:r>
              <a:rPr lang="es-ES_tradnl" sz="800" b="1" dirty="0" err="1"/>
              <a:t>medical</a:t>
            </a:r>
            <a:r>
              <a:rPr lang="es-ES_tradnl" sz="800" b="1" dirty="0"/>
              <a:t> </a:t>
            </a:r>
            <a:r>
              <a:rPr lang="es-ES_tradnl" sz="800" b="1" dirty="0" err="1"/>
              <a:t>expertise</a:t>
            </a:r>
            <a:r>
              <a:rPr lang="es-ES_tradnl" sz="800" b="1" dirty="0"/>
              <a:t>)</a:t>
            </a:r>
            <a:endParaRPr lang="es-ES_tradnl" sz="800" dirty="0">
              <a:solidFill>
                <a:schemeClr val="bg2"/>
              </a:solidFill>
            </a:endParaRPr>
          </a:p>
        </p:txBody>
      </p:sp>
      <p:sp>
        <p:nvSpPr>
          <p:cNvPr id="81" name="80 Rectángulo redondeado"/>
          <p:cNvSpPr/>
          <p:nvPr/>
        </p:nvSpPr>
        <p:spPr bwMode="auto">
          <a:xfrm>
            <a:off x="3896192" y="4073525"/>
            <a:ext cx="1296144" cy="1425575"/>
          </a:xfrm>
          <a:prstGeom prst="roundRect">
            <a:avLst/>
          </a:prstGeom>
          <a:gradFill flip="none" rotWithShape="1">
            <a:gsLst>
              <a:gs pos="0">
                <a:schemeClr val="bg1">
                  <a:lumMod val="95000"/>
                </a:schemeClr>
              </a:gs>
              <a:gs pos="50000">
                <a:schemeClr val="bg1">
                  <a:lumMod val="85000"/>
                </a:schemeClr>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lstStyle/>
          <a:p>
            <a:pPr defTabSz="4114800">
              <a:defRPr/>
            </a:pPr>
            <a:r>
              <a:rPr lang="es-ES_tradnl" sz="800" b="1" dirty="0" smtClean="0">
                <a:ea typeface="+mn-ea"/>
              </a:rPr>
              <a:t>1st. </a:t>
            </a:r>
            <a:r>
              <a:rPr lang="es-ES_tradnl" sz="800" b="1" dirty="0" err="1" smtClean="0"/>
              <a:t>Classification</a:t>
            </a:r>
            <a:r>
              <a:rPr lang="es-ES_tradnl" sz="800" b="1" dirty="0" smtClean="0"/>
              <a:t> </a:t>
            </a:r>
            <a:r>
              <a:rPr lang="es-ES_tradnl" sz="800" b="1" dirty="0" err="1" smtClean="0"/>
              <a:t>into</a:t>
            </a:r>
            <a:r>
              <a:rPr lang="es-ES_tradnl" sz="800" b="1" dirty="0" smtClean="0"/>
              <a:t> </a:t>
            </a:r>
            <a:r>
              <a:rPr lang="es-ES_tradnl" sz="800" b="1" dirty="0" err="1" smtClean="0"/>
              <a:t>Cognitive</a:t>
            </a:r>
            <a:r>
              <a:rPr lang="es-ES_tradnl" sz="800" b="1" dirty="0" smtClean="0"/>
              <a:t> </a:t>
            </a:r>
            <a:r>
              <a:rPr lang="es-ES_tradnl" sz="800" b="1" dirty="0" err="1" smtClean="0">
                <a:ea typeface="+mn-ea"/>
              </a:rPr>
              <a:t>domains</a:t>
            </a:r>
            <a:r>
              <a:rPr lang="es-ES_tradnl" sz="800" b="1" dirty="0" smtClean="0">
                <a:ea typeface="+mn-ea"/>
              </a:rPr>
              <a:t>:</a:t>
            </a:r>
          </a:p>
          <a:p>
            <a:pPr defTabSz="4114800">
              <a:defRPr/>
            </a:pPr>
            <a:endParaRPr lang="es-ES_tradnl" sz="800" b="1" dirty="0">
              <a:ea typeface="+mn-ea"/>
            </a:endParaRPr>
          </a:p>
          <a:p>
            <a:pPr marL="92075" indent="-92075" defTabSz="4114800">
              <a:buFont typeface="+mj-lt"/>
              <a:buAutoNum type="arabicPeriod"/>
              <a:defRPr/>
            </a:pPr>
            <a:r>
              <a:rPr lang="es-ES_tradnl" sz="700" dirty="0" err="1" smtClean="0">
                <a:solidFill>
                  <a:schemeClr val="tx1">
                    <a:lumMod val="65000"/>
                    <a:lumOff val="35000"/>
                  </a:schemeClr>
                </a:solidFill>
                <a:ea typeface="+mn-ea"/>
              </a:rPr>
              <a:t>Memory</a:t>
            </a:r>
            <a:endParaRPr lang="es-ES_tradnl" sz="700" dirty="0">
              <a:solidFill>
                <a:schemeClr val="tx1">
                  <a:lumMod val="65000"/>
                  <a:lumOff val="35000"/>
                </a:schemeClr>
              </a:solidFill>
              <a:ea typeface="+mn-ea"/>
            </a:endParaRPr>
          </a:p>
          <a:p>
            <a:pPr marL="92075" indent="-92075" defTabSz="4114800">
              <a:buFont typeface="+mj-lt"/>
              <a:buAutoNum type="arabicPeriod"/>
              <a:defRPr/>
            </a:pPr>
            <a:r>
              <a:rPr lang="es-ES_tradnl" sz="700" dirty="0" err="1">
                <a:solidFill>
                  <a:schemeClr val="tx1">
                    <a:lumMod val="65000"/>
                    <a:lumOff val="35000"/>
                  </a:schemeClr>
                </a:solidFill>
                <a:ea typeface="+mn-ea"/>
              </a:rPr>
              <a:t>Disorientation</a:t>
            </a:r>
            <a:endParaRPr lang="es-ES_tradnl" sz="700" dirty="0">
              <a:solidFill>
                <a:schemeClr val="tx1">
                  <a:lumMod val="65000"/>
                  <a:lumOff val="35000"/>
                </a:schemeClr>
              </a:solidFill>
              <a:ea typeface="+mn-ea"/>
            </a:endParaRPr>
          </a:p>
          <a:p>
            <a:pPr marL="92075" indent="-92075" defTabSz="4114800">
              <a:buFont typeface="+mj-lt"/>
              <a:buAutoNum type="arabicPeriod"/>
              <a:defRPr/>
            </a:pPr>
            <a:r>
              <a:rPr lang="es-ES_tradnl" sz="700" dirty="0" err="1">
                <a:solidFill>
                  <a:schemeClr val="tx1">
                    <a:lumMod val="65000"/>
                    <a:lumOff val="35000"/>
                  </a:schemeClr>
                </a:solidFill>
                <a:ea typeface="+mn-ea"/>
              </a:rPr>
              <a:t>Judge</a:t>
            </a:r>
            <a:r>
              <a:rPr lang="es-ES_tradnl" sz="700" dirty="0">
                <a:solidFill>
                  <a:schemeClr val="tx1">
                    <a:lumMod val="65000"/>
                    <a:lumOff val="35000"/>
                  </a:schemeClr>
                </a:solidFill>
                <a:ea typeface="+mn-ea"/>
              </a:rPr>
              <a:t> &amp; </a:t>
            </a:r>
            <a:r>
              <a:rPr lang="es-ES_tradnl" sz="700" dirty="0" err="1">
                <a:solidFill>
                  <a:schemeClr val="tx1">
                    <a:lumMod val="65000"/>
                    <a:lumOff val="35000"/>
                  </a:schemeClr>
                </a:solidFill>
                <a:ea typeface="+mn-ea"/>
              </a:rPr>
              <a:t>Problem</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Solving</a:t>
            </a:r>
            <a:endParaRPr lang="es-ES_tradnl" sz="700" dirty="0">
              <a:solidFill>
                <a:schemeClr val="tx1">
                  <a:lumMod val="65000"/>
                  <a:lumOff val="35000"/>
                </a:schemeClr>
              </a:solidFill>
              <a:ea typeface="+mn-ea"/>
            </a:endParaRPr>
          </a:p>
          <a:p>
            <a:pPr marL="92075" indent="-92075" defTabSz="4114800">
              <a:buFont typeface="+mj-lt"/>
              <a:buAutoNum type="arabicPeriod"/>
              <a:defRPr/>
            </a:pPr>
            <a:r>
              <a:rPr lang="es-ES_tradnl" sz="700" dirty="0" err="1">
                <a:solidFill>
                  <a:schemeClr val="tx1">
                    <a:lumMod val="65000"/>
                    <a:lumOff val="35000"/>
                  </a:schemeClr>
                </a:solidFill>
                <a:ea typeface="+mn-ea"/>
              </a:rPr>
              <a:t>Community</a:t>
            </a:r>
            <a:r>
              <a:rPr lang="es-ES_tradnl" sz="700" dirty="0">
                <a:solidFill>
                  <a:schemeClr val="tx1">
                    <a:lumMod val="65000"/>
                    <a:lumOff val="35000"/>
                  </a:schemeClr>
                </a:solidFill>
                <a:ea typeface="+mn-ea"/>
              </a:rPr>
              <a:t> </a:t>
            </a:r>
            <a:r>
              <a:rPr lang="es-ES_tradnl" sz="700" dirty="0" err="1">
                <a:solidFill>
                  <a:schemeClr val="tx1">
                    <a:lumMod val="65000"/>
                    <a:lumOff val="35000"/>
                  </a:schemeClr>
                </a:solidFill>
                <a:ea typeface="+mn-ea"/>
              </a:rPr>
              <a:t>Affairs</a:t>
            </a:r>
            <a:endParaRPr lang="es-ES_tradnl" sz="700" dirty="0">
              <a:solidFill>
                <a:schemeClr val="tx1">
                  <a:lumMod val="65000"/>
                  <a:lumOff val="35000"/>
                </a:schemeClr>
              </a:solidFill>
              <a:ea typeface="+mn-ea"/>
            </a:endParaRPr>
          </a:p>
          <a:p>
            <a:pPr marL="92075" indent="-92075" defTabSz="4114800">
              <a:buFont typeface="+mj-lt"/>
              <a:buAutoNum type="arabicPeriod"/>
              <a:defRPr/>
            </a:pPr>
            <a:r>
              <a:rPr lang="es-ES_tradnl" sz="700" dirty="0">
                <a:solidFill>
                  <a:schemeClr val="tx1">
                    <a:lumMod val="65000"/>
                    <a:lumOff val="35000"/>
                  </a:schemeClr>
                </a:solidFill>
                <a:ea typeface="+mn-ea"/>
              </a:rPr>
              <a:t>Home &amp; Hobbies</a:t>
            </a:r>
          </a:p>
          <a:p>
            <a:pPr marL="92075" indent="-92075" defTabSz="4114800">
              <a:buFont typeface="+mj-lt"/>
              <a:buAutoNum type="arabicPeriod"/>
              <a:defRPr/>
            </a:pPr>
            <a:r>
              <a:rPr lang="es-ES_tradnl" sz="700" dirty="0" err="1" smtClean="0">
                <a:solidFill>
                  <a:schemeClr val="tx1">
                    <a:lumMod val="65000"/>
                    <a:lumOff val="35000"/>
                  </a:schemeClr>
                </a:solidFill>
                <a:ea typeface="+mn-ea"/>
              </a:rPr>
              <a:t>Hygiene</a:t>
            </a:r>
            <a:r>
              <a:rPr lang="es-ES_tradnl" sz="700" dirty="0" smtClean="0">
                <a:solidFill>
                  <a:schemeClr val="tx1">
                    <a:lumMod val="65000"/>
                    <a:lumOff val="35000"/>
                  </a:schemeClr>
                </a:solidFill>
                <a:ea typeface="+mn-ea"/>
              </a:rPr>
              <a:t> </a:t>
            </a:r>
            <a:r>
              <a:rPr lang="es-ES_tradnl" sz="700" dirty="0">
                <a:solidFill>
                  <a:schemeClr val="tx1">
                    <a:lumMod val="65000"/>
                    <a:lumOff val="35000"/>
                  </a:schemeClr>
                </a:solidFill>
                <a:ea typeface="+mn-ea"/>
              </a:rPr>
              <a:t>and Personal </a:t>
            </a:r>
            <a:r>
              <a:rPr lang="es-ES_tradnl" sz="700" dirty="0" err="1">
                <a:solidFill>
                  <a:schemeClr val="tx1">
                    <a:lumMod val="65000"/>
                    <a:lumOff val="35000"/>
                  </a:schemeClr>
                </a:solidFill>
                <a:ea typeface="+mn-ea"/>
              </a:rPr>
              <a:t>care</a:t>
            </a:r>
            <a:endParaRPr lang="es-ES_tradnl" sz="700" dirty="0">
              <a:solidFill>
                <a:schemeClr val="tx1">
                  <a:lumMod val="65000"/>
                  <a:lumOff val="35000"/>
                </a:schemeClr>
              </a:solidFill>
              <a:ea typeface="+mn-ea"/>
            </a:endParaRPr>
          </a:p>
        </p:txBody>
      </p:sp>
      <p:sp>
        <p:nvSpPr>
          <p:cNvPr id="90" name="42 Rectángulo redondeado"/>
          <p:cNvSpPr>
            <a:spLocks noChangeArrowheads="1"/>
          </p:cNvSpPr>
          <p:nvPr/>
        </p:nvSpPr>
        <p:spPr bwMode="auto">
          <a:xfrm>
            <a:off x="3700489" y="5578548"/>
            <a:ext cx="2877095" cy="171459"/>
          </a:xfrm>
          <a:prstGeom prst="roundRect">
            <a:avLst>
              <a:gd name="adj" fmla="val 16667"/>
            </a:avLst>
          </a:prstGeom>
          <a:gradFill rotWithShape="1">
            <a:gsLst>
              <a:gs pos="0">
                <a:schemeClr val="bg1">
                  <a:lumMod val="85000"/>
                </a:schemeClr>
              </a:gs>
              <a:gs pos="50000">
                <a:schemeClr val="bg1">
                  <a:lumMod val="95000"/>
                </a:schemeClr>
              </a:gs>
              <a:gs pos="100000">
                <a:schemeClr val="bg1"/>
              </a:gs>
            </a:gsLst>
            <a:lin ang="5400000" scaled="1"/>
          </a:gradFill>
          <a:ln w="9525" algn="ctr">
            <a:solidFill>
              <a:schemeClr val="tx1"/>
            </a:solidFill>
            <a:round/>
            <a:headEnd/>
            <a:tailEnd/>
          </a:ln>
        </p:spPr>
        <p:txBody>
          <a:bodyPr/>
          <a:lstStyle/>
          <a:p>
            <a:pPr algn="ctr" defTabSz="4114800"/>
            <a:r>
              <a:rPr lang="es-ES_tradnl" sz="700" b="1"/>
              <a:t>Detailed Health Status Evolution</a:t>
            </a:r>
            <a:endParaRPr lang="es-ES_tradnl" sz="600">
              <a:solidFill>
                <a:schemeClr val="bg2"/>
              </a:solidFill>
            </a:endParaRPr>
          </a:p>
        </p:txBody>
      </p:sp>
      <p:sp>
        <p:nvSpPr>
          <p:cNvPr id="91" name="90 Pentágono"/>
          <p:cNvSpPr/>
          <p:nvPr/>
        </p:nvSpPr>
        <p:spPr bwMode="auto">
          <a:xfrm>
            <a:off x="3700488" y="4074285"/>
            <a:ext cx="329205" cy="1424591"/>
          </a:xfrm>
          <a:prstGeom prst="homePlate">
            <a:avLst>
              <a:gd name="adj" fmla="val 19565"/>
            </a:avLst>
          </a:prstGeom>
          <a:solidFill>
            <a:schemeClr val="tx1">
              <a:lumMod val="50000"/>
              <a:lumOff val="50000"/>
            </a:schemeClr>
          </a:solidFill>
          <a:ln w="9525" cap="flat" cmpd="sng" algn="ctr">
            <a:solidFill>
              <a:schemeClr val="bg1"/>
            </a:solidFill>
            <a:prstDash val="solid"/>
            <a:round/>
            <a:headEnd type="none" w="med" len="med"/>
            <a:tailEnd type="none" w="med" len="med"/>
          </a:ln>
          <a:effectLst/>
        </p:spPr>
        <p:txBody>
          <a:bodyPr vert="vert270" anchor="ctr"/>
          <a:lstStyle/>
          <a:p>
            <a:pPr algn="ctr" defTabSz="4114800">
              <a:defRPr/>
            </a:pPr>
            <a:r>
              <a:rPr lang="es-ES_tradnl" sz="600" dirty="0" err="1">
                <a:solidFill>
                  <a:schemeClr val="bg1"/>
                </a:solidFill>
                <a:ea typeface="+mn-ea"/>
              </a:rPr>
              <a:t>Daily</a:t>
            </a:r>
            <a:r>
              <a:rPr lang="es-ES_tradnl" sz="600" dirty="0">
                <a:solidFill>
                  <a:schemeClr val="bg1"/>
                </a:solidFill>
                <a:ea typeface="+mn-ea"/>
              </a:rPr>
              <a:t> </a:t>
            </a:r>
            <a:r>
              <a:rPr lang="es-ES_tradnl" sz="600" dirty="0" err="1">
                <a:solidFill>
                  <a:schemeClr val="bg1"/>
                </a:solidFill>
                <a:ea typeface="+mn-ea"/>
              </a:rPr>
              <a:t>routine</a:t>
            </a:r>
            <a:r>
              <a:rPr lang="es-ES_tradnl" sz="600" dirty="0">
                <a:solidFill>
                  <a:schemeClr val="bg1"/>
                </a:solidFill>
                <a:ea typeface="+mn-ea"/>
              </a:rPr>
              <a:t> </a:t>
            </a:r>
            <a:r>
              <a:rPr lang="es-ES_tradnl" sz="600" dirty="0" err="1">
                <a:solidFill>
                  <a:schemeClr val="bg1"/>
                </a:solidFill>
                <a:ea typeface="+mn-ea"/>
              </a:rPr>
              <a:t>analysis</a:t>
            </a:r>
            <a:r>
              <a:rPr lang="es-ES_tradnl" sz="600" dirty="0">
                <a:solidFill>
                  <a:schemeClr val="bg1"/>
                </a:solidFill>
                <a:ea typeface="+mn-ea"/>
              </a:rPr>
              <a:t> &amp; </a:t>
            </a:r>
            <a:r>
              <a:rPr lang="es-ES_tradnl" sz="600" dirty="0" err="1">
                <a:solidFill>
                  <a:schemeClr val="bg1"/>
                </a:solidFill>
                <a:ea typeface="+mn-ea"/>
              </a:rPr>
              <a:t>attention</a:t>
            </a:r>
            <a:r>
              <a:rPr lang="es-ES_tradnl" sz="600" dirty="0">
                <a:solidFill>
                  <a:schemeClr val="bg1"/>
                </a:solidFill>
                <a:ea typeface="+mn-ea"/>
              </a:rPr>
              <a:t> </a:t>
            </a:r>
            <a:r>
              <a:rPr lang="es-ES_tradnl" sz="600" dirty="0" err="1">
                <a:solidFill>
                  <a:schemeClr val="bg1"/>
                </a:solidFill>
                <a:ea typeface="+mn-ea"/>
              </a:rPr>
              <a:t>tosituations</a:t>
            </a:r>
            <a:r>
              <a:rPr lang="es-ES_tradnl" sz="600" dirty="0">
                <a:solidFill>
                  <a:schemeClr val="bg1"/>
                </a:solidFill>
                <a:ea typeface="+mn-ea"/>
              </a:rPr>
              <a:t> </a:t>
            </a:r>
            <a:r>
              <a:rPr lang="es-ES_tradnl" sz="600" dirty="0" err="1">
                <a:solidFill>
                  <a:schemeClr val="bg1"/>
                </a:solidFill>
                <a:ea typeface="+mn-ea"/>
              </a:rPr>
              <a:t>associated</a:t>
            </a:r>
            <a:r>
              <a:rPr lang="es-ES_tradnl" sz="600" dirty="0">
                <a:solidFill>
                  <a:schemeClr val="bg1"/>
                </a:solidFill>
                <a:ea typeface="+mn-ea"/>
              </a:rPr>
              <a:t> </a:t>
            </a:r>
            <a:r>
              <a:rPr lang="es-ES_tradnl" sz="600" dirty="0" err="1">
                <a:solidFill>
                  <a:schemeClr val="bg1"/>
                </a:solidFill>
                <a:ea typeface="+mn-ea"/>
              </a:rPr>
              <a:t>to</a:t>
            </a:r>
            <a:r>
              <a:rPr lang="es-ES_tradnl" sz="600" dirty="0">
                <a:solidFill>
                  <a:schemeClr val="bg1"/>
                </a:solidFill>
                <a:ea typeface="+mn-ea"/>
              </a:rPr>
              <a:t> </a:t>
            </a:r>
            <a:r>
              <a:rPr lang="es-ES_tradnl" sz="600" dirty="0" err="1">
                <a:solidFill>
                  <a:schemeClr val="bg1"/>
                </a:solidFill>
                <a:ea typeface="+mn-ea"/>
              </a:rPr>
              <a:t>the</a:t>
            </a:r>
            <a:r>
              <a:rPr lang="es-ES_tradnl" sz="600" dirty="0">
                <a:solidFill>
                  <a:schemeClr val="bg1"/>
                </a:solidFill>
                <a:ea typeface="+mn-ea"/>
              </a:rPr>
              <a:t> </a:t>
            </a:r>
            <a:r>
              <a:rPr lang="es-ES_tradnl" sz="600" dirty="0" err="1">
                <a:solidFill>
                  <a:schemeClr val="bg1"/>
                </a:solidFill>
                <a:ea typeface="+mn-ea"/>
              </a:rPr>
              <a:t>executive</a:t>
            </a:r>
            <a:r>
              <a:rPr lang="es-ES_tradnl" sz="600" dirty="0">
                <a:solidFill>
                  <a:schemeClr val="bg1"/>
                </a:solidFill>
                <a:ea typeface="+mn-ea"/>
              </a:rPr>
              <a:t> </a:t>
            </a:r>
            <a:r>
              <a:rPr lang="es-ES_tradnl" sz="600" dirty="0" err="1">
                <a:solidFill>
                  <a:schemeClr val="bg1"/>
                </a:solidFill>
                <a:ea typeface="+mn-ea"/>
              </a:rPr>
              <a:t>function</a:t>
            </a:r>
            <a:endParaRPr lang="es-ES_tradnl" sz="600" dirty="0">
              <a:solidFill>
                <a:schemeClr val="bg1"/>
              </a:solidFill>
              <a:ea typeface="+mn-ea"/>
            </a:endParaRPr>
          </a:p>
        </p:txBody>
      </p:sp>
      <p:sp>
        <p:nvSpPr>
          <p:cNvPr id="93" name="92 Rectángulo redondeado"/>
          <p:cNvSpPr/>
          <p:nvPr/>
        </p:nvSpPr>
        <p:spPr bwMode="auto">
          <a:xfrm>
            <a:off x="7162020" y="3285045"/>
            <a:ext cx="1891443" cy="1102913"/>
          </a:xfrm>
          <a:prstGeom prst="roundRect">
            <a:avLst>
              <a:gd name="adj" fmla="val 7999"/>
            </a:avLst>
          </a:prstGeom>
          <a:solidFill>
            <a:schemeClr val="tx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defTabSz="4114800">
              <a:defRPr/>
            </a:pPr>
            <a:endParaRPr lang="es-ES_tradnl" sz="600">
              <a:solidFill>
                <a:srgbClr val="C00000"/>
              </a:solidFill>
            </a:endParaRPr>
          </a:p>
        </p:txBody>
      </p:sp>
      <p:sp>
        <p:nvSpPr>
          <p:cNvPr id="94" name="93 Rectángulo redondeado"/>
          <p:cNvSpPr/>
          <p:nvPr/>
        </p:nvSpPr>
        <p:spPr bwMode="auto">
          <a:xfrm>
            <a:off x="7236296" y="3356931"/>
            <a:ext cx="1739731" cy="962101"/>
          </a:xfrm>
          <a:prstGeom prst="roundRect">
            <a:avLst>
              <a:gd name="adj" fmla="val 7999"/>
            </a:avLst>
          </a:prstGeom>
          <a:gradFill>
            <a:gsLst>
              <a:gs pos="0">
                <a:schemeClr val="tx1">
                  <a:lumMod val="75000"/>
                  <a:lumOff val="25000"/>
                </a:schemeClr>
              </a:gs>
              <a:gs pos="100000">
                <a:schemeClr val="dk1">
                  <a:shade val="30000"/>
                  <a:satMod val="200000"/>
                </a:schemeClr>
              </a:gs>
            </a:gsLst>
          </a:gradFill>
          <a:ln>
            <a:solidFill>
              <a:schemeClr val="bg1">
                <a:lumMod val="75000"/>
              </a:schemeClr>
            </a:solidFill>
            <a:headEnd type="none" w="med" len="med"/>
            <a:tailEnd type="none" w="med" len="med"/>
          </a:ln>
        </p:spPr>
        <p:style>
          <a:lnRef idx="3">
            <a:schemeClr val="lt1"/>
          </a:lnRef>
          <a:fillRef idx="1003">
            <a:schemeClr val="dk1"/>
          </a:fillRef>
          <a:effectRef idx="1">
            <a:schemeClr val="dk1"/>
          </a:effectRef>
          <a:fontRef idx="minor">
            <a:schemeClr val="lt1"/>
          </a:fontRef>
        </p:style>
        <p:txBody>
          <a:bodyPr anchor="ctr"/>
          <a:lstStyle/>
          <a:p>
            <a:pPr algn="ctr" defTabSz="4114800">
              <a:defRPr/>
            </a:pPr>
            <a:r>
              <a:rPr lang="es-ES_tradnl" sz="700" b="1" dirty="0" err="1" smtClean="0">
                <a:solidFill>
                  <a:schemeClr val="bg1"/>
                </a:solidFill>
              </a:rPr>
              <a:t>Remote</a:t>
            </a:r>
            <a:r>
              <a:rPr lang="es-ES_tradnl" sz="700" b="1" dirty="0" smtClean="0">
                <a:solidFill>
                  <a:schemeClr val="bg1"/>
                </a:solidFill>
              </a:rPr>
              <a:t> </a:t>
            </a:r>
            <a:r>
              <a:rPr lang="es-ES_tradnl" sz="700" b="1" dirty="0" err="1" smtClean="0">
                <a:solidFill>
                  <a:schemeClr val="bg1"/>
                </a:solidFill>
              </a:rPr>
              <a:t>Information</a:t>
            </a:r>
            <a:r>
              <a:rPr lang="es-ES_tradnl" sz="700" b="1" dirty="0" smtClean="0">
                <a:solidFill>
                  <a:schemeClr val="bg1"/>
                </a:solidFill>
              </a:rPr>
              <a:t> </a:t>
            </a:r>
            <a:r>
              <a:rPr lang="es-ES_tradnl" sz="700" b="1" dirty="0" err="1" smtClean="0">
                <a:solidFill>
                  <a:schemeClr val="bg1"/>
                </a:solidFill>
              </a:rPr>
              <a:t>System</a:t>
            </a:r>
            <a:r>
              <a:rPr lang="es-ES_tradnl" sz="700" dirty="0" smtClean="0">
                <a:solidFill>
                  <a:schemeClr val="bg1"/>
                </a:solidFill>
              </a:rPr>
              <a:t> </a:t>
            </a:r>
            <a:r>
              <a:rPr lang="es-ES_tradnl" sz="600" dirty="0" smtClean="0">
                <a:solidFill>
                  <a:schemeClr val="bg1"/>
                </a:solidFill>
              </a:rPr>
              <a:t>(</a:t>
            </a:r>
            <a:r>
              <a:rPr lang="es-ES_tradnl" sz="600" dirty="0" err="1" smtClean="0">
                <a:solidFill>
                  <a:schemeClr val="bg1"/>
                </a:solidFill>
              </a:rPr>
              <a:t>elder’s</a:t>
            </a:r>
            <a:r>
              <a:rPr lang="es-ES_tradnl" sz="600" dirty="0" smtClean="0">
                <a:solidFill>
                  <a:schemeClr val="bg1"/>
                </a:solidFill>
              </a:rPr>
              <a:t> </a:t>
            </a:r>
            <a:r>
              <a:rPr lang="es-ES_tradnl" sz="600" dirty="0" err="1" smtClean="0">
                <a:solidFill>
                  <a:schemeClr val="bg1"/>
                </a:solidFill>
              </a:rPr>
              <a:t>activity</a:t>
            </a:r>
            <a:r>
              <a:rPr lang="es-ES_tradnl" sz="600" dirty="0" smtClean="0">
                <a:solidFill>
                  <a:schemeClr val="bg1"/>
                </a:solidFill>
              </a:rPr>
              <a:t>)</a:t>
            </a:r>
            <a:endParaRPr lang="es-ES_tradnl" sz="700" b="1" dirty="0" smtClean="0">
              <a:solidFill>
                <a:schemeClr val="bg1"/>
              </a:solidFill>
              <a:latin typeface="Arial" pitchFamily="34" charset="0"/>
            </a:endParaRPr>
          </a:p>
          <a:p>
            <a:pPr algn="ctr" defTabSz="4114800">
              <a:defRPr/>
            </a:pPr>
            <a:endParaRPr lang="es-ES_tradnl" sz="1000" b="1" dirty="0">
              <a:solidFill>
                <a:schemeClr val="bg1"/>
              </a:solidFill>
            </a:endParaRPr>
          </a:p>
          <a:p>
            <a:pPr algn="ctr" defTabSz="4114800">
              <a:defRPr/>
            </a:pPr>
            <a:endParaRPr lang="es-ES_tradnl" sz="1000" b="1" dirty="0">
              <a:solidFill>
                <a:schemeClr val="bg1"/>
              </a:solidFill>
            </a:endParaRPr>
          </a:p>
          <a:p>
            <a:pPr algn="ctr" defTabSz="4114800">
              <a:defRPr/>
            </a:pPr>
            <a:r>
              <a:rPr lang="es-ES_tradnl" sz="800" dirty="0" err="1" smtClean="0">
                <a:solidFill>
                  <a:schemeClr val="bg1"/>
                </a:solidFill>
              </a:rPr>
              <a:t>Periodically</a:t>
            </a:r>
            <a:r>
              <a:rPr lang="es-ES_tradnl" sz="800" dirty="0" smtClean="0">
                <a:solidFill>
                  <a:schemeClr val="bg1"/>
                </a:solidFill>
              </a:rPr>
              <a:t> </a:t>
            </a:r>
            <a:r>
              <a:rPr lang="es-ES_tradnl" sz="800" dirty="0" err="1" smtClean="0">
                <a:solidFill>
                  <a:schemeClr val="bg1"/>
                </a:solidFill>
              </a:rPr>
              <a:t>informed</a:t>
            </a:r>
            <a:r>
              <a:rPr lang="es-ES_tradnl" sz="800" dirty="0" smtClean="0">
                <a:solidFill>
                  <a:schemeClr val="bg1"/>
                </a:solidFill>
              </a:rPr>
              <a:t>, </a:t>
            </a:r>
            <a:r>
              <a:rPr lang="es-ES_tradnl" sz="800" dirty="0" err="1" smtClean="0">
                <a:solidFill>
                  <a:schemeClr val="bg1"/>
                </a:solidFill>
              </a:rPr>
              <a:t>eventually</a:t>
            </a:r>
            <a:r>
              <a:rPr lang="es-ES_tradnl" sz="800" dirty="0" smtClean="0">
                <a:solidFill>
                  <a:schemeClr val="bg1"/>
                </a:solidFill>
              </a:rPr>
              <a:t> </a:t>
            </a:r>
            <a:r>
              <a:rPr lang="es-ES_tradnl" sz="800" dirty="0" err="1">
                <a:solidFill>
                  <a:schemeClr val="bg1"/>
                </a:solidFill>
              </a:rPr>
              <a:t>informing</a:t>
            </a:r>
            <a:r>
              <a:rPr lang="es-ES_tradnl" sz="800" dirty="0">
                <a:solidFill>
                  <a:schemeClr val="bg1"/>
                </a:solidFill>
              </a:rPr>
              <a:t> HCP</a:t>
            </a:r>
            <a:endParaRPr lang="es-ES_tradnl" sz="700" dirty="0">
              <a:solidFill>
                <a:schemeClr val="bg1"/>
              </a:solidFill>
            </a:endParaRPr>
          </a:p>
        </p:txBody>
      </p:sp>
      <p:sp>
        <p:nvSpPr>
          <p:cNvPr id="98" name="97 Rectángulo redondeado"/>
          <p:cNvSpPr/>
          <p:nvPr/>
        </p:nvSpPr>
        <p:spPr bwMode="auto">
          <a:xfrm>
            <a:off x="7162020" y="1988840"/>
            <a:ext cx="1891443" cy="1102913"/>
          </a:xfrm>
          <a:prstGeom prst="roundRect">
            <a:avLst>
              <a:gd name="adj" fmla="val 7999"/>
            </a:avLst>
          </a:prstGeom>
          <a:solidFill>
            <a:schemeClr val="tx1"/>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a:lstStyle/>
          <a:p>
            <a:pPr defTabSz="4114800">
              <a:defRPr/>
            </a:pPr>
            <a:endParaRPr lang="es-ES_tradnl" sz="600">
              <a:solidFill>
                <a:srgbClr val="C00000"/>
              </a:solidFill>
            </a:endParaRPr>
          </a:p>
        </p:txBody>
      </p:sp>
      <p:sp>
        <p:nvSpPr>
          <p:cNvPr id="99" name="98 Rectángulo redondeado"/>
          <p:cNvSpPr/>
          <p:nvPr/>
        </p:nvSpPr>
        <p:spPr bwMode="auto">
          <a:xfrm>
            <a:off x="7236296" y="2060726"/>
            <a:ext cx="1739731" cy="962101"/>
          </a:xfrm>
          <a:prstGeom prst="roundRect">
            <a:avLst>
              <a:gd name="adj" fmla="val 7999"/>
            </a:avLst>
          </a:prstGeom>
          <a:gradFill>
            <a:gsLst>
              <a:gs pos="0">
                <a:schemeClr val="tx1">
                  <a:lumMod val="75000"/>
                  <a:lumOff val="25000"/>
                </a:schemeClr>
              </a:gs>
              <a:gs pos="100000">
                <a:schemeClr val="dk1">
                  <a:shade val="30000"/>
                  <a:satMod val="200000"/>
                </a:schemeClr>
              </a:gs>
            </a:gsLst>
          </a:gradFill>
          <a:ln>
            <a:solidFill>
              <a:srgbClr val="009900"/>
            </a:solidFill>
            <a:headEnd type="none" w="med" len="med"/>
            <a:tailEnd type="none" w="med" len="med"/>
          </a:ln>
        </p:spPr>
        <p:style>
          <a:lnRef idx="3">
            <a:schemeClr val="lt1"/>
          </a:lnRef>
          <a:fillRef idx="1003">
            <a:schemeClr val="dk1"/>
          </a:fillRef>
          <a:effectRef idx="1">
            <a:schemeClr val="dk1"/>
          </a:effectRef>
          <a:fontRef idx="minor">
            <a:schemeClr val="lt1"/>
          </a:fontRef>
        </p:style>
        <p:txBody>
          <a:bodyPr anchor="ctr"/>
          <a:lstStyle/>
          <a:p>
            <a:pPr algn="ctr" defTabSz="4114800">
              <a:defRPr/>
            </a:pPr>
            <a:r>
              <a:rPr lang="es-ES_tradnl" sz="700" b="1" dirty="0" err="1" smtClean="0">
                <a:solidFill>
                  <a:schemeClr val="bg1"/>
                </a:solidFill>
              </a:rPr>
              <a:t>Enhanced</a:t>
            </a:r>
            <a:r>
              <a:rPr lang="es-ES_tradnl" sz="700" b="1" dirty="0" smtClean="0">
                <a:solidFill>
                  <a:schemeClr val="bg1"/>
                </a:solidFill>
              </a:rPr>
              <a:t> </a:t>
            </a:r>
            <a:r>
              <a:rPr lang="es-ES_tradnl" sz="700" b="1" dirty="0" err="1" smtClean="0">
                <a:solidFill>
                  <a:schemeClr val="bg1"/>
                </a:solidFill>
              </a:rPr>
              <a:t>Risk</a:t>
            </a:r>
            <a:r>
              <a:rPr lang="es-ES_tradnl" sz="700" b="1" dirty="0" smtClean="0">
                <a:solidFill>
                  <a:schemeClr val="bg1"/>
                </a:solidFill>
              </a:rPr>
              <a:t>–at-Home Manager</a:t>
            </a:r>
            <a:endParaRPr lang="es-ES_tradnl" sz="700" b="1" dirty="0">
              <a:solidFill>
                <a:schemeClr val="bg1"/>
              </a:solidFill>
              <a:latin typeface="Arial" pitchFamily="34" charset="0"/>
            </a:endParaRPr>
          </a:p>
          <a:p>
            <a:pPr algn="ctr" defTabSz="4114800">
              <a:defRPr/>
            </a:pPr>
            <a:endParaRPr lang="es-ES_tradnl" sz="1000" b="1" dirty="0">
              <a:solidFill>
                <a:schemeClr val="bg1"/>
              </a:solidFill>
            </a:endParaRPr>
          </a:p>
          <a:p>
            <a:pPr algn="ctr" defTabSz="4114800">
              <a:defRPr/>
            </a:pPr>
            <a:endParaRPr lang="es-ES_tradnl" sz="1000" b="1" dirty="0" smtClean="0">
              <a:solidFill>
                <a:schemeClr val="bg1"/>
              </a:solidFill>
            </a:endParaRPr>
          </a:p>
          <a:p>
            <a:pPr algn="ctr" defTabSz="4114800">
              <a:defRPr/>
            </a:pPr>
            <a:r>
              <a:rPr lang="es-ES_tradnl" sz="800" dirty="0" err="1" smtClean="0">
                <a:solidFill>
                  <a:schemeClr val="bg1"/>
                </a:solidFill>
              </a:rPr>
              <a:t>Technical</a:t>
            </a:r>
            <a:r>
              <a:rPr lang="es-ES_tradnl" sz="800" dirty="0" smtClean="0">
                <a:solidFill>
                  <a:schemeClr val="bg1"/>
                </a:solidFill>
              </a:rPr>
              <a:t> </a:t>
            </a:r>
            <a:r>
              <a:rPr lang="es-ES_tradnl" sz="800" dirty="0" err="1">
                <a:solidFill>
                  <a:schemeClr val="bg1"/>
                </a:solidFill>
              </a:rPr>
              <a:t>alarms</a:t>
            </a:r>
            <a:r>
              <a:rPr lang="es-ES_tradnl" sz="800" dirty="0">
                <a:solidFill>
                  <a:schemeClr val="bg1"/>
                </a:solidFill>
              </a:rPr>
              <a:t>, </a:t>
            </a:r>
            <a:r>
              <a:rPr lang="es-ES_tradnl" sz="800" dirty="0" err="1">
                <a:solidFill>
                  <a:schemeClr val="bg1"/>
                </a:solidFill>
              </a:rPr>
              <a:t>appliances</a:t>
            </a:r>
            <a:r>
              <a:rPr lang="es-ES_tradnl" sz="800" dirty="0">
                <a:solidFill>
                  <a:schemeClr val="bg1"/>
                </a:solidFill>
              </a:rPr>
              <a:t>, </a:t>
            </a:r>
            <a:r>
              <a:rPr lang="es-ES_tradnl" sz="800" dirty="0" err="1">
                <a:solidFill>
                  <a:schemeClr val="bg1"/>
                </a:solidFill>
              </a:rPr>
              <a:t>doors</a:t>
            </a:r>
            <a:r>
              <a:rPr lang="es-ES_tradnl" sz="800" dirty="0">
                <a:solidFill>
                  <a:schemeClr val="bg1"/>
                </a:solidFill>
              </a:rPr>
              <a:t>, </a:t>
            </a:r>
            <a:r>
              <a:rPr lang="es-ES_tradnl" sz="800" dirty="0" err="1">
                <a:solidFill>
                  <a:schemeClr val="bg1"/>
                </a:solidFill>
              </a:rPr>
              <a:t>windows</a:t>
            </a:r>
            <a:endParaRPr lang="es-ES_tradnl" sz="700" dirty="0">
              <a:solidFill>
                <a:schemeClr val="bg1"/>
              </a:solidFill>
            </a:endParaRPr>
          </a:p>
        </p:txBody>
      </p:sp>
      <p:grpSp>
        <p:nvGrpSpPr>
          <p:cNvPr id="130" name="129 Grupo"/>
          <p:cNvGrpSpPr/>
          <p:nvPr/>
        </p:nvGrpSpPr>
        <p:grpSpPr>
          <a:xfrm>
            <a:off x="7855047" y="5032257"/>
            <a:ext cx="576084" cy="178317"/>
            <a:chOff x="8116157" y="4959456"/>
            <a:chExt cx="576084" cy="178317"/>
          </a:xfrm>
        </p:grpSpPr>
        <p:sp>
          <p:nvSpPr>
            <p:cNvPr id="61" name="13 Elipse"/>
            <p:cNvSpPr>
              <a:spLocks noChangeArrowheads="1"/>
            </p:cNvSpPr>
            <p:nvPr/>
          </p:nvSpPr>
          <p:spPr bwMode="auto">
            <a:xfrm>
              <a:off x="8116157" y="4959456"/>
              <a:ext cx="178319" cy="178317"/>
            </a:xfrm>
            <a:prstGeom prst="ellipse">
              <a:avLst/>
            </a:prstGeom>
            <a:solidFill>
              <a:srgbClr val="57C131"/>
            </a:solidFill>
            <a:ln w="9525" algn="ctr">
              <a:solidFill>
                <a:schemeClr val="bg1"/>
              </a:solidFill>
              <a:round/>
              <a:headEnd/>
              <a:tailEnd/>
            </a:ln>
          </p:spPr>
          <p:txBody>
            <a:bodyPr/>
            <a:lstStyle/>
            <a:p>
              <a:pPr defTabSz="4114800"/>
              <a:endParaRPr lang="es-ES_tradnl" sz="2800"/>
            </a:p>
          </p:txBody>
        </p:sp>
        <p:sp>
          <p:nvSpPr>
            <p:cNvPr id="103" name="55 Elipse"/>
            <p:cNvSpPr>
              <a:spLocks noChangeArrowheads="1"/>
            </p:cNvSpPr>
            <p:nvPr/>
          </p:nvSpPr>
          <p:spPr bwMode="auto">
            <a:xfrm>
              <a:off x="8321922" y="4976611"/>
              <a:ext cx="144009" cy="144007"/>
            </a:xfrm>
            <a:prstGeom prst="ellipse">
              <a:avLst/>
            </a:prstGeom>
            <a:solidFill>
              <a:srgbClr val="FFFF00">
                <a:alpha val="25098"/>
              </a:srgbClr>
            </a:solidFill>
            <a:ln w="9525" algn="ctr">
              <a:noFill/>
              <a:round/>
              <a:headEnd/>
              <a:tailEnd/>
            </a:ln>
          </p:spPr>
          <p:txBody>
            <a:bodyPr/>
            <a:lstStyle/>
            <a:p>
              <a:pPr defTabSz="4114800"/>
              <a:endParaRPr lang="es-ES_tradnl" sz="2800"/>
            </a:p>
          </p:txBody>
        </p:sp>
        <p:sp>
          <p:nvSpPr>
            <p:cNvPr id="106" name="58 Elipse"/>
            <p:cNvSpPr>
              <a:spLocks noChangeArrowheads="1"/>
            </p:cNvSpPr>
            <p:nvPr/>
          </p:nvSpPr>
          <p:spPr bwMode="auto">
            <a:xfrm>
              <a:off x="8548232" y="4976611"/>
              <a:ext cx="144009" cy="144007"/>
            </a:xfrm>
            <a:prstGeom prst="ellipse">
              <a:avLst/>
            </a:prstGeom>
            <a:solidFill>
              <a:srgbClr val="FF0000">
                <a:alpha val="25098"/>
              </a:srgbClr>
            </a:solidFill>
            <a:ln w="9525" algn="ctr">
              <a:noFill/>
              <a:round/>
              <a:headEnd/>
              <a:tailEnd/>
            </a:ln>
          </p:spPr>
          <p:txBody>
            <a:bodyPr/>
            <a:lstStyle/>
            <a:p>
              <a:pPr defTabSz="4114800"/>
              <a:endParaRPr lang="es-ES_tradnl" sz="2800"/>
            </a:p>
          </p:txBody>
        </p:sp>
      </p:grpSp>
      <p:grpSp>
        <p:nvGrpSpPr>
          <p:cNvPr id="129" name="128 Grupo"/>
          <p:cNvGrpSpPr/>
          <p:nvPr/>
        </p:nvGrpSpPr>
        <p:grpSpPr>
          <a:xfrm>
            <a:off x="7827600" y="3752464"/>
            <a:ext cx="558929" cy="178317"/>
            <a:chOff x="8088710" y="3782944"/>
            <a:chExt cx="558929" cy="178317"/>
          </a:xfrm>
        </p:grpSpPr>
        <p:sp>
          <p:nvSpPr>
            <p:cNvPr id="95" name="47 Elipse"/>
            <p:cNvSpPr>
              <a:spLocks noChangeArrowheads="1"/>
            </p:cNvSpPr>
            <p:nvPr/>
          </p:nvSpPr>
          <p:spPr bwMode="auto">
            <a:xfrm>
              <a:off x="8088710" y="3800099"/>
              <a:ext cx="144009" cy="144007"/>
            </a:xfrm>
            <a:prstGeom prst="ellipse">
              <a:avLst/>
            </a:prstGeom>
            <a:solidFill>
              <a:srgbClr val="57C131">
                <a:alpha val="25098"/>
              </a:srgbClr>
            </a:solidFill>
            <a:ln w="9525" algn="ctr">
              <a:noFill/>
              <a:round/>
              <a:headEnd/>
              <a:tailEnd/>
            </a:ln>
          </p:spPr>
          <p:txBody>
            <a:bodyPr/>
            <a:lstStyle/>
            <a:p>
              <a:pPr defTabSz="4114800"/>
              <a:endParaRPr lang="es-ES_tradnl" sz="2800"/>
            </a:p>
          </p:txBody>
        </p:sp>
        <p:sp>
          <p:nvSpPr>
            <p:cNvPr id="104" name="56 Elipse"/>
            <p:cNvSpPr>
              <a:spLocks noChangeArrowheads="1"/>
            </p:cNvSpPr>
            <p:nvPr/>
          </p:nvSpPr>
          <p:spPr bwMode="auto">
            <a:xfrm>
              <a:off x="8260165" y="3782944"/>
              <a:ext cx="178319" cy="178317"/>
            </a:xfrm>
            <a:prstGeom prst="ellipse">
              <a:avLst/>
            </a:prstGeom>
            <a:solidFill>
              <a:srgbClr val="FFFF00"/>
            </a:solidFill>
            <a:ln w="9525" algn="ctr">
              <a:solidFill>
                <a:schemeClr val="bg1"/>
              </a:solidFill>
              <a:round/>
              <a:headEnd/>
              <a:tailEnd/>
            </a:ln>
          </p:spPr>
          <p:txBody>
            <a:bodyPr/>
            <a:lstStyle/>
            <a:p>
              <a:pPr defTabSz="4114800"/>
              <a:endParaRPr lang="es-ES_tradnl" sz="2800"/>
            </a:p>
          </p:txBody>
        </p:sp>
        <p:sp>
          <p:nvSpPr>
            <p:cNvPr id="107" name="59 Elipse"/>
            <p:cNvSpPr>
              <a:spLocks noChangeArrowheads="1"/>
            </p:cNvSpPr>
            <p:nvPr/>
          </p:nvSpPr>
          <p:spPr bwMode="auto">
            <a:xfrm>
              <a:off x="8503630" y="3800099"/>
              <a:ext cx="144009" cy="144007"/>
            </a:xfrm>
            <a:prstGeom prst="ellipse">
              <a:avLst/>
            </a:prstGeom>
            <a:solidFill>
              <a:srgbClr val="FF0000">
                <a:alpha val="25098"/>
              </a:srgbClr>
            </a:solidFill>
            <a:ln w="9525" algn="ctr">
              <a:noFill/>
              <a:round/>
              <a:headEnd/>
              <a:tailEnd/>
            </a:ln>
          </p:spPr>
          <p:txBody>
            <a:bodyPr/>
            <a:lstStyle/>
            <a:p>
              <a:pPr defTabSz="4114800"/>
              <a:endParaRPr lang="es-ES_tradnl" sz="2800"/>
            </a:p>
          </p:txBody>
        </p:sp>
      </p:grpSp>
      <p:grpSp>
        <p:nvGrpSpPr>
          <p:cNvPr id="128" name="127 Grupo"/>
          <p:cNvGrpSpPr/>
          <p:nvPr/>
        </p:nvGrpSpPr>
        <p:grpSpPr>
          <a:xfrm>
            <a:off x="7812360" y="2470544"/>
            <a:ext cx="576084" cy="178317"/>
            <a:chOff x="8073470" y="2552712"/>
            <a:chExt cx="576084" cy="178317"/>
          </a:xfrm>
        </p:grpSpPr>
        <p:sp>
          <p:nvSpPr>
            <p:cNvPr id="100" name="52 Elipse"/>
            <p:cNvSpPr>
              <a:spLocks noChangeArrowheads="1"/>
            </p:cNvSpPr>
            <p:nvPr/>
          </p:nvSpPr>
          <p:spPr bwMode="auto">
            <a:xfrm>
              <a:off x="8073470" y="2569867"/>
              <a:ext cx="144009" cy="144007"/>
            </a:xfrm>
            <a:prstGeom prst="ellipse">
              <a:avLst/>
            </a:prstGeom>
            <a:solidFill>
              <a:srgbClr val="57C131">
                <a:alpha val="25098"/>
              </a:srgbClr>
            </a:solidFill>
            <a:ln w="9525" algn="ctr">
              <a:noFill/>
              <a:round/>
              <a:headEnd/>
              <a:tailEnd/>
            </a:ln>
          </p:spPr>
          <p:txBody>
            <a:bodyPr/>
            <a:lstStyle/>
            <a:p>
              <a:pPr defTabSz="4114800"/>
              <a:endParaRPr lang="es-ES_tradnl" sz="2800"/>
            </a:p>
          </p:txBody>
        </p:sp>
        <p:sp>
          <p:nvSpPr>
            <p:cNvPr id="105" name="57 Elipse"/>
            <p:cNvSpPr>
              <a:spLocks noChangeArrowheads="1"/>
            </p:cNvSpPr>
            <p:nvPr/>
          </p:nvSpPr>
          <p:spPr bwMode="auto">
            <a:xfrm>
              <a:off x="8262080" y="2569867"/>
              <a:ext cx="144009" cy="144007"/>
            </a:xfrm>
            <a:prstGeom prst="ellipse">
              <a:avLst/>
            </a:prstGeom>
            <a:solidFill>
              <a:srgbClr val="FFFF00">
                <a:alpha val="25098"/>
              </a:srgbClr>
            </a:solidFill>
            <a:ln w="9525" algn="ctr">
              <a:noFill/>
              <a:round/>
              <a:headEnd/>
              <a:tailEnd/>
            </a:ln>
          </p:spPr>
          <p:txBody>
            <a:bodyPr/>
            <a:lstStyle/>
            <a:p>
              <a:pPr defTabSz="4114800"/>
              <a:endParaRPr lang="es-ES_tradnl" sz="2800"/>
            </a:p>
          </p:txBody>
        </p:sp>
        <p:sp>
          <p:nvSpPr>
            <p:cNvPr id="108" name="60 Elipse"/>
            <p:cNvSpPr>
              <a:spLocks noChangeArrowheads="1"/>
            </p:cNvSpPr>
            <p:nvPr/>
          </p:nvSpPr>
          <p:spPr bwMode="auto">
            <a:xfrm>
              <a:off x="8471235" y="2552712"/>
              <a:ext cx="178319" cy="178317"/>
            </a:xfrm>
            <a:prstGeom prst="ellipse">
              <a:avLst/>
            </a:prstGeom>
            <a:solidFill>
              <a:srgbClr val="FF0000"/>
            </a:solidFill>
            <a:ln w="9525" algn="ctr">
              <a:solidFill>
                <a:schemeClr val="bg1"/>
              </a:solidFill>
              <a:round/>
              <a:headEnd/>
              <a:tailEnd/>
            </a:ln>
          </p:spPr>
          <p:txBody>
            <a:bodyPr/>
            <a:lstStyle/>
            <a:p>
              <a:pPr defTabSz="4114800"/>
              <a:endParaRPr lang="es-ES_tradnl" sz="2800"/>
            </a:p>
          </p:txBody>
        </p:sp>
      </p:grpSp>
      <p:sp>
        <p:nvSpPr>
          <p:cNvPr id="109" name="Text Box 17"/>
          <p:cNvSpPr txBox="1">
            <a:spLocks noChangeArrowheads="1"/>
          </p:cNvSpPr>
          <p:nvPr/>
        </p:nvSpPr>
        <p:spPr bwMode="auto">
          <a:xfrm>
            <a:off x="7182403" y="5876885"/>
            <a:ext cx="1782085" cy="200065"/>
          </a:xfrm>
          <a:prstGeom prst="rect">
            <a:avLst/>
          </a:prstGeom>
          <a:noFill/>
          <a:ln w="9525">
            <a:noFill/>
            <a:miter lim="800000"/>
            <a:headEnd/>
            <a:tailEnd/>
          </a:ln>
        </p:spPr>
        <p:txBody>
          <a:bodyPr>
            <a:spAutoFit/>
          </a:bodyPr>
          <a:lstStyle/>
          <a:p>
            <a:pPr algn="r" defTabSz="4114800">
              <a:spcBef>
                <a:spcPct val="50000"/>
              </a:spcBef>
            </a:pPr>
            <a:r>
              <a:rPr lang="es-ES_tradnl" sz="700" b="1" i="1" dirty="0" smtClean="0"/>
              <a:t>HCP: </a:t>
            </a:r>
            <a:r>
              <a:rPr lang="es-ES_tradnl" sz="700" i="1" dirty="0" err="1"/>
              <a:t>Health</a:t>
            </a:r>
            <a:r>
              <a:rPr lang="es-ES_tradnl" sz="700" i="1" dirty="0"/>
              <a:t> </a:t>
            </a:r>
            <a:r>
              <a:rPr lang="es-ES_tradnl" sz="700" i="1" dirty="0" err="1"/>
              <a:t>Care</a:t>
            </a:r>
            <a:r>
              <a:rPr lang="es-ES_tradnl" sz="700" i="1" dirty="0"/>
              <a:t> Professional (</a:t>
            </a:r>
            <a:r>
              <a:rPr lang="es-ES_tradnl" sz="700" i="1" dirty="0" err="1"/>
              <a:t>physician</a:t>
            </a:r>
            <a:r>
              <a:rPr lang="es-ES_tradnl" sz="700" i="1" dirty="0"/>
              <a:t>)</a:t>
            </a:r>
          </a:p>
        </p:txBody>
      </p:sp>
      <p:sp>
        <p:nvSpPr>
          <p:cNvPr id="110" name="109 CuadroTexto"/>
          <p:cNvSpPr txBox="1"/>
          <p:nvPr/>
        </p:nvSpPr>
        <p:spPr bwMode="auto">
          <a:xfrm>
            <a:off x="6948264" y="1988841"/>
            <a:ext cx="216038" cy="1117476"/>
          </a:xfrm>
          <a:prstGeom prst="rect">
            <a:avLst/>
          </a:prstGeom>
          <a:solidFill>
            <a:srgbClr val="009900"/>
          </a:solidFill>
        </p:spPr>
        <p:style>
          <a:lnRef idx="0">
            <a:schemeClr val="accent2"/>
          </a:lnRef>
          <a:fillRef idx="3">
            <a:schemeClr val="accent2"/>
          </a:fillRef>
          <a:effectRef idx="3">
            <a:schemeClr val="accent2"/>
          </a:effectRef>
          <a:fontRef idx="minor">
            <a:schemeClr val="lt1"/>
          </a:fontRef>
        </p:style>
        <p:txBody>
          <a:bodyPr vert="vert270" wrap="none" anchor="ctr" anchorCtr="1"/>
          <a:lstStyle/>
          <a:p>
            <a:pPr>
              <a:defRPr/>
            </a:pPr>
            <a:r>
              <a:rPr lang="es-ES" sz="1000" b="1" dirty="0">
                <a:effectLst>
                  <a:outerShdw blurRad="38100" dist="38100" dir="2700000" algn="tl">
                    <a:srgbClr val="000000">
                      <a:alpha val="43137"/>
                    </a:srgbClr>
                  </a:outerShdw>
                </a:effectLst>
              </a:rPr>
              <a:t>ELDER</a:t>
            </a:r>
          </a:p>
        </p:txBody>
      </p:sp>
      <p:sp>
        <p:nvSpPr>
          <p:cNvPr id="111" name="110 CuadroTexto"/>
          <p:cNvSpPr txBox="1"/>
          <p:nvPr/>
        </p:nvSpPr>
        <p:spPr bwMode="auto">
          <a:xfrm>
            <a:off x="6948264" y="3285046"/>
            <a:ext cx="216038" cy="111747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vert="vert270" wrap="none" anchor="ctr" anchorCtr="1"/>
          <a:lstStyle/>
          <a:p>
            <a:pPr>
              <a:defRPr/>
            </a:pPr>
            <a:r>
              <a:rPr lang="es-ES" sz="1000" b="1" dirty="0">
                <a:effectLst>
                  <a:outerShdw blurRad="38100" dist="38100" dir="2700000" algn="tl">
                    <a:srgbClr val="000000">
                      <a:alpha val="43137"/>
                    </a:srgbClr>
                  </a:outerShdw>
                </a:effectLst>
              </a:rPr>
              <a:t>CAREGIVER</a:t>
            </a:r>
          </a:p>
        </p:txBody>
      </p:sp>
      <p:sp>
        <p:nvSpPr>
          <p:cNvPr id="112" name="111 CuadroTexto"/>
          <p:cNvSpPr txBox="1"/>
          <p:nvPr/>
        </p:nvSpPr>
        <p:spPr bwMode="auto">
          <a:xfrm>
            <a:off x="6948264" y="4582044"/>
            <a:ext cx="216038" cy="1117476"/>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vert="vert270" wrap="none" anchor="ctr" anchorCtr="1"/>
          <a:lstStyle/>
          <a:p>
            <a:pPr>
              <a:defRPr/>
            </a:pPr>
            <a:r>
              <a:rPr lang="es-ES" sz="1000" b="1" dirty="0" smtClean="0">
                <a:effectLst>
                  <a:outerShdw blurRad="38100" dist="38100" dir="2700000" algn="tl">
                    <a:srgbClr val="000000">
                      <a:alpha val="43137"/>
                    </a:srgbClr>
                  </a:outerShdw>
                </a:effectLst>
              </a:rPr>
              <a:t>DOCTOR (HCP)</a:t>
            </a:r>
            <a:endParaRPr lang="es-ES" sz="1000" b="1" dirty="0">
              <a:effectLst>
                <a:outerShdw blurRad="38100" dist="38100" dir="2700000" algn="tl">
                  <a:srgbClr val="000000">
                    <a:alpha val="43137"/>
                  </a:srgbClr>
                </a:outerShdw>
              </a:effectLst>
            </a:endParaRPr>
          </a:p>
        </p:txBody>
      </p:sp>
      <p:sp>
        <p:nvSpPr>
          <p:cNvPr id="113" name="65 Flecha derecha"/>
          <p:cNvSpPr>
            <a:spLocks noChangeArrowheads="1"/>
          </p:cNvSpPr>
          <p:nvPr/>
        </p:nvSpPr>
        <p:spPr bwMode="auto">
          <a:xfrm>
            <a:off x="6804248" y="3816464"/>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114" name="66 Flecha derecha"/>
          <p:cNvSpPr>
            <a:spLocks noChangeArrowheads="1"/>
          </p:cNvSpPr>
          <p:nvPr/>
        </p:nvSpPr>
        <p:spPr bwMode="auto">
          <a:xfrm>
            <a:off x="6804248" y="5019857"/>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115" name="67 Flecha derecha"/>
          <p:cNvSpPr>
            <a:spLocks noChangeArrowheads="1"/>
          </p:cNvSpPr>
          <p:nvPr/>
        </p:nvSpPr>
        <p:spPr bwMode="auto">
          <a:xfrm>
            <a:off x="6804248" y="2492344"/>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123" name="122 Rectángulo"/>
          <p:cNvSpPr/>
          <p:nvPr/>
        </p:nvSpPr>
        <p:spPr>
          <a:xfrm>
            <a:off x="5140648" y="4437514"/>
            <a:ext cx="50405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123 Rectángulo"/>
          <p:cNvSpPr/>
          <p:nvPr/>
        </p:nvSpPr>
        <p:spPr>
          <a:xfrm>
            <a:off x="5140648" y="4782314"/>
            <a:ext cx="50405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124 Rectángulo"/>
          <p:cNvSpPr/>
          <p:nvPr/>
        </p:nvSpPr>
        <p:spPr>
          <a:xfrm>
            <a:off x="5140648" y="5124574"/>
            <a:ext cx="504056"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81 Rectángulo redondeado"/>
          <p:cNvSpPr/>
          <p:nvPr/>
        </p:nvSpPr>
        <p:spPr bwMode="auto">
          <a:xfrm>
            <a:off x="5060649" y="4073525"/>
            <a:ext cx="1550670" cy="1425575"/>
          </a:xfrm>
          <a:prstGeom prst="roundRect">
            <a:avLst>
              <a:gd name="adj" fmla="val 7999"/>
            </a:avLst>
          </a:prstGeom>
          <a:noFill/>
          <a:ln w="9525" cap="flat" cmpd="sng" algn="ctr">
            <a:noFill/>
            <a:prstDash val="solid"/>
            <a:round/>
            <a:headEnd type="none" w="med" len="med"/>
            <a:tailEnd type="none" w="med" len="med"/>
          </a:ln>
          <a:effectLst/>
        </p:spPr>
        <p:txBody>
          <a:bodyPr/>
          <a:lstStyle/>
          <a:p>
            <a:pPr defTabSz="4114800">
              <a:defRPr/>
            </a:pPr>
            <a:r>
              <a:rPr lang="es-ES_tradnl" sz="800" b="1" dirty="0" smtClean="0">
                <a:ea typeface="+mn-ea"/>
              </a:rPr>
              <a:t>2nd. </a:t>
            </a:r>
            <a:r>
              <a:rPr lang="es-ES_tradnl" sz="800" b="1" dirty="0" err="1" smtClean="0">
                <a:ea typeface="+mn-ea"/>
              </a:rPr>
              <a:t>Evaluation</a:t>
            </a:r>
            <a:endParaRPr lang="es-ES_tradnl" sz="800" dirty="0"/>
          </a:p>
          <a:p>
            <a:pPr defTabSz="4114800">
              <a:defRPr/>
            </a:pPr>
            <a:r>
              <a:rPr lang="es-ES_tradnl" sz="800" dirty="0" smtClean="0">
                <a:ea typeface="+mn-ea"/>
              </a:rPr>
              <a:t>(</a:t>
            </a:r>
            <a:r>
              <a:rPr lang="es-ES_tradnl" sz="800" i="1" dirty="0" err="1" smtClean="0">
                <a:ea typeface="+mn-ea"/>
              </a:rPr>
              <a:t>Screening</a:t>
            </a:r>
            <a:r>
              <a:rPr lang="es-ES_tradnl" sz="800" dirty="0" smtClean="0">
                <a:ea typeface="+mn-ea"/>
              </a:rPr>
              <a:t>)</a:t>
            </a:r>
            <a:r>
              <a:rPr lang="es-ES_tradnl" sz="800" b="1" dirty="0" smtClean="0">
                <a:ea typeface="+mn-ea"/>
              </a:rPr>
              <a:t>:</a:t>
            </a:r>
          </a:p>
          <a:p>
            <a:pPr defTabSz="4114800">
              <a:defRPr/>
            </a:pPr>
            <a:endParaRPr lang="es-ES_tradnl" sz="300" b="1" dirty="0">
              <a:ea typeface="+mn-ea"/>
            </a:endParaRPr>
          </a:p>
          <a:p>
            <a:pPr marL="92075" indent="-92075" defTabSz="4114800">
              <a:buFont typeface="Arial" pitchFamily="34" charset="0"/>
              <a:buChar char="•"/>
              <a:defRPr/>
            </a:pPr>
            <a:r>
              <a:rPr lang="es-ES_tradnl" sz="700" b="1" dirty="0" smtClean="0">
                <a:solidFill>
                  <a:srgbClr val="FF0000"/>
                </a:solidFill>
                <a:ea typeface="+mn-ea"/>
              </a:rPr>
              <a:t>Red</a:t>
            </a:r>
            <a:endParaRPr lang="es-ES_tradnl" sz="700" b="1" dirty="0">
              <a:solidFill>
                <a:srgbClr val="FF0000"/>
              </a:solidFill>
              <a:ea typeface="+mn-ea"/>
            </a:endParaRPr>
          </a:p>
          <a:p>
            <a:pPr marL="92075" indent="-92075" defTabSz="4114800">
              <a:buFont typeface="Arial" pitchFamily="34" charset="0"/>
              <a:buChar char="•"/>
              <a:defRPr/>
            </a:pPr>
            <a:endParaRPr lang="es-ES_tradnl" sz="400" b="1" dirty="0">
              <a:solidFill>
                <a:srgbClr val="00B050"/>
              </a:solidFill>
              <a:ea typeface="+mn-ea"/>
            </a:endParaRPr>
          </a:p>
          <a:p>
            <a:pPr marL="92075" indent="-92075" defTabSz="4114800">
              <a:buFont typeface="Arial" pitchFamily="34" charset="0"/>
              <a:buChar char="•"/>
              <a:defRPr/>
            </a:pPr>
            <a:endParaRPr lang="es-ES_tradnl" sz="400" b="1" dirty="0">
              <a:solidFill>
                <a:srgbClr val="00B050"/>
              </a:solidFill>
              <a:ea typeface="+mn-ea"/>
            </a:endParaRPr>
          </a:p>
          <a:p>
            <a:pPr marL="92075" indent="-92075" defTabSz="4114800">
              <a:buFont typeface="Arial" pitchFamily="34" charset="0"/>
              <a:buChar char="•"/>
              <a:defRPr/>
            </a:pPr>
            <a:endParaRPr lang="es-ES_tradnl" sz="400" dirty="0">
              <a:solidFill>
                <a:schemeClr val="bg2"/>
              </a:solidFill>
              <a:ea typeface="+mn-ea"/>
            </a:endParaRPr>
          </a:p>
          <a:p>
            <a:pPr marL="92075" indent="-92075" defTabSz="4114800">
              <a:buFont typeface="Arial" pitchFamily="34" charset="0"/>
              <a:buChar char="•"/>
              <a:defRPr/>
            </a:pPr>
            <a:endParaRPr lang="es-ES_tradnl" sz="400" dirty="0">
              <a:solidFill>
                <a:schemeClr val="bg2"/>
              </a:solidFill>
              <a:ea typeface="+mn-ea"/>
            </a:endParaRPr>
          </a:p>
          <a:p>
            <a:pPr marL="92075" indent="-92075" defTabSz="4114800">
              <a:buFont typeface="Arial" pitchFamily="34" charset="0"/>
              <a:buChar char="•"/>
              <a:defRPr/>
            </a:pPr>
            <a:r>
              <a:rPr lang="es-ES_tradnl" sz="700" b="1" dirty="0" err="1">
                <a:solidFill>
                  <a:srgbClr val="FFFF00"/>
                </a:solidFill>
                <a:ea typeface="+mn-ea"/>
              </a:rPr>
              <a:t>Yellow</a:t>
            </a:r>
            <a:endParaRPr lang="es-ES_tradnl" sz="700" b="1" dirty="0">
              <a:solidFill>
                <a:srgbClr val="FFFF00"/>
              </a:solidFill>
              <a:ea typeface="+mn-ea"/>
            </a:endParaRPr>
          </a:p>
          <a:p>
            <a:pPr marL="92075" indent="-92075" defTabSz="4114800">
              <a:buFont typeface="Arial" pitchFamily="34" charset="0"/>
              <a:buChar char="•"/>
              <a:defRPr/>
            </a:pPr>
            <a:endParaRPr lang="es-ES_tradnl" sz="700" b="1" dirty="0">
              <a:solidFill>
                <a:srgbClr val="FFFF00"/>
              </a:solidFill>
              <a:ea typeface="+mn-ea"/>
            </a:endParaRPr>
          </a:p>
          <a:p>
            <a:pPr marL="92075" indent="-92075" defTabSz="4114800">
              <a:buFont typeface="Arial" pitchFamily="34" charset="0"/>
              <a:buChar char="•"/>
              <a:defRPr/>
            </a:pPr>
            <a:endParaRPr lang="es-ES_tradnl" sz="400" dirty="0">
              <a:solidFill>
                <a:schemeClr val="bg2"/>
              </a:solidFill>
              <a:ea typeface="+mn-ea"/>
            </a:endParaRPr>
          </a:p>
          <a:p>
            <a:pPr marL="92075" indent="-92075" defTabSz="4114800">
              <a:buFont typeface="Arial" pitchFamily="34" charset="0"/>
              <a:buChar char="•"/>
              <a:defRPr/>
            </a:pPr>
            <a:endParaRPr lang="es-ES_tradnl" sz="400" dirty="0">
              <a:solidFill>
                <a:schemeClr val="bg2"/>
              </a:solidFill>
              <a:ea typeface="+mn-ea"/>
            </a:endParaRPr>
          </a:p>
          <a:p>
            <a:pPr marL="92075" indent="-92075" defTabSz="4114800">
              <a:buFont typeface="Arial" pitchFamily="34" charset="0"/>
              <a:buChar char="•"/>
              <a:defRPr/>
            </a:pPr>
            <a:r>
              <a:rPr lang="es-ES_tradnl" sz="700" b="1" dirty="0">
                <a:solidFill>
                  <a:srgbClr val="57C131"/>
                </a:solidFill>
                <a:ea typeface="+mn-ea"/>
              </a:rPr>
              <a:t>Green</a:t>
            </a:r>
          </a:p>
        </p:txBody>
      </p:sp>
      <p:sp>
        <p:nvSpPr>
          <p:cNvPr id="83" name="82 Rectángulo redondeado"/>
          <p:cNvSpPr/>
          <p:nvPr/>
        </p:nvSpPr>
        <p:spPr bwMode="auto">
          <a:xfrm>
            <a:off x="5068640" y="5249365"/>
            <a:ext cx="1049465" cy="166886"/>
          </a:xfrm>
          <a:prstGeom prst="roundRect">
            <a:avLst/>
          </a:prstGeom>
          <a:solidFill>
            <a:schemeClr val="tx1"/>
          </a:solidFill>
          <a:ln w="19050" cap="flat" cmpd="sng" algn="ctr">
            <a:solidFill>
              <a:srgbClr val="57C131"/>
            </a:solidFill>
            <a:prstDash val="solid"/>
            <a:round/>
            <a:headEnd type="none" w="med" len="med"/>
            <a:tailEnd type="none" w="med" len="med"/>
          </a:ln>
          <a:effectLst>
            <a:softEdge rad="12700"/>
          </a:effectLst>
        </p:spPr>
        <p:txBody>
          <a:bodyPr anchor="ctr"/>
          <a:lstStyle/>
          <a:p>
            <a:pPr defTabSz="4114800">
              <a:defRPr/>
            </a:pPr>
            <a:r>
              <a:rPr lang="es-ES_tradnl" sz="600" dirty="0">
                <a:solidFill>
                  <a:schemeClr val="bg1"/>
                </a:solidFill>
                <a:ea typeface="+mn-ea"/>
                <a:sym typeface="Wingdings" pitchFamily="2" charset="2"/>
              </a:rPr>
              <a:t>No </a:t>
            </a:r>
            <a:r>
              <a:rPr lang="es-ES_tradnl" sz="600" dirty="0" err="1">
                <a:solidFill>
                  <a:schemeClr val="bg1"/>
                </a:solidFill>
                <a:ea typeface="+mn-ea"/>
                <a:sym typeface="Wingdings" pitchFamily="2" charset="2"/>
              </a:rPr>
              <a:t>change</a:t>
            </a:r>
            <a:r>
              <a:rPr lang="es-ES_tradnl" sz="600" dirty="0">
                <a:solidFill>
                  <a:schemeClr val="bg1"/>
                </a:solidFill>
                <a:ea typeface="+mn-ea"/>
                <a:sym typeface="Wingdings" pitchFamily="2" charset="2"/>
              </a:rPr>
              <a:t> Sane</a:t>
            </a:r>
            <a:endParaRPr lang="es-ES_tradnl" sz="600" dirty="0">
              <a:solidFill>
                <a:schemeClr val="bg1"/>
              </a:solidFill>
              <a:ea typeface="+mn-ea"/>
            </a:endParaRPr>
          </a:p>
        </p:txBody>
      </p:sp>
      <p:sp>
        <p:nvSpPr>
          <p:cNvPr id="84" name="83 Rectángulo redondeado"/>
          <p:cNvSpPr/>
          <p:nvPr/>
        </p:nvSpPr>
        <p:spPr bwMode="auto">
          <a:xfrm>
            <a:off x="5068640" y="4910765"/>
            <a:ext cx="1049465" cy="166886"/>
          </a:xfrm>
          <a:prstGeom prst="roundRect">
            <a:avLst/>
          </a:prstGeom>
          <a:solidFill>
            <a:schemeClr val="tx1"/>
          </a:solidFill>
          <a:ln w="19050" cap="flat" cmpd="sng" algn="ctr">
            <a:solidFill>
              <a:srgbClr val="FFFF00"/>
            </a:solidFill>
            <a:prstDash val="solid"/>
            <a:round/>
            <a:headEnd type="none" w="med" len="med"/>
            <a:tailEnd type="none" w="med" len="med"/>
          </a:ln>
          <a:effectLst>
            <a:softEdge rad="12700"/>
          </a:effectLst>
        </p:spPr>
        <p:txBody>
          <a:bodyPr anchor="ctr"/>
          <a:lstStyle/>
          <a:p>
            <a:pPr defTabSz="4114800">
              <a:defRPr/>
            </a:pPr>
            <a:r>
              <a:rPr lang="es-ES_tradnl" sz="600" dirty="0" err="1">
                <a:solidFill>
                  <a:schemeClr val="bg1"/>
                </a:solidFill>
                <a:ea typeface="+mn-ea"/>
                <a:sym typeface="Wingdings" pitchFamily="2" charset="2"/>
              </a:rPr>
              <a:t>Barely</a:t>
            </a:r>
            <a:r>
              <a:rPr lang="es-ES_tradnl" sz="600" dirty="0">
                <a:solidFill>
                  <a:schemeClr val="bg1"/>
                </a:solidFill>
                <a:ea typeface="+mn-ea"/>
                <a:sym typeface="Wingdings" pitchFamily="2" charset="2"/>
              </a:rPr>
              <a:t> </a:t>
            </a:r>
            <a:r>
              <a:rPr lang="es-ES_tradnl" sz="600" dirty="0" err="1">
                <a:solidFill>
                  <a:schemeClr val="bg1"/>
                </a:solidFill>
                <a:ea typeface="+mn-ea"/>
                <a:sym typeface="Wingdings" pitchFamily="2" charset="2"/>
              </a:rPr>
              <a:t>change</a:t>
            </a:r>
            <a:r>
              <a:rPr lang="es-ES_tradnl" sz="600" dirty="0">
                <a:solidFill>
                  <a:schemeClr val="bg1"/>
                </a:solidFill>
                <a:ea typeface="+mn-ea"/>
                <a:sym typeface="Wingdings" pitchFamily="2" charset="2"/>
              </a:rPr>
              <a:t>  </a:t>
            </a:r>
            <a:r>
              <a:rPr lang="es-ES_tradnl" sz="600" dirty="0" err="1">
                <a:solidFill>
                  <a:schemeClr val="bg1"/>
                </a:solidFill>
                <a:ea typeface="+mn-ea"/>
                <a:sym typeface="Wingdings" pitchFamily="2" charset="2"/>
              </a:rPr>
              <a:t>Very</a:t>
            </a:r>
            <a:r>
              <a:rPr lang="es-ES_tradnl" sz="600" dirty="0">
                <a:solidFill>
                  <a:schemeClr val="bg1"/>
                </a:solidFill>
                <a:ea typeface="+mn-ea"/>
                <a:sym typeface="Wingdings" pitchFamily="2" charset="2"/>
              </a:rPr>
              <a:t> MCI</a:t>
            </a:r>
            <a:endParaRPr lang="es-ES_tradnl" sz="600" dirty="0">
              <a:solidFill>
                <a:schemeClr val="bg1"/>
              </a:solidFill>
              <a:ea typeface="+mn-ea"/>
            </a:endParaRPr>
          </a:p>
        </p:txBody>
      </p:sp>
      <p:sp>
        <p:nvSpPr>
          <p:cNvPr id="85" name="84 Rectángulo redondeado"/>
          <p:cNvSpPr/>
          <p:nvPr/>
        </p:nvSpPr>
        <p:spPr bwMode="auto">
          <a:xfrm>
            <a:off x="5068640" y="4561497"/>
            <a:ext cx="1049465" cy="166886"/>
          </a:xfrm>
          <a:prstGeom prst="roundRect">
            <a:avLst/>
          </a:prstGeom>
          <a:solidFill>
            <a:schemeClr val="tx1"/>
          </a:solidFill>
          <a:ln w="19050" cap="flat" cmpd="sng" algn="ctr">
            <a:solidFill>
              <a:srgbClr val="FF0000"/>
            </a:solidFill>
            <a:prstDash val="solid"/>
            <a:round/>
            <a:headEnd type="none" w="med" len="med"/>
            <a:tailEnd type="none" w="med" len="med"/>
          </a:ln>
          <a:effectLst>
            <a:softEdge rad="12700"/>
          </a:effectLst>
        </p:spPr>
        <p:txBody>
          <a:bodyPr anchor="ctr"/>
          <a:lstStyle/>
          <a:p>
            <a:pPr defTabSz="4114800">
              <a:defRPr/>
            </a:pPr>
            <a:r>
              <a:rPr lang="es-ES_tradnl" sz="600" dirty="0" err="1" smtClean="0">
                <a:solidFill>
                  <a:schemeClr val="bg1"/>
                </a:solidFill>
                <a:ea typeface="+mn-ea"/>
                <a:sym typeface="Wingdings" pitchFamily="2" charset="2"/>
              </a:rPr>
              <a:t>Significant</a:t>
            </a:r>
            <a:r>
              <a:rPr lang="es-ES_tradnl" sz="600" dirty="0" smtClean="0">
                <a:solidFill>
                  <a:schemeClr val="bg1"/>
                </a:solidFill>
                <a:ea typeface="+mn-ea"/>
                <a:sym typeface="Wingdings" pitchFamily="2" charset="2"/>
              </a:rPr>
              <a:t> </a:t>
            </a:r>
            <a:r>
              <a:rPr lang="es-ES_tradnl" sz="600" dirty="0" err="1">
                <a:solidFill>
                  <a:schemeClr val="bg1"/>
                </a:solidFill>
                <a:ea typeface="+mn-ea"/>
                <a:sym typeface="Wingdings" pitchFamily="2" charset="2"/>
              </a:rPr>
              <a:t>change</a:t>
            </a:r>
            <a:r>
              <a:rPr lang="es-ES_tradnl" sz="600" dirty="0">
                <a:solidFill>
                  <a:schemeClr val="bg1"/>
                </a:solidFill>
                <a:ea typeface="+mn-ea"/>
                <a:sym typeface="Wingdings" pitchFamily="2" charset="2"/>
              </a:rPr>
              <a:t>  MCI</a:t>
            </a:r>
            <a:endParaRPr lang="es-ES_tradnl" sz="600" dirty="0">
              <a:solidFill>
                <a:schemeClr val="bg1"/>
              </a:solidFill>
              <a:ea typeface="+mn-ea"/>
            </a:endParaRPr>
          </a:p>
        </p:txBody>
      </p:sp>
      <p:sp>
        <p:nvSpPr>
          <p:cNvPr id="86" name="38 Rectángulo redondeado"/>
          <p:cNvSpPr>
            <a:spLocks noChangeArrowheads="1"/>
          </p:cNvSpPr>
          <p:nvPr/>
        </p:nvSpPr>
        <p:spPr bwMode="auto">
          <a:xfrm>
            <a:off x="6117288" y="4183273"/>
            <a:ext cx="460511" cy="1351093"/>
          </a:xfrm>
          <a:prstGeom prst="roundRect">
            <a:avLst>
              <a:gd name="adj" fmla="val 16667"/>
            </a:avLst>
          </a:prstGeom>
          <a:solidFill>
            <a:schemeClr val="tx1"/>
          </a:solidFill>
          <a:ln w="9525" algn="ctr">
            <a:solidFill>
              <a:schemeClr val="bg1"/>
            </a:solidFill>
            <a:round/>
            <a:headEnd/>
            <a:tailEnd/>
          </a:ln>
        </p:spPr>
        <p:txBody>
          <a:bodyPr/>
          <a:lstStyle/>
          <a:p>
            <a:pPr algn="ctr" defTabSz="4114800"/>
            <a:r>
              <a:rPr lang="es-ES_tradnl" sz="800" b="1" dirty="0" smtClean="0">
                <a:solidFill>
                  <a:schemeClr val="bg1"/>
                </a:solidFill>
              </a:rPr>
              <a:t>CDR*</a:t>
            </a:r>
            <a:endParaRPr lang="es-ES_tradnl" sz="800" b="1" dirty="0">
              <a:solidFill>
                <a:schemeClr val="bg1"/>
              </a:solidFill>
            </a:endParaRPr>
          </a:p>
          <a:p>
            <a:pPr algn="ctr" defTabSz="4114800"/>
            <a:r>
              <a:rPr lang="es-ES_tradnl" sz="800" b="1" dirty="0" err="1">
                <a:solidFill>
                  <a:schemeClr val="bg1"/>
                </a:solidFill>
              </a:rPr>
              <a:t>Scale</a:t>
            </a:r>
            <a:endParaRPr lang="es-ES_tradnl" sz="800" b="1" dirty="0">
              <a:solidFill>
                <a:schemeClr val="bg1"/>
              </a:solidFill>
            </a:endParaRPr>
          </a:p>
          <a:p>
            <a:pPr algn="ctr" defTabSz="4114800"/>
            <a:endParaRPr lang="es-ES_tradnl" sz="500" dirty="0">
              <a:solidFill>
                <a:schemeClr val="bg2"/>
              </a:solidFill>
            </a:endParaRPr>
          </a:p>
          <a:p>
            <a:pPr algn="ctr" defTabSz="4114800"/>
            <a:r>
              <a:rPr lang="es-ES_tradnl" sz="800" b="1" dirty="0">
                <a:solidFill>
                  <a:srgbClr val="FF0000"/>
                </a:solidFill>
              </a:rPr>
              <a:t>1</a:t>
            </a:r>
          </a:p>
          <a:p>
            <a:pPr algn="ctr" defTabSz="4114800"/>
            <a:endParaRPr lang="es-ES_tradnl" sz="500" dirty="0">
              <a:solidFill>
                <a:schemeClr val="bg2"/>
              </a:solidFill>
            </a:endParaRPr>
          </a:p>
          <a:p>
            <a:pPr algn="ctr" defTabSz="4114800"/>
            <a:endParaRPr lang="es-ES_tradnl" sz="500" dirty="0">
              <a:solidFill>
                <a:schemeClr val="bg2"/>
              </a:solidFill>
            </a:endParaRPr>
          </a:p>
          <a:p>
            <a:pPr algn="ctr" defTabSz="4114800"/>
            <a:endParaRPr lang="es-ES_tradnl" sz="500" dirty="0">
              <a:solidFill>
                <a:schemeClr val="bg2"/>
              </a:solidFill>
            </a:endParaRPr>
          </a:p>
          <a:p>
            <a:pPr algn="ctr" defTabSz="4114800"/>
            <a:r>
              <a:rPr lang="es-ES_tradnl" sz="800" b="1" dirty="0">
                <a:solidFill>
                  <a:srgbClr val="FFFF00"/>
                </a:solidFill>
              </a:rPr>
              <a:t>0.5</a:t>
            </a:r>
          </a:p>
          <a:p>
            <a:pPr algn="ctr" defTabSz="4114800"/>
            <a:endParaRPr lang="es-ES_tradnl" sz="500" dirty="0">
              <a:solidFill>
                <a:schemeClr val="bg2"/>
              </a:solidFill>
            </a:endParaRPr>
          </a:p>
          <a:p>
            <a:pPr algn="ctr" defTabSz="4114800"/>
            <a:endParaRPr lang="es-ES_tradnl" sz="500" dirty="0">
              <a:solidFill>
                <a:schemeClr val="bg2"/>
              </a:solidFill>
            </a:endParaRPr>
          </a:p>
          <a:p>
            <a:pPr algn="ctr" defTabSz="4114800"/>
            <a:endParaRPr lang="es-ES_tradnl" sz="500" dirty="0">
              <a:solidFill>
                <a:schemeClr val="bg2"/>
              </a:solidFill>
            </a:endParaRPr>
          </a:p>
          <a:p>
            <a:pPr algn="ctr" defTabSz="4114800"/>
            <a:r>
              <a:rPr lang="es-ES_tradnl" sz="800" b="1" dirty="0">
                <a:solidFill>
                  <a:srgbClr val="00B050"/>
                </a:solidFill>
              </a:rPr>
              <a:t>0</a:t>
            </a:r>
          </a:p>
        </p:txBody>
      </p:sp>
      <p:sp>
        <p:nvSpPr>
          <p:cNvPr id="87" name="39 Elipse"/>
          <p:cNvSpPr>
            <a:spLocks noChangeArrowheads="1"/>
          </p:cNvSpPr>
          <p:nvPr/>
        </p:nvSpPr>
        <p:spPr bwMode="auto">
          <a:xfrm>
            <a:off x="6068615" y="5274512"/>
            <a:ext cx="116593" cy="116592"/>
          </a:xfrm>
          <a:prstGeom prst="ellipse">
            <a:avLst/>
          </a:prstGeom>
          <a:solidFill>
            <a:srgbClr val="57C131"/>
          </a:solidFill>
          <a:ln w="9525" algn="ctr">
            <a:solidFill>
              <a:schemeClr val="bg1"/>
            </a:solidFill>
            <a:round/>
            <a:headEnd/>
            <a:tailEnd/>
          </a:ln>
        </p:spPr>
        <p:txBody>
          <a:bodyPr/>
          <a:lstStyle/>
          <a:p>
            <a:pPr defTabSz="4114800"/>
            <a:endParaRPr lang="es-ES_tradnl" sz="2800"/>
          </a:p>
        </p:txBody>
      </p:sp>
      <p:sp>
        <p:nvSpPr>
          <p:cNvPr id="88" name="40 Elipse"/>
          <p:cNvSpPr>
            <a:spLocks noChangeArrowheads="1"/>
          </p:cNvSpPr>
          <p:nvPr/>
        </p:nvSpPr>
        <p:spPr bwMode="auto">
          <a:xfrm>
            <a:off x="6068615" y="4930832"/>
            <a:ext cx="116593" cy="116592"/>
          </a:xfrm>
          <a:prstGeom prst="ellipse">
            <a:avLst/>
          </a:prstGeom>
          <a:solidFill>
            <a:srgbClr val="FFFF00"/>
          </a:solidFill>
          <a:ln w="9525" algn="ctr">
            <a:solidFill>
              <a:schemeClr val="bg1"/>
            </a:solidFill>
            <a:round/>
            <a:headEnd/>
            <a:tailEnd/>
          </a:ln>
        </p:spPr>
        <p:txBody>
          <a:bodyPr/>
          <a:lstStyle/>
          <a:p>
            <a:pPr defTabSz="4114800"/>
            <a:endParaRPr lang="es-ES_tradnl" sz="2800"/>
          </a:p>
        </p:txBody>
      </p:sp>
      <p:sp>
        <p:nvSpPr>
          <p:cNvPr id="89" name="41 Elipse"/>
          <p:cNvSpPr>
            <a:spLocks noChangeArrowheads="1"/>
          </p:cNvSpPr>
          <p:nvPr/>
        </p:nvSpPr>
        <p:spPr bwMode="auto">
          <a:xfrm>
            <a:off x="6068615" y="4576485"/>
            <a:ext cx="116593" cy="116592"/>
          </a:xfrm>
          <a:prstGeom prst="ellipse">
            <a:avLst/>
          </a:prstGeom>
          <a:solidFill>
            <a:srgbClr val="FF0000"/>
          </a:solidFill>
          <a:ln w="9525" algn="ctr">
            <a:solidFill>
              <a:schemeClr val="bg1"/>
            </a:solidFill>
            <a:round/>
            <a:headEnd/>
            <a:tailEnd/>
          </a:ln>
        </p:spPr>
        <p:txBody>
          <a:bodyPr/>
          <a:lstStyle/>
          <a:p>
            <a:pPr defTabSz="4114800"/>
            <a:endParaRPr lang="es-ES_tradnl" sz="2800"/>
          </a:p>
        </p:txBody>
      </p:sp>
      <p:pic>
        <p:nvPicPr>
          <p:cNvPr id="92" name="Picture 11" descr="http://eclesalia.blogia.com/upload/20060515191155-semaforo.gif"/>
          <p:cNvPicPr>
            <a:picLocks noChangeAspect="1" noChangeArrowheads="1"/>
          </p:cNvPicPr>
          <p:nvPr/>
        </p:nvPicPr>
        <p:blipFill>
          <a:blip r:embed="rId5" cstate="print"/>
          <a:srcRect/>
          <a:stretch>
            <a:fillRect/>
          </a:stretch>
        </p:blipFill>
        <p:spPr bwMode="auto">
          <a:xfrm>
            <a:off x="6437205" y="4570763"/>
            <a:ext cx="483760" cy="874461"/>
          </a:xfrm>
          <a:prstGeom prst="rect">
            <a:avLst/>
          </a:prstGeom>
          <a:noFill/>
          <a:ln w="9525">
            <a:noFill/>
            <a:miter lim="800000"/>
            <a:headEnd/>
            <a:tailEnd/>
          </a:ln>
        </p:spPr>
      </p:pic>
      <p:sp>
        <p:nvSpPr>
          <p:cNvPr id="56" name="8 Flecha derecha"/>
          <p:cNvSpPr>
            <a:spLocks noChangeArrowheads="1"/>
          </p:cNvSpPr>
          <p:nvPr/>
        </p:nvSpPr>
        <p:spPr bwMode="auto">
          <a:xfrm>
            <a:off x="1410550" y="2492896"/>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72" name="71 Flecha doblada"/>
          <p:cNvSpPr/>
          <p:nvPr/>
        </p:nvSpPr>
        <p:spPr bwMode="auto">
          <a:xfrm rot="5400000" flipH="1">
            <a:off x="3198738" y="2291557"/>
            <a:ext cx="280987" cy="539750"/>
          </a:xfrm>
          <a:prstGeom prst="bentArrow">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74" name="73 Flecha doblada"/>
          <p:cNvSpPr/>
          <p:nvPr/>
        </p:nvSpPr>
        <p:spPr bwMode="auto">
          <a:xfrm rot="5400000" flipH="1">
            <a:off x="3189055" y="2882582"/>
            <a:ext cx="280988" cy="550863"/>
          </a:xfrm>
          <a:prstGeom prst="bentArrow">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75" name="74 Flecha doblada"/>
          <p:cNvSpPr/>
          <p:nvPr/>
        </p:nvSpPr>
        <p:spPr bwMode="auto">
          <a:xfrm rot="10800000" flipH="1" flipV="1">
            <a:off x="3502041" y="2296795"/>
            <a:ext cx="288925" cy="209550"/>
          </a:xfrm>
          <a:prstGeom prst="bentArrow">
            <a:avLst>
              <a:gd name="adj1" fmla="val 34783"/>
              <a:gd name="adj2" fmla="val 29891"/>
              <a:gd name="adj3" fmla="val 25000"/>
              <a:gd name="adj4" fmla="val 20924"/>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76" name="75 Flecha doblada"/>
          <p:cNvSpPr/>
          <p:nvPr/>
        </p:nvSpPr>
        <p:spPr bwMode="auto">
          <a:xfrm rot="10800000" flipH="1" flipV="1">
            <a:off x="3502993" y="2708275"/>
            <a:ext cx="288925" cy="360363"/>
          </a:xfrm>
          <a:prstGeom prst="bentArrow">
            <a:avLst>
              <a:gd name="adj1" fmla="val 24201"/>
              <a:gd name="adj2" fmla="val 31214"/>
              <a:gd name="adj3" fmla="val 25000"/>
              <a:gd name="adj4" fmla="val 20924"/>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116" name="115 Flecha doblada"/>
          <p:cNvSpPr/>
          <p:nvPr/>
        </p:nvSpPr>
        <p:spPr bwMode="auto">
          <a:xfrm rot="5400000" flipH="1">
            <a:off x="3193976" y="3641298"/>
            <a:ext cx="282575" cy="550863"/>
          </a:xfrm>
          <a:prstGeom prst="bentArrow">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117" name="116 Flecha doblada"/>
          <p:cNvSpPr/>
          <p:nvPr/>
        </p:nvSpPr>
        <p:spPr bwMode="auto">
          <a:xfrm rot="10800000" flipH="1" flipV="1">
            <a:off x="3501406" y="3434833"/>
            <a:ext cx="288925" cy="432000"/>
          </a:xfrm>
          <a:prstGeom prst="bentArrow">
            <a:avLst>
              <a:gd name="adj1" fmla="val 24201"/>
              <a:gd name="adj2" fmla="val 31214"/>
              <a:gd name="adj3" fmla="val 25000"/>
              <a:gd name="adj4" fmla="val 20924"/>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118" name="70 Flecha derecha"/>
          <p:cNvSpPr>
            <a:spLocks noChangeArrowheads="1"/>
          </p:cNvSpPr>
          <p:nvPr/>
        </p:nvSpPr>
        <p:spPr bwMode="auto">
          <a:xfrm rot="5400000">
            <a:off x="5214340" y="3353572"/>
            <a:ext cx="900000" cy="125800"/>
          </a:xfrm>
          <a:prstGeom prst="rightArrow">
            <a:avLst>
              <a:gd name="adj1" fmla="val 50000"/>
              <a:gd name="adj2" fmla="val 49995"/>
            </a:avLst>
          </a:prstGeom>
          <a:solidFill>
            <a:schemeClr val="tx1"/>
          </a:solidFill>
          <a:ln w="9525" algn="ctr">
            <a:noFill/>
            <a:round/>
            <a:headEnd/>
            <a:tailEnd/>
          </a:ln>
        </p:spPr>
        <p:txBody>
          <a:bodyPr/>
          <a:lstStyle/>
          <a:p>
            <a:pPr defTabSz="4114800"/>
            <a:endParaRPr lang="es-ES_tradnl" sz="500"/>
          </a:p>
        </p:txBody>
      </p:sp>
      <p:sp>
        <p:nvSpPr>
          <p:cNvPr id="119" name="71 Flecha derecha"/>
          <p:cNvSpPr>
            <a:spLocks noChangeArrowheads="1"/>
          </p:cNvSpPr>
          <p:nvPr/>
        </p:nvSpPr>
        <p:spPr bwMode="auto">
          <a:xfrm rot="5400000">
            <a:off x="4548133" y="3753106"/>
            <a:ext cx="144007" cy="116593"/>
          </a:xfrm>
          <a:prstGeom prst="rightArrow">
            <a:avLst>
              <a:gd name="adj1" fmla="val 50000"/>
              <a:gd name="adj2" fmla="val 50000"/>
            </a:avLst>
          </a:prstGeom>
          <a:solidFill>
            <a:schemeClr val="tx1"/>
          </a:solidFill>
          <a:ln w="9525" algn="ctr">
            <a:noFill/>
            <a:round/>
            <a:headEnd/>
            <a:tailEnd/>
          </a:ln>
        </p:spPr>
        <p:txBody>
          <a:bodyPr/>
          <a:lstStyle/>
          <a:p>
            <a:pPr defTabSz="4114800"/>
            <a:endParaRPr lang="es-ES_tradnl" sz="500"/>
          </a:p>
        </p:txBody>
      </p:sp>
      <p:sp>
        <p:nvSpPr>
          <p:cNvPr id="126" name="125 Flecha doblada"/>
          <p:cNvSpPr/>
          <p:nvPr/>
        </p:nvSpPr>
        <p:spPr bwMode="auto">
          <a:xfrm rot="10800000" flipH="1">
            <a:off x="3506486" y="4858979"/>
            <a:ext cx="288925" cy="900000"/>
          </a:xfrm>
          <a:prstGeom prst="bentArrow">
            <a:avLst>
              <a:gd name="adj1" fmla="val 24201"/>
              <a:gd name="adj2" fmla="val 31214"/>
              <a:gd name="adj3" fmla="val 25000"/>
              <a:gd name="adj4" fmla="val 20924"/>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127" name="126 Flecha doblada"/>
          <p:cNvSpPr/>
          <p:nvPr/>
        </p:nvSpPr>
        <p:spPr bwMode="auto">
          <a:xfrm rot="16200000" flipH="1" flipV="1">
            <a:off x="3193976" y="4524449"/>
            <a:ext cx="282575" cy="550863"/>
          </a:xfrm>
          <a:prstGeom prst="bentArrow">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
        <p:nvSpPr>
          <p:cNvPr id="57" name="9 Flecha derecha"/>
          <p:cNvSpPr>
            <a:spLocks noChangeArrowheads="1"/>
          </p:cNvSpPr>
          <p:nvPr/>
        </p:nvSpPr>
        <p:spPr bwMode="auto">
          <a:xfrm>
            <a:off x="1410550" y="3967862"/>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58" name="10 Flecha derecha"/>
          <p:cNvSpPr>
            <a:spLocks noChangeArrowheads="1"/>
          </p:cNvSpPr>
          <p:nvPr/>
        </p:nvSpPr>
        <p:spPr bwMode="auto">
          <a:xfrm>
            <a:off x="1410550" y="4608552"/>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65" name="17 Flecha derecha"/>
          <p:cNvSpPr>
            <a:spLocks noChangeArrowheads="1"/>
          </p:cNvSpPr>
          <p:nvPr/>
        </p:nvSpPr>
        <p:spPr bwMode="auto">
          <a:xfrm>
            <a:off x="1410550" y="3215174"/>
            <a:ext cx="192036" cy="116592"/>
          </a:xfrm>
          <a:prstGeom prst="rightArrow">
            <a:avLst>
              <a:gd name="adj1" fmla="val 50000"/>
              <a:gd name="adj2" fmla="val 49999"/>
            </a:avLst>
          </a:prstGeom>
          <a:solidFill>
            <a:schemeClr val="tx1"/>
          </a:solidFill>
          <a:ln w="9525" algn="ctr">
            <a:noFill/>
            <a:round/>
            <a:headEnd/>
            <a:tailEnd/>
          </a:ln>
        </p:spPr>
        <p:txBody>
          <a:bodyPr/>
          <a:lstStyle/>
          <a:p>
            <a:pPr defTabSz="4114800"/>
            <a:endParaRPr lang="es-ES_tradnl" sz="500"/>
          </a:p>
        </p:txBody>
      </p:sp>
      <p:sp>
        <p:nvSpPr>
          <p:cNvPr id="135" name="134 Elipse"/>
          <p:cNvSpPr/>
          <p:nvPr/>
        </p:nvSpPr>
        <p:spPr>
          <a:xfrm>
            <a:off x="251520" y="419175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6" name="135 Elipse"/>
          <p:cNvSpPr/>
          <p:nvPr/>
        </p:nvSpPr>
        <p:spPr>
          <a:xfrm>
            <a:off x="749480" y="4406632"/>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7" name="136 Elipse"/>
          <p:cNvSpPr/>
          <p:nvPr/>
        </p:nvSpPr>
        <p:spPr>
          <a:xfrm>
            <a:off x="749480" y="4221088"/>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8" name="137 Elipse"/>
          <p:cNvSpPr/>
          <p:nvPr/>
        </p:nvSpPr>
        <p:spPr>
          <a:xfrm>
            <a:off x="749480" y="4005064"/>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9" name="138 Elipse"/>
          <p:cNvSpPr/>
          <p:nvPr/>
        </p:nvSpPr>
        <p:spPr>
          <a:xfrm>
            <a:off x="923976" y="4653136"/>
            <a:ext cx="72008" cy="7200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0" name="139 Elipse"/>
          <p:cNvSpPr/>
          <p:nvPr/>
        </p:nvSpPr>
        <p:spPr>
          <a:xfrm>
            <a:off x="1008176" y="4029448"/>
            <a:ext cx="72008" cy="72008"/>
          </a:xfrm>
          <a:prstGeom prst="ellipse">
            <a:avLst/>
          </a:prstGeom>
          <a:solidFill>
            <a:srgbClr val="57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1" name="140 Elipse"/>
          <p:cNvSpPr/>
          <p:nvPr/>
        </p:nvSpPr>
        <p:spPr>
          <a:xfrm>
            <a:off x="323528" y="3861048"/>
            <a:ext cx="72008" cy="72008"/>
          </a:xfrm>
          <a:prstGeom prst="ellipse">
            <a:avLst/>
          </a:prstGeom>
          <a:solidFill>
            <a:srgbClr val="57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2" name="141 Elipse"/>
          <p:cNvSpPr/>
          <p:nvPr/>
        </p:nvSpPr>
        <p:spPr>
          <a:xfrm>
            <a:off x="1164384" y="2780928"/>
            <a:ext cx="72008" cy="72008"/>
          </a:xfrm>
          <a:prstGeom prst="ellipse">
            <a:avLst/>
          </a:prstGeom>
          <a:solidFill>
            <a:srgbClr val="57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3" name="142 Elipse"/>
          <p:cNvSpPr/>
          <p:nvPr/>
        </p:nvSpPr>
        <p:spPr>
          <a:xfrm>
            <a:off x="731192" y="2708920"/>
            <a:ext cx="72008" cy="72008"/>
          </a:xfrm>
          <a:prstGeom prst="ellipse">
            <a:avLst/>
          </a:prstGeom>
          <a:solidFill>
            <a:srgbClr val="57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4" name="143 Elipse"/>
          <p:cNvSpPr/>
          <p:nvPr/>
        </p:nvSpPr>
        <p:spPr>
          <a:xfrm>
            <a:off x="245424" y="2768736"/>
            <a:ext cx="72008" cy="72008"/>
          </a:xfrm>
          <a:prstGeom prst="ellipse">
            <a:avLst/>
          </a:prstGeom>
          <a:solidFill>
            <a:srgbClr val="57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5" name="144 Elipse"/>
          <p:cNvSpPr/>
          <p:nvPr/>
        </p:nvSpPr>
        <p:spPr>
          <a:xfrm>
            <a:off x="179512" y="3675504"/>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6" name="145 Elipse"/>
          <p:cNvSpPr/>
          <p:nvPr/>
        </p:nvSpPr>
        <p:spPr>
          <a:xfrm>
            <a:off x="119696" y="3901056"/>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7" name="146 Elipse"/>
          <p:cNvSpPr/>
          <p:nvPr/>
        </p:nvSpPr>
        <p:spPr>
          <a:xfrm>
            <a:off x="119696" y="4496928"/>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8" name="147 Elipse"/>
          <p:cNvSpPr/>
          <p:nvPr/>
        </p:nvSpPr>
        <p:spPr>
          <a:xfrm>
            <a:off x="1230296" y="4365104"/>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9" name="148 Elipse"/>
          <p:cNvSpPr/>
          <p:nvPr/>
        </p:nvSpPr>
        <p:spPr>
          <a:xfrm>
            <a:off x="1224200" y="3717032"/>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0" name="149 Elipse"/>
          <p:cNvSpPr/>
          <p:nvPr/>
        </p:nvSpPr>
        <p:spPr>
          <a:xfrm>
            <a:off x="1229152" y="3933056"/>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1" name="150 Elipse"/>
          <p:cNvSpPr/>
          <p:nvPr/>
        </p:nvSpPr>
        <p:spPr>
          <a:xfrm>
            <a:off x="1229152" y="4149080"/>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2" name="151 Elipse"/>
          <p:cNvSpPr/>
          <p:nvPr/>
        </p:nvSpPr>
        <p:spPr>
          <a:xfrm>
            <a:off x="665280" y="2928376"/>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 name="152 Elipse"/>
          <p:cNvSpPr/>
          <p:nvPr/>
        </p:nvSpPr>
        <p:spPr>
          <a:xfrm>
            <a:off x="521264" y="3099064"/>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4" name="153 Elipse"/>
          <p:cNvSpPr/>
          <p:nvPr/>
        </p:nvSpPr>
        <p:spPr>
          <a:xfrm>
            <a:off x="570032" y="3632832"/>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5" name="154 Elipse"/>
          <p:cNvSpPr/>
          <p:nvPr/>
        </p:nvSpPr>
        <p:spPr>
          <a:xfrm>
            <a:off x="959408" y="4850872"/>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6" name="155 Elipse"/>
          <p:cNvSpPr/>
          <p:nvPr/>
        </p:nvSpPr>
        <p:spPr>
          <a:xfrm>
            <a:off x="323528" y="4850872"/>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7" name="156 Elipse"/>
          <p:cNvSpPr/>
          <p:nvPr/>
        </p:nvSpPr>
        <p:spPr>
          <a:xfrm>
            <a:off x="191704" y="2924944"/>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8" name="157 Elipse"/>
          <p:cNvSpPr/>
          <p:nvPr/>
        </p:nvSpPr>
        <p:spPr>
          <a:xfrm>
            <a:off x="1187624" y="3422904"/>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158 Elipse"/>
          <p:cNvSpPr/>
          <p:nvPr/>
        </p:nvSpPr>
        <p:spPr>
          <a:xfrm>
            <a:off x="1297352" y="2451368"/>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0" name="159 Elipse"/>
          <p:cNvSpPr/>
          <p:nvPr/>
        </p:nvSpPr>
        <p:spPr>
          <a:xfrm>
            <a:off x="871400" y="37408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1" name="160 Elipse"/>
          <p:cNvSpPr/>
          <p:nvPr/>
        </p:nvSpPr>
        <p:spPr>
          <a:xfrm>
            <a:off x="725672" y="374084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2" name="161 Elipse"/>
          <p:cNvSpPr/>
          <p:nvPr/>
        </p:nvSpPr>
        <p:spPr>
          <a:xfrm>
            <a:off x="871968" y="34324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3" name="162 Elipse"/>
          <p:cNvSpPr/>
          <p:nvPr/>
        </p:nvSpPr>
        <p:spPr>
          <a:xfrm>
            <a:off x="726240" y="343242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4" name="163 Elipse"/>
          <p:cNvSpPr/>
          <p:nvPr/>
        </p:nvSpPr>
        <p:spPr>
          <a:xfrm>
            <a:off x="979220" y="3581018"/>
            <a:ext cx="36000" cy="3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5" name="164 Elipse"/>
          <p:cNvSpPr/>
          <p:nvPr/>
        </p:nvSpPr>
        <p:spPr>
          <a:xfrm>
            <a:off x="566222" y="2420888"/>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6" name="165 Elipse"/>
          <p:cNvSpPr/>
          <p:nvPr/>
        </p:nvSpPr>
        <p:spPr>
          <a:xfrm>
            <a:off x="605082" y="2621672"/>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7" name="166 Elipse"/>
          <p:cNvSpPr/>
          <p:nvPr/>
        </p:nvSpPr>
        <p:spPr>
          <a:xfrm>
            <a:off x="605082" y="2777118"/>
            <a:ext cx="72008" cy="720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8" name="167 Elipse"/>
          <p:cNvSpPr/>
          <p:nvPr/>
        </p:nvSpPr>
        <p:spPr>
          <a:xfrm>
            <a:off x="865302" y="2970664"/>
            <a:ext cx="54000" cy="5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9" name="168 Elipse"/>
          <p:cNvSpPr/>
          <p:nvPr/>
        </p:nvSpPr>
        <p:spPr>
          <a:xfrm>
            <a:off x="615752" y="2968572"/>
            <a:ext cx="54000" cy="5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0" name="169 Elipse"/>
          <p:cNvSpPr/>
          <p:nvPr/>
        </p:nvSpPr>
        <p:spPr>
          <a:xfrm>
            <a:off x="800532" y="2432318"/>
            <a:ext cx="72000" cy="72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2" name="171 Rectángulo"/>
          <p:cNvSpPr/>
          <p:nvPr/>
        </p:nvSpPr>
        <p:spPr>
          <a:xfrm>
            <a:off x="1304970" y="4077072"/>
            <a:ext cx="45719" cy="432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1" name="170 Elipse"/>
          <p:cNvSpPr/>
          <p:nvPr/>
        </p:nvSpPr>
        <p:spPr>
          <a:xfrm>
            <a:off x="1293548" y="4251568"/>
            <a:ext cx="72000" cy="72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3" name="172 Rectángulo"/>
          <p:cNvSpPr/>
          <p:nvPr/>
        </p:nvSpPr>
        <p:spPr>
          <a:xfrm>
            <a:off x="581080" y="4024114"/>
            <a:ext cx="45719" cy="432048"/>
          </a:xfrm>
          <a:prstGeom prst="rect">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4" name="173 Elipse"/>
          <p:cNvSpPr/>
          <p:nvPr/>
        </p:nvSpPr>
        <p:spPr>
          <a:xfrm>
            <a:off x="569658" y="4198610"/>
            <a:ext cx="72000" cy="72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5" name="174 Elipse"/>
          <p:cNvSpPr/>
          <p:nvPr/>
        </p:nvSpPr>
        <p:spPr>
          <a:xfrm>
            <a:off x="731192" y="2793120"/>
            <a:ext cx="72008" cy="720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6" name="175 Elipse"/>
          <p:cNvSpPr/>
          <p:nvPr/>
        </p:nvSpPr>
        <p:spPr>
          <a:xfrm>
            <a:off x="245424" y="2678440"/>
            <a:ext cx="72008" cy="720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7" name="176 Elipse"/>
          <p:cNvSpPr/>
          <p:nvPr/>
        </p:nvSpPr>
        <p:spPr>
          <a:xfrm>
            <a:off x="731192" y="2613672"/>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9" name="Text Box 17"/>
          <p:cNvSpPr txBox="1">
            <a:spLocks noChangeArrowheads="1"/>
          </p:cNvSpPr>
          <p:nvPr/>
        </p:nvSpPr>
        <p:spPr bwMode="auto">
          <a:xfrm>
            <a:off x="263712" y="5876885"/>
            <a:ext cx="1296225" cy="230832"/>
          </a:xfrm>
          <a:prstGeom prst="rect">
            <a:avLst/>
          </a:prstGeom>
          <a:noFill/>
          <a:ln w="9525">
            <a:noFill/>
            <a:miter lim="800000"/>
            <a:headEnd/>
            <a:tailEnd/>
          </a:ln>
        </p:spPr>
        <p:txBody>
          <a:bodyPr>
            <a:spAutoFit/>
          </a:bodyPr>
          <a:lstStyle/>
          <a:p>
            <a:pPr defTabSz="4114800">
              <a:spcBef>
                <a:spcPct val="50000"/>
              </a:spcBef>
            </a:pPr>
            <a:r>
              <a:rPr lang="es-ES_tradnl" sz="900" b="1" dirty="0" smtClean="0">
                <a:sym typeface="Wingdings"/>
              </a:rPr>
              <a:t></a:t>
            </a:r>
            <a:r>
              <a:rPr lang="es-ES_tradnl" sz="700" i="1" dirty="0" smtClean="0"/>
              <a:t>: </a:t>
            </a:r>
            <a:r>
              <a:rPr lang="es-ES_tradnl" sz="700" i="1" dirty="0" err="1" smtClean="0"/>
              <a:t>Sensors</a:t>
            </a:r>
            <a:r>
              <a:rPr lang="es-ES_tradnl" sz="700" i="1" dirty="0" smtClean="0"/>
              <a:t> at home</a:t>
            </a:r>
            <a:endParaRPr lang="es-ES_tradnl" sz="700" i="1" dirty="0"/>
          </a:p>
        </p:txBody>
      </p:sp>
      <p:sp>
        <p:nvSpPr>
          <p:cNvPr id="180" name="179 Flecha doblada"/>
          <p:cNvSpPr/>
          <p:nvPr/>
        </p:nvSpPr>
        <p:spPr bwMode="auto">
          <a:xfrm rot="10800000">
            <a:off x="5404760" y="2966472"/>
            <a:ext cx="288000" cy="468000"/>
          </a:xfrm>
          <a:prstGeom prst="bentArrow">
            <a:avLst>
              <a:gd name="adj1" fmla="val 24201"/>
              <a:gd name="adj2" fmla="val 31214"/>
              <a:gd name="adj3" fmla="val 25000"/>
              <a:gd name="adj4" fmla="val 20924"/>
            </a:avLst>
          </a:prstGeom>
          <a:solidFill>
            <a:schemeClr val="tx1"/>
          </a:solidFill>
          <a:ln w="9525" cap="flat" cmpd="sng" algn="ctr">
            <a:noFill/>
            <a:prstDash val="solid"/>
            <a:round/>
            <a:headEnd type="none" w="med" len="med"/>
            <a:tailEnd type="none" w="med" len="med"/>
          </a:ln>
          <a:effectLst/>
        </p:spPr>
        <p:txBody>
          <a:bodyPr/>
          <a:lstStyle/>
          <a:p>
            <a:pPr defTabSz="4114800">
              <a:defRPr/>
            </a:pPr>
            <a:endParaRPr lang="es-ES_tradnl" sz="2800">
              <a:ea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quarter" idx="4294967295"/>
          </p:nvPr>
        </p:nvSpPr>
        <p:spPr>
          <a:xfrm>
            <a:off x="457200" y="6245225"/>
            <a:ext cx="2459038" cy="476250"/>
          </a:xfrm>
          <a:prstGeom prst="rect">
            <a:avLst/>
          </a:prstGeom>
        </p:spPr>
        <p:txBody>
          <a:bodyPr/>
          <a:lstStyle/>
          <a:p>
            <a:pPr>
              <a:defRPr/>
            </a:pPr>
            <a:r>
              <a:rPr lang="es-ES"/>
              <a:t>“IADIS eHEALTH Conference 2011”</a:t>
            </a:r>
          </a:p>
          <a:p>
            <a:pPr>
              <a:defRPr/>
            </a:pPr>
            <a:r>
              <a:rPr lang="es-ES"/>
              <a:t>July 2011, ROME (Italy)</a:t>
            </a:r>
            <a:endParaRPr lang="en-GB"/>
          </a:p>
        </p:txBody>
      </p:sp>
      <p:sp>
        <p:nvSpPr>
          <p:cNvPr id="5"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p>
            <a:pPr>
              <a:defRPr/>
            </a:pPr>
            <a:fld id="{A43E15F4-F20C-4DF8-A37D-038968E2FAB6}" type="slidenum">
              <a:rPr lang="en-GB"/>
              <a:pPr>
                <a:defRPr/>
              </a:pPr>
              <a:t>17</a:t>
            </a:fld>
            <a:endParaRPr lang="en-GB"/>
          </a:p>
        </p:txBody>
      </p:sp>
      <p:sp>
        <p:nvSpPr>
          <p:cNvPr id="314370" name="Rectangle 2"/>
          <p:cNvSpPr>
            <a:spLocks noGrp="1" noChangeArrowheads="1"/>
          </p:cNvSpPr>
          <p:nvPr>
            <p:ph type="body" idx="1"/>
          </p:nvPr>
        </p:nvSpPr>
        <p:spPr>
          <a:xfrm>
            <a:off x="457200" y="1600200"/>
            <a:ext cx="8291513" cy="4525963"/>
          </a:xfrm>
        </p:spPr>
        <p:txBody>
          <a:bodyPr/>
          <a:lstStyle/>
          <a:p>
            <a:pPr eaLnBrk="1" hangingPunct="1">
              <a:lnSpc>
                <a:spcPct val="90000"/>
              </a:lnSpc>
              <a:defRPr/>
            </a:pPr>
            <a:r>
              <a:rPr lang="en-GB" dirty="0">
                <a:latin typeface="Calibri" pitchFamily="34" charset="0"/>
              </a:rPr>
              <a:t>The </a:t>
            </a:r>
            <a:r>
              <a:rPr lang="en-GB" b="1" dirty="0">
                <a:latin typeface="Calibri" pitchFamily="34" charset="0"/>
              </a:rPr>
              <a:t>Behaviour Monitoring System</a:t>
            </a:r>
            <a:r>
              <a:rPr lang="en-GB" dirty="0">
                <a:latin typeface="Calibri" pitchFamily="34" charset="0"/>
              </a:rPr>
              <a:t> (</a:t>
            </a:r>
            <a:r>
              <a:rPr lang="en-GB" b="1" dirty="0">
                <a:effectLst>
                  <a:outerShdw blurRad="38100" dist="38100" dir="2700000" algn="tl">
                    <a:srgbClr val="C0C0C0"/>
                  </a:outerShdw>
                </a:effectLst>
                <a:latin typeface="Calibri" pitchFamily="34" charset="0"/>
              </a:rPr>
              <a:t>BMS</a:t>
            </a:r>
            <a:r>
              <a:rPr lang="en-GB" dirty="0">
                <a:latin typeface="Calibri" pitchFamily="34" charset="0"/>
              </a:rPr>
              <a:t>) will be the core component of the BEDMOND platform, </a:t>
            </a:r>
          </a:p>
          <a:p>
            <a:pPr eaLnBrk="1" hangingPunct="1">
              <a:lnSpc>
                <a:spcPct val="90000"/>
              </a:lnSpc>
              <a:defRPr/>
            </a:pPr>
            <a:r>
              <a:rPr lang="en-GB" dirty="0">
                <a:latin typeface="Calibri" pitchFamily="34" charset="0"/>
              </a:rPr>
              <a:t>BMS is an intelligent system which will count with three main </a:t>
            </a:r>
            <a:r>
              <a:rPr lang="en-GB" dirty="0" smtClean="0">
                <a:latin typeface="Calibri" pitchFamily="34" charset="0"/>
              </a:rPr>
              <a:t>layers, upon the data acquisition:</a:t>
            </a:r>
            <a:endParaRPr lang="en-GB" dirty="0">
              <a:latin typeface="Calibri" pitchFamily="34" charset="0"/>
            </a:endParaRPr>
          </a:p>
          <a:p>
            <a:pPr lvl="1" eaLnBrk="1" hangingPunct="1">
              <a:lnSpc>
                <a:spcPct val="90000"/>
              </a:lnSpc>
              <a:defRPr/>
            </a:pPr>
            <a:r>
              <a:rPr lang="en-GB" dirty="0">
                <a:latin typeface="Calibri" pitchFamily="34" charset="0"/>
              </a:rPr>
              <a:t>Data-driven layer, for the situation recognition (</a:t>
            </a:r>
            <a:r>
              <a:rPr lang="en-GB" sz="1800" dirty="0" smtClean="0">
                <a:latin typeface="Calibri" pitchFamily="34" charset="0"/>
              </a:rPr>
              <a:t>low level </a:t>
            </a:r>
            <a:r>
              <a:rPr lang="en-GB" sz="1800" dirty="0">
                <a:latin typeface="Calibri" pitchFamily="34" charset="0"/>
              </a:rPr>
              <a:t>layer</a:t>
            </a:r>
            <a:r>
              <a:rPr lang="en-GB" dirty="0">
                <a:latin typeface="Calibri" pitchFamily="34" charset="0"/>
              </a:rPr>
              <a:t>)</a:t>
            </a:r>
          </a:p>
          <a:p>
            <a:pPr lvl="1" eaLnBrk="1" hangingPunct="1">
              <a:lnSpc>
                <a:spcPct val="90000"/>
              </a:lnSpc>
              <a:defRPr/>
            </a:pPr>
            <a:r>
              <a:rPr lang="en-GB" dirty="0">
                <a:latin typeface="Calibri" pitchFamily="34" charset="0"/>
              </a:rPr>
              <a:t>Knowledge-driven layer, for the situation interpretation (</a:t>
            </a:r>
            <a:r>
              <a:rPr lang="en-GB" sz="1800" dirty="0">
                <a:latin typeface="Calibri" pitchFamily="34" charset="0"/>
              </a:rPr>
              <a:t>high layer for intelligence</a:t>
            </a:r>
            <a:r>
              <a:rPr lang="en-GB" dirty="0">
                <a:latin typeface="Calibri" pitchFamily="34" charset="0"/>
              </a:rPr>
              <a:t>)</a:t>
            </a:r>
          </a:p>
          <a:p>
            <a:pPr lvl="1" eaLnBrk="1" hangingPunct="1">
              <a:lnSpc>
                <a:spcPct val="90000"/>
              </a:lnSpc>
              <a:defRPr/>
            </a:pPr>
            <a:r>
              <a:rPr lang="en-GB" dirty="0">
                <a:latin typeface="Calibri" pitchFamily="34" charset="0"/>
              </a:rPr>
              <a:t>Presentation layer, for interactions with the users (high layer for interactions)</a:t>
            </a:r>
          </a:p>
          <a:p>
            <a:pPr eaLnBrk="1" hangingPunct="1">
              <a:lnSpc>
                <a:spcPct val="90000"/>
              </a:lnSpc>
              <a:defRPr/>
            </a:pPr>
            <a:r>
              <a:rPr lang="en-GB" dirty="0">
                <a:latin typeface="Calibri" pitchFamily="34" charset="0"/>
              </a:rPr>
              <a:t>BMS is </a:t>
            </a:r>
            <a:r>
              <a:rPr lang="en-GB" dirty="0" smtClean="0">
                <a:latin typeface="Calibri" pitchFamily="34" charset="0"/>
              </a:rPr>
              <a:t>partially a </a:t>
            </a:r>
            <a:r>
              <a:rPr lang="en-GB" dirty="0">
                <a:latin typeface="Calibri" pitchFamily="34" charset="0"/>
              </a:rPr>
              <a:t>self-learning system concerning behaviour patterns.</a:t>
            </a:r>
          </a:p>
        </p:txBody>
      </p:sp>
      <p:sp>
        <p:nvSpPr>
          <p:cNvPr id="56325"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p>
            <a:pPr>
              <a:defRPr/>
            </a:pPr>
            <a:fld id="{10E38945-B45E-49C3-BB78-7460A121B8C3}" type="slidenum">
              <a:rPr lang="en-GB"/>
              <a:pPr>
                <a:defRPr/>
              </a:pPr>
              <a:t>18</a:t>
            </a:fld>
            <a:endParaRPr lang="en-GB"/>
          </a:p>
        </p:txBody>
      </p:sp>
      <p:sp>
        <p:nvSpPr>
          <p:cNvPr id="58372" name="Rectangle 3"/>
          <p:cNvSpPr>
            <a:spLocks noGrp="1" noChangeArrowheads="1"/>
          </p:cNvSpPr>
          <p:nvPr>
            <p:ph type="body" idx="1"/>
          </p:nvPr>
        </p:nvSpPr>
        <p:spPr/>
        <p:txBody>
          <a:bodyPr/>
          <a:lstStyle/>
          <a:p>
            <a:pPr eaLnBrk="1" hangingPunct="1"/>
            <a:r>
              <a:rPr lang="en-GB" smtClean="0">
                <a:latin typeface="Calibri" pitchFamily="34" charset="0"/>
              </a:rPr>
              <a:t>The </a:t>
            </a:r>
            <a:r>
              <a:rPr lang="en-GB" b="1" smtClean="0">
                <a:latin typeface="Calibri" pitchFamily="34" charset="0"/>
              </a:rPr>
              <a:t>low layer</a:t>
            </a:r>
            <a:r>
              <a:rPr lang="en-GB" smtClean="0">
                <a:latin typeface="Calibri" pitchFamily="34" charset="0"/>
              </a:rPr>
              <a:t> (</a:t>
            </a:r>
            <a:r>
              <a:rPr lang="en-GB" u="sng" smtClean="0">
                <a:latin typeface="Calibri" pitchFamily="34" charset="0"/>
              </a:rPr>
              <a:t>data-driven aspects for situation recognition</a:t>
            </a:r>
            <a:r>
              <a:rPr lang="en-GB" smtClean="0">
                <a:latin typeface="Calibri" pitchFamily="34" charset="0"/>
              </a:rPr>
              <a:t>) for the Behaviour Monitoring System (BMS) represents the 1</a:t>
            </a:r>
            <a:r>
              <a:rPr lang="en-GB" baseline="30000" smtClean="0">
                <a:latin typeface="Calibri" pitchFamily="34" charset="0"/>
              </a:rPr>
              <a:t>st</a:t>
            </a:r>
            <a:r>
              <a:rPr lang="en-GB" smtClean="0">
                <a:latin typeface="Calibri" pitchFamily="34" charset="0"/>
              </a:rPr>
              <a:t> step of BEDMOND’s core component, </a:t>
            </a:r>
          </a:p>
          <a:p>
            <a:pPr lvl="1" eaLnBrk="1" hangingPunct="1"/>
            <a:r>
              <a:rPr lang="en-GB" smtClean="0">
                <a:latin typeface="Calibri" pitchFamily="34" charset="0"/>
              </a:rPr>
              <a:t>Gets the raw data from home sensor network for later modelling the elder’s behaviour</a:t>
            </a:r>
          </a:p>
          <a:p>
            <a:pPr lvl="1" eaLnBrk="1" hangingPunct="1"/>
            <a:r>
              <a:rPr lang="en-GB" smtClean="0">
                <a:latin typeface="Calibri" pitchFamily="34" charset="0"/>
              </a:rPr>
              <a:t>Process that data to define and ticket daily activities and behaviours</a:t>
            </a:r>
          </a:p>
          <a:p>
            <a:pPr lvl="1" eaLnBrk="1" hangingPunct="1"/>
            <a:r>
              <a:rPr lang="en-GB" smtClean="0">
                <a:latin typeface="Calibri" pitchFamily="34" charset="0"/>
              </a:rPr>
              <a:t>Determines the behavioural pattern of the elder at home</a:t>
            </a:r>
          </a:p>
          <a:p>
            <a:pPr lvl="1" eaLnBrk="1" hangingPunct="1"/>
            <a:r>
              <a:rPr lang="en-GB" smtClean="0">
                <a:latin typeface="Calibri" pitchFamily="34" charset="0"/>
              </a:rPr>
              <a:t>Finally tracks the daily behaviour of the elder at home</a:t>
            </a:r>
          </a:p>
        </p:txBody>
      </p:sp>
      <p:sp>
        <p:nvSpPr>
          <p:cNvPr id="58373"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p>
            <a:pPr>
              <a:defRPr/>
            </a:pPr>
            <a:fld id="{DB485D7A-F902-487B-8124-616836271F5B}" type="slidenum">
              <a:rPr lang="en-GB"/>
              <a:pPr>
                <a:defRPr/>
              </a:pPr>
              <a:t>19</a:t>
            </a:fld>
            <a:endParaRPr lang="en-GB"/>
          </a:p>
        </p:txBody>
      </p:sp>
      <p:sp>
        <p:nvSpPr>
          <p:cNvPr id="60420" name="Rectangle 3"/>
          <p:cNvSpPr>
            <a:spLocks noGrp="1" noChangeArrowheads="1"/>
          </p:cNvSpPr>
          <p:nvPr>
            <p:ph type="body" idx="1"/>
          </p:nvPr>
        </p:nvSpPr>
        <p:spPr>
          <a:xfrm>
            <a:off x="457200" y="1601788"/>
            <a:ext cx="8229600" cy="4319587"/>
          </a:xfrm>
        </p:spPr>
        <p:txBody>
          <a:bodyPr/>
          <a:lstStyle/>
          <a:p>
            <a:pPr eaLnBrk="1" hangingPunct="1"/>
            <a:r>
              <a:rPr lang="en-GB" smtClean="0">
                <a:latin typeface="Calibri" pitchFamily="34" charset="0"/>
              </a:rPr>
              <a:t>The </a:t>
            </a:r>
            <a:r>
              <a:rPr lang="en-GB" b="1" smtClean="0">
                <a:latin typeface="Calibri" pitchFamily="34" charset="0"/>
              </a:rPr>
              <a:t>high layer</a:t>
            </a:r>
            <a:r>
              <a:rPr lang="en-GB" smtClean="0">
                <a:latin typeface="Calibri" pitchFamily="34" charset="0"/>
              </a:rPr>
              <a:t> (</a:t>
            </a:r>
            <a:r>
              <a:rPr lang="en-GB" u="sng" smtClean="0">
                <a:latin typeface="Calibri" pitchFamily="34" charset="0"/>
              </a:rPr>
              <a:t>knowledge-driven aspects for situation interpretation</a:t>
            </a:r>
            <a:r>
              <a:rPr lang="en-GB" smtClean="0">
                <a:latin typeface="Calibri" pitchFamily="34" charset="0"/>
              </a:rPr>
              <a:t>) represents the 2</a:t>
            </a:r>
            <a:r>
              <a:rPr lang="en-GB" baseline="30000" smtClean="0">
                <a:latin typeface="Calibri" pitchFamily="34" charset="0"/>
              </a:rPr>
              <a:t>nd</a:t>
            </a:r>
            <a:r>
              <a:rPr lang="en-GB" smtClean="0">
                <a:latin typeface="Calibri" pitchFamily="34" charset="0"/>
              </a:rPr>
              <a:t> step of BEDMOND’s core component, </a:t>
            </a:r>
          </a:p>
          <a:p>
            <a:pPr lvl="1" eaLnBrk="1" hangingPunct="1"/>
            <a:r>
              <a:rPr lang="en-GB" smtClean="0">
                <a:latin typeface="Calibri" pitchFamily="34" charset="0"/>
              </a:rPr>
              <a:t>Interprets deviations when comparing daily activity with behavioural pattern, to detect an early stage of dementia, </a:t>
            </a:r>
          </a:p>
          <a:p>
            <a:pPr lvl="1" eaLnBrk="1" hangingPunct="1"/>
            <a:r>
              <a:rPr lang="en-GB" smtClean="0">
                <a:latin typeface="Calibri" pitchFamily="34" charset="0"/>
              </a:rPr>
              <a:t>Transforms intelligently the situation recognition info into ‘professionalized’ information for the health professional,</a:t>
            </a:r>
          </a:p>
          <a:p>
            <a:pPr lvl="1" eaLnBrk="1" hangingPunct="1"/>
            <a:r>
              <a:rPr lang="en-GB" smtClean="0">
                <a:latin typeface="Calibri" pitchFamily="34" charset="0"/>
              </a:rPr>
              <a:t>Uses health professionals’ rules and criteria,</a:t>
            </a:r>
          </a:p>
          <a:p>
            <a:pPr lvl="1" eaLnBrk="1" hangingPunct="1"/>
            <a:r>
              <a:rPr lang="en-GB" smtClean="0">
                <a:latin typeface="Calibri" pitchFamily="34" charset="0"/>
              </a:rPr>
              <a:t>Finally, presents an adequate and intuitively understandable user interface for all end-users. </a:t>
            </a:r>
          </a:p>
        </p:txBody>
      </p:sp>
      <p:sp>
        <p:nvSpPr>
          <p:cNvPr id="60421"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 descr="bedmond drawing"/>
          <p:cNvPicPr>
            <a:picLocks noChangeAspect="1" noChangeArrowheads="1"/>
          </p:cNvPicPr>
          <p:nvPr/>
        </p:nvPicPr>
        <p:blipFill>
          <a:blip r:embed="rId3" cstate="print">
            <a:grayscl/>
          </a:blip>
          <a:srcRect/>
          <a:stretch>
            <a:fillRect/>
          </a:stretch>
        </p:blipFill>
        <p:spPr bwMode="auto">
          <a:xfrm>
            <a:off x="5072063" y="1958975"/>
            <a:ext cx="3816350" cy="4041775"/>
          </a:xfrm>
          <a:prstGeom prst="rect">
            <a:avLst/>
          </a:prstGeom>
          <a:noFill/>
          <a:ln w="9525">
            <a:noFill/>
            <a:miter lim="800000"/>
            <a:headEnd/>
            <a:tailEnd/>
          </a:ln>
        </p:spPr>
      </p:pic>
      <p:sp>
        <p:nvSpPr>
          <p:cNvPr id="6"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7" name="5 Marcador de número de diapositiva"/>
          <p:cNvSpPr>
            <a:spLocks noGrp="1"/>
          </p:cNvSpPr>
          <p:nvPr>
            <p:ph type="sldNum" sz="quarter" idx="12"/>
          </p:nvPr>
        </p:nvSpPr>
        <p:spPr/>
        <p:txBody>
          <a:bodyPr/>
          <a:lstStyle/>
          <a:p>
            <a:pPr>
              <a:defRPr/>
            </a:pPr>
            <a:fld id="{3B737CE2-40B8-4D87-8BB9-3970A86613B1}" type="slidenum">
              <a:rPr lang="en-GB"/>
              <a:pPr>
                <a:defRPr/>
              </a:pPr>
              <a:t>2</a:t>
            </a:fld>
            <a:endParaRPr lang="en-GB"/>
          </a:p>
        </p:txBody>
      </p:sp>
      <p:sp>
        <p:nvSpPr>
          <p:cNvPr id="9225" name="Rectangle 9"/>
          <p:cNvSpPr>
            <a:spLocks noGrp="1" noChangeArrowheads="1"/>
          </p:cNvSpPr>
          <p:nvPr>
            <p:ph type="body" idx="1"/>
          </p:nvPr>
        </p:nvSpPr>
        <p:spPr>
          <a:xfrm>
            <a:off x="457200" y="1285875"/>
            <a:ext cx="8229600" cy="4857750"/>
          </a:xfrm>
        </p:spPr>
        <p:txBody>
          <a:bodyPr/>
          <a:lstStyle/>
          <a:p>
            <a:pPr eaLnBrk="1" hangingPunct="1">
              <a:defRPr/>
            </a:pPr>
            <a:r>
              <a:rPr lang="en-GB" dirty="0" smtClean="0">
                <a:effectLst>
                  <a:outerShdw blurRad="38100" dist="38100" dir="2700000" algn="tl">
                    <a:srgbClr val="000000">
                      <a:alpha val="43137"/>
                    </a:srgbClr>
                  </a:outerShdw>
                </a:effectLst>
                <a:latin typeface="Calibri" pitchFamily="34" charset="0"/>
              </a:rPr>
              <a:t>Background: Social, Science &amp; Technology:</a:t>
            </a:r>
          </a:p>
          <a:p>
            <a:pPr lvl="1" eaLnBrk="1" hangingPunct="1">
              <a:defRPr/>
            </a:pPr>
            <a:r>
              <a:rPr lang="en-GB" sz="1800" dirty="0" smtClean="0">
                <a:latin typeface="Calibri" pitchFamily="34" charset="0"/>
              </a:rPr>
              <a:t>Nature of the problem</a:t>
            </a:r>
          </a:p>
          <a:p>
            <a:pPr lvl="1" eaLnBrk="1" hangingPunct="1">
              <a:defRPr/>
            </a:pPr>
            <a:r>
              <a:rPr lang="en-GB" sz="1800" dirty="0" smtClean="0">
                <a:latin typeface="Calibri" pitchFamily="34" charset="0"/>
              </a:rPr>
              <a:t>Previous work, Ways to tackle</a:t>
            </a:r>
          </a:p>
          <a:p>
            <a:pPr lvl="1" eaLnBrk="1" hangingPunct="1">
              <a:defRPr/>
            </a:pPr>
            <a:r>
              <a:rPr lang="en-GB" sz="1800" dirty="0" smtClean="0">
                <a:latin typeface="Calibri" pitchFamily="34" charset="0"/>
              </a:rPr>
              <a:t>Enabling Technologies</a:t>
            </a:r>
            <a:endParaRPr lang="en-GB" sz="1800" dirty="0">
              <a:latin typeface="Calibri" pitchFamily="34" charset="0"/>
            </a:endParaRPr>
          </a:p>
          <a:p>
            <a:pPr eaLnBrk="1" hangingPunct="1">
              <a:defRPr/>
            </a:pPr>
            <a:r>
              <a:rPr lang="en-GB" dirty="0" smtClean="0">
                <a:effectLst>
                  <a:outerShdw blurRad="38100" dist="38100" dir="2700000" algn="tl">
                    <a:srgbClr val="000000">
                      <a:alpha val="43137"/>
                    </a:srgbClr>
                  </a:outerShdw>
                </a:effectLst>
                <a:latin typeface="Calibri" pitchFamily="34" charset="0"/>
              </a:rPr>
              <a:t>BEDMOND Project Scope:</a:t>
            </a:r>
            <a:endParaRPr lang="en-GB" dirty="0">
              <a:effectLst>
                <a:outerShdw blurRad="38100" dist="38100" dir="2700000" algn="tl">
                  <a:srgbClr val="000000">
                    <a:alpha val="43137"/>
                  </a:srgbClr>
                </a:outerShdw>
              </a:effectLst>
              <a:latin typeface="Calibri" pitchFamily="34" charset="0"/>
            </a:endParaRPr>
          </a:p>
          <a:p>
            <a:pPr lvl="1" eaLnBrk="1" hangingPunct="1">
              <a:defRPr/>
            </a:pPr>
            <a:r>
              <a:rPr lang="en-GB" sz="1800" dirty="0" smtClean="0">
                <a:latin typeface="Calibri" pitchFamily="34" charset="0"/>
              </a:rPr>
              <a:t>Purpose</a:t>
            </a:r>
          </a:p>
          <a:p>
            <a:pPr lvl="1" eaLnBrk="1" hangingPunct="1">
              <a:defRPr/>
            </a:pPr>
            <a:r>
              <a:rPr lang="en-GB" sz="1800" dirty="0" smtClean="0">
                <a:latin typeface="Calibri" pitchFamily="34" charset="0"/>
              </a:rPr>
              <a:t>Requirements</a:t>
            </a:r>
          </a:p>
          <a:p>
            <a:pPr lvl="1" eaLnBrk="1" hangingPunct="1">
              <a:defRPr/>
            </a:pPr>
            <a:r>
              <a:rPr lang="en-GB" sz="1800" dirty="0" smtClean="0">
                <a:latin typeface="Calibri" pitchFamily="34" charset="0"/>
              </a:rPr>
              <a:t>Architecture</a:t>
            </a:r>
          </a:p>
          <a:p>
            <a:pPr lvl="1" eaLnBrk="1" hangingPunct="1">
              <a:defRPr/>
            </a:pPr>
            <a:r>
              <a:rPr lang="en-GB" sz="1800" dirty="0" smtClean="0">
                <a:latin typeface="Calibri" pitchFamily="34" charset="0"/>
              </a:rPr>
              <a:t>Reasoning &amp; Intelligence (back-end)</a:t>
            </a:r>
          </a:p>
          <a:p>
            <a:pPr lvl="1" eaLnBrk="1" hangingPunct="1">
              <a:defRPr/>
            </a:pPr>
            <a:r>
              <a:rPr lang="en-GB" sz="1800" dirty="0" smtClean="0">
                <a:latin typeface="Calibri" pitchFamily="34" charset="0"/>
              </a:rPr>
              <a:t>Interacting Tools (front-end)</a:t>
            </a:r>
          </a:p>
          <a:p>
            <a:pPr eaLnBrk="1" hangingPunct="1">
              <a:defRPr/>
            </a:pPr>
            <a:r>
              <a:rPr lang="en-GB" dirty="0" smtClean="0">
                <a:effectLst>
                  <a:outerShdw blurRad="38100" dist="38100" dir="2700000" algn="tl">
                    <a:srgbClr val="000000">
                      <a:alpha val="43137"/>
                    </a:srgbClr>
                  </a:outerShdw>
                </a:effectLst>
                <a:latin typeface="Calibri" pitchFamily="34" charset="0"/>
              </a:rPr>
              <a:t>Conclusions:</a:t>
            </a:r>
          </a:p>
          <a:p>
            <a:pPr lvl="1" eaLnBrk="1" hangingPunct="1">
              <a:defRPr/>
            </a:pPr>
            <a:r>
              <a:rPr lang="en-GB" sz="1800" dirty="0" smtClean="0">
                <a:latin typeface="Calibri" pitchFamily="34" charset="0"/>
              </a:rPr>
              <a:t>Contribution</a:t>
            </a:r>
          </a:p>
          <a:p>
            <a:pPr lvl="1" eaLnBrk="1" hangingPunct="1">
              <a:defRPr/>
            </a:pPr>
            <a:r>
              <a:rPr lang="en-GB" sz="1800" dirty="0" smtClean="0">
                <a:latin typeface="Calibri" pitchFamily="34" charset="0"/>
              </a:rPr>
              <a:t>Next Steps</a:t>
            </a:r>
            <a:endParaRPr lang="en-GB" sz="1800" dirty="0">
              <a:latin typeface="Calibri" pitchFamily="34" charset="0"/>
            </a:endParaRPr>
          </a:p>
        </p:txBody>
      </p:sp>
      <p:sp>
        <p:nvSpPr>
          <p:cNvPr id="19462" name="Rectangle 11"/>
          <p:cNvSpPr>
            <a:spLocks noGrp="1" noChangeArrowheads="1"/>
          </p:cNvSpPr>
          <p:nvPr>
            <p:ph type="title"/>
          </p:nvPr>
        </p:nvSpPr>
        <p:spPr/>
        <p:txBody>
          <a:bodyPr/>
          <a:lstStyle/>
          <a:p>
            <a:pPr eaLnBrk="1" hangingPunct="1"/>
            <a:r>
              <a:rPr lang="en-US" sz="2400" smtClean="0"/>
              <a:t>PRESENTATION 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28" name="5 Marcador de número de diapositiva"/>
          <p:cNvSpPr>
            <a:spLocks noGrp="1"/>
          </p:cNvSpPr>
          <p:nvPr>
            <p:ph type="sldNum" sz="quarter" idx="12"/>
          </p:nvPr>
        </p:nvSpPr>
        <p:spPr/>
        <p:txBody>
          <a:bodyPr/>
          <a:lstStyle/>
          <a:p>
            <a:pPr>
              <a:defRPr/>
            </a:pPr>
            <a:fld id="{75110068-72F6-4DAE-B45E-12329F064C9C}" type="slidenum">
              <a:rPr lang="en-GB"/>
              <a:pPr>
                <a:defRPr/>
              </a:pPr>
              <a:t>20</a:t>
            </a:fld>
            <a:endParaRPr lang="en-GB"/>
          </a:p>
        </p:txBody>
      </p:sp>
      <p:sp>
        <p:nvSpPr>
          <p:cNvPr id="62491"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
        <p:nvSpPr>
          <p:cNvPr id="29" name="Rectangle 4"/>
          <p:cNvSpPr>
            <a:spLocks noChangeArrowheads="1"/>
          </p:cNvSpPr>
          <p:nvPr/>
        </p:nvSpPr>
        <p:spPr bwMode="auto">
          <a:xfrm>
            <a:off x="323850" y="1268413"/>
            <a:ext cx="8496300" cy="4681537"/>
          </a:xfrm>
          <a:prstGeom prst="rect">
            <a:avLst/>
          </a:prstGeom>
          <a:noFill/>
          <a:ln w="9525">
            <a:solidFill>
              <a:srgbClr val="009900"/>
            </a:solidFill>
            <a:miter lim="800000"/>
            <a:headEnd/>
            <a:tailEnd/>
          </a:ln>
          <a:effectLst/>
        </p:spPr>
        <p:txBody>
          <a:bodyPr wrap="none" anchor="b"/>
          <a:lstStyle/>
          <a:p>
            <a:pPr eaLnBrk="0" hangingPunct="0">
              <a:defRPr/>
            </a:pPr>
            <a:endParaRPr lang="en-US" sz="2400" b="1" dirty="0">
              <a:solidFill>
                <a:schemeClr val="folHlink"/>
              </a:solidFill>
              <a:effectLst>
                <a:outerShdw blurRad="38100" dist="38100" dir="2700000" algn="tl">
                  <a:srgbClr val="000000"/>
                </a:outerShdw>
              </a:effectLst>
              <a:latin typeface="Arial" charset="0"/>
            </a:endParaRPr>
          </a:p>
        </p:txBody>
      </p:sp>
      <p:sp>
        <p:nvSpPr>
          <p:cNvPr id="30" name="Rectangle 5"/>
          <p:cNvSpPr>
            <a:spLocks noChangeArrowheads="1"/>
          </p:cNvSpPr>
          <p:nvPr/>
        </p:nvSpPr>
        <p:spPr bwMode="auto">
          <a:xfrm>
            <a:off x="492125" y="2492375"/>
            <a:ext cx="1343025" cy="2520950"/>
          </a:xfrm>
          <a:prstGeom prst="rect">
            <a:avLst/>
          </a:prstGeom>
          <a:noFill/>
          <a:ln w="9525" algn="ctr">
            <a:noFill/>
            <a:miter lim="800000"/>
            <a:headEnd/>
            <a:tailEnd/>
          </a:ln>
          <a:effectLst/>
        </p:spPr>
        <p:txBody>
          <a:bodyPr anchor="ctr"/>
          <a:lstStyle/>
          <a:p>
            <a:pPr algn="ctr" eaLnBrk="0" hangingPunct="0">
              <a:defRPr/>
            </a:pPr>
            <a:r>
              <a:rPr lang="es-ES" sz="3600" b="1">
                <a:solidFill>
                  <a:srgbClr val="009900"/>
                </a:solidFill>
                <a:effectLst>
                  <a:outerShdw blurRad="38100" dist="38100" dir="2700000" algn="tl">
                    <a:srgbClr val="FFFFFF"/>
                  </a:outerShdw>
                </a:effectLst>
                <a:latin typeface="Arial" charset="0"/>
              </a:rPr>
              <a:t>LOW level layer</a:t>
            </a:r>
          </a:p>
        </p:txBody>
      </p:sp>
      <p:sp>
        <p:nvSpPr>
          <p:cNvPr id="31" name="Text Box 6"/>
          <p:cNvSpPr txBox="1">
            <a:spLocks noChangeArrowheads="1"/>
          </p:cNvSpPr>
          <p:nvPr/>
        </p:nvSpPr>
        <p:spPr bwMode="auto">
          <a:xfrm>
            <a:off x="2205038" y="2565400"/>
            <a:ext cx="1450975" cy="649288"/>
          </a:xfrm>
          <a:prstGeom prst="rect">
            <a:avLst/>
          </a:prstGeom>
          <a:solidFill>
            <a:schemeClr val="bg1"/>
          </a:solidFill>
          <a:ln w="9525">
            <a:solidFill>
              <a:schemeClr val="folHlink"/>
            </a:solidFill>
            <a:miter lim="800000"/>
            <a:headEnd/>
            <a:tailEnd/>
          </a:ln>
        </p:spPr>
        <p:txBody>
          <a:bodyPr anchor="ctr"/>
          <a:lstStyle/>
          <a:p>
            <a:pPr eaLnBrk="0" hangingPunct="0"/>
            <a:r>
              <a:rPr lang="en-US" sz="1400">
                <a:latin typeface="Arial" charset="0"/>
              </a:rPr>
              <a:t>Data from single sensor events</a:t>
            </a:r>
          </a:p>
        </p:txBody>
      </p:sp>
      <p:sp>
        <p:nvSpPr>
          <p:cNvPr id="32" name="Text Box 7"/>
          <p:cNvSpPr txBox="1">
            <a:spLocks noChangeArrowheads="1"/>
          </p:cNvSpPr>
          <p:nvPr/>
        </p:nvSpPr>
        <p:spPr bwMode="auto">
          <a:xfrm>
            <a:off x="2205038" y="4430713"/>
            <a:ext cx="1450975" cy="654050"/>
          </a:xfrm>
          <a:prstGeom prst="rect">
            <a:avLst/>
          </a:prstGeom>
          <a:solidFill>
            <a:schemeClr val="bg1"/>
          </a:solidFill>
          <a:ln w="9525" algn="ctr">
            <a:solidFill>
              <a:schemeClr val="folHlink"/>
            </a:solidFill>
            <a:miter lim="800000"/>
            <a:headEnd/>
            <a:tailEnd/>
          </a:ln>
        </p:spPr>
        <p:txBody>
          <a:bodyPr anchor="ctr"/>
          <a:lstStyle/>
          <a:p>
            <a:pPr eaLnBrk="0" hangingPunct="0"/>
            <a:r>
              <a:rPr lang="en-US" sz="1400">
                <a:latin typeface="Arial" charset="0"/>
              </a:rPr>
              <a:t>Basic sensor data fusion</a:t>
            </a:r>
          </a:p>
        </p:txBody>
      </p:sp>
      <p:sp>
        <p:nvSpPr>
          <p:cNvPr id="33" name="Text Box 8"/>
          <p:cNvSpPr txBox="1">
            <a:spLocks noChangeArrowheads="1"/>
          </p:cNvSpPr>
          <p:nvPr/>
        </p:nvSpPr>
        <p:spPr bwMode="auto">
          <a:xfrm>
            <a:off x="6300788" y="2028825"/>
            <a:ext cx="2447925" cy="863600"/>
          </a:xfrm>
          <a:prstGeom prst="rect">
            <a:avLst/>
          </a:prstGeom>
          <a:solidFill>
            <a:srgbClr val="E2F9C7"/>
          </a:solidFill>
          <a:ln w="9525">
            <a:solidFill>
              <a:schemeClr val="bg1"/>
            </a:solidFill>
            <a:miter lim="800000"/>
            <a:headEnd/>
            <a:tailEnd/>
          </a:ln>
          <a:effectLst/>
        </p:spPr>
        <p:txBody>
          <a:bodyPr anchor="ctr">
            <a:spAutoFit/>
          </a:bodyPr>
          <a:lstStyle/>
          <a:p>
            <a:pPr eaLnBrk="0" hangingPunct="0">
              <a:defRPr/>
            </a:pPr>
            <a:r>
              <a:rPr lang="en-US" sz="1000" u="sng" dirty="0">
                <a:latin typeface="Arial" charset="0"/>
              </a:rPr>
              <a:t>Home Events</a:t>
            </a:r>
            <a:r>
              <a:rPr lang="en-US" sz="1000" dirty="0">
                <a:latin typeface="Arial" charset="0"/>
              </a:rPr>
              <a:t>: </a:t>
            </a:r>
          </a:p>
          <a:p>
            <a:pPr marL="92075" indent="-92075" eaLnBrk="0" hangingPunct="0">
              <a:defRPr/>
            </a:pPr>
            <a:r>
              <a:rPr lang="en-US" sz="1000" dirty="0">
                <a:latin typeface="Arial" charset="0"/>
              </a:rPr>
              <a:t>·	Technical alarms</a:t>
            </a:r>
          </a:p>
          <a:p>
            <a:pPr marL="92075" indent="-92075" eaLnBrk="0" hangingPunct="0">
              <a:defRPr/>
            </a:pPr>
            <a:r>
              <a:rPr lang="en-US" sz="1000" dirty="0">
                <a:latin typeface="Arial" charset="0"/>
              </a:rPr>
              <a:t>·	Risky Activities detected by a single ad-hoc sensor (</a:t>
            </a:r>
            <a:r>
              <a:rPr lang="en-US" sz="1000" i="1" dirty="0">
                <a:latin typeface="Arial" charset="0"/>
              </a:rPr>
              <a:t>front door open</a:t>
            </a:r>
            <a:r>
              <a:rPr lang="en-US" sz="1000" dirty="0">
                <a:latin typeface="Arial" charset="0"/>
              </a:rPr>
              <a:t>)</a:t>
            </a:r>
          </a:p>
          <a:p>
            <a:pPr marL="92075" indent="-92075" eaLnBrk="0" hangingPunct="0">
              <a:defRPr/>
            </a:pPr>
            <a:r>
              <a:rPr lang="en-US" sz="1000" dirty="0">
                <a:latin typeface="Arial" charset="0"/>
              </a:rPr>
              <a:t>·	Presence in a room</a:t>
            </a:r>
          </a:p>
        </p:txBody>
      </p:sp>
      <p:sp>
        <p:nvSpPr>
          <p:cNvPr id="34" name="Text Box 9"/>
          <p:cNvSpPr txBox="1">
            <a:spLocks noChangeArrowheads="1"/>
          </p:cNvSpPr>
          <p:nvPr/>
        </p:nvSpPr>
        <p:spPr bwMode="auto">
          <a:xfrm>
            <a:off x="4443413" y="2182813"/>
            <a:ext cx="1784350" cy="558800"/>
          </a:xfrm>
          <a:prstGeom prst="rect">
            <a:avLst/>
          </a:prstGeom>
          <a:solidFill>
            <a:schemeClr val="bg1"/>
          </a:solidFill>
          <a:ln w="9525">
            <a:solidFill>
              <a:schemeClr val="folHlink"/>
            </a:solidFill>
            <a:miter lim="800000"/>
            <a:headEnd/>
            <a:tailEnd/>
          </a:ln>
        </p:spPr>
        <p:txBody>
          <a:bodyPr anchor="ctr"/>
          <a:lstStyle/>
          <a:p>
            <a:pPr eaLnBrk="0" hangingPunct="0"/>
            <a:r>
              <a:rPr lang="en-US" sz="1200" b="1">
                <a:latin typeface="Arial" charset="0"/>
              </a:rPr>
              <a:t>raw</a:t>
            </a:r>
            <a:r>
              <a:rPr lang="en-US" sz="1200">
                <a:latin typeface="Arial" charset="0"/>
              </a:rPr>
              <a:t> (unprocessed) data</a:t>
            </a:r>
          </a:p>
        </p:txBody>
      </p:sp>
      <p:sp>
        <p:nvSpPr>
          <p:cNvPr id="35" name="Text Box 10"/>
          <p:cNvSpPr txBox="1">
            <a:spLocks noChangeArrowheads="1"/>
          </p:cNvSpPr>
          <p:nvPr/>
        </p:nvSpPr>
        <p:spPr bwMode="auto">
          <a:xfrm>
            <a:off x="4443413" y="3959225"/>
            <a:ext cx="1784350" cy="558800"/>
          </a:xfrm>
          <a:prstGeom prst="rect">
            <a:avLst/>
          </a:prstGeom>
          <a:solidFill>
            <a:schemeClr val="bg1"/>
          </a:solidFill>
          <a:ln w="9525">
            <a:solidFill>
              <a:schemeClr val="folHlink"/>
            </a:solidFill>
            <a:miter lim="800000"/>
            <a:headEnd/>
            <a:tailEnd/>
          </a:ln>
        </p:spPr>
        <p:txBody>
          <a:bodyPr anchor="ctr"/>
          <a:lstStyle/>
          <a:p>
            <a:pPr eaLnBrk="0" hangingPunct="0"/>
            <a:r>
              <a:rPr lang="en-US" sz="1200" b="1" i="1">
                <a:latin typeface="Arial" charset="0"/>
              </a:rPr>
              <a:t>Combining</a:t>
            </a:r>
            <a:r>
              <a:rPr lang="en-US" sz="1200" b="1">
                <a:latin typeface="Arial" charset="0"/>
              </a:rPr>
              <a:t> raw</a:t>
            </a:r>
            <a:r>
              <a:rPr lang="en-US" sz="1200">
                <a:latin typeface="Arial" charset="0"/>
              </a:rPr>
              <a:t> unprocessed data</a:t>
            </a:r>
          </a:p>
        </p:txBody>
      </p:sp>
      <p:sp>
        <p:nvSpPr>
          <p:cNvPr id="36" name="Text Box 11"/>
          <p:cNvSpPr txBox="1">
            <a:spLocks noChangeArrowheads="1"/>
          </p:cNvSpPr>
          <p:nvPr/>
        </p:nvSpPr>
        <p:spPr bwMode="auto">
          <a:xfrm>
            <a:off x="4443413" y="3089275"/>
            <a:ext cx="1784350" cy="555625"/>
          </a:xfrm>
          <a:prstGeom prst="rect">
            <a:avLst/>
          </a:prstGeom>
          <a:solidFill>
            <a:schemeClr val="bg1"/>
          </a:solidFill>
          <a:ln w="9525">
            <a:solidFill>
              <a:schemeClr val="folHlink"/>
            </a:solidFill>
            <a:miter lim="800000"/>
            <a:headEnd/>
            <a:tailEnd/>
          </a:ln>
        </p:spPr>
        <p:txBody>
          <a:bodyPr anchor="ctr"/>
          <a:lstStyle/>
          <a:p>
            <a:pPr eaLnBrk="0" hangingPunct="0"/>
            <a:r>
              <a:rPr lang="en-US" sz="1200" b="1">
                <a:latin typeface="Arial" charset="0"/>
              </a:rPr>
              <a:t>basically processed</a:t>
            </a:r>
            <a:r>
              <a:rPr lang="en-US" sz="1200">
                <a:latin typeface="Arial" charset="0"/>
              </a:rPr>
              <a:t> data</a:t>
            </a:r>
            <a:endParaRPr lang="en-US" sz="1200" i="1">
              <a:solidFill>
                <a:srgbClr val="FF6600"/>
              </a:solidFill>
              <a:latin typeface="Arial" charset="0"/>
            </a:endParaRPr>
          </a:p>
        </p:txBody>
      </p:sp>
      <p:sp>
        <p:nvSpPr>
          <p:cNvPr id="37" name="Text Box 12"/>
          <p:cNvSpPr txBox="1">
            <a:spLocks noChangeArrowheads="1"/>
          </p:cNvSpPr>
          <p:nvPr/>
        </p:nvSpPr>
        <p:spPr bwMode="auto">
          <a:xfrm>
            <a:off x="6300788" y="3013075"/>
            <a:ext cx="2447925" cy="708025"/>
          </a:xfrm>
          <a:prstGeom prst="rect">
            <a:avLst/>
          </a:prstGeom>
          <a:solidFill>
            <a:srgbClr val="E2F9C7"/>
          </a:solidFill>
          <a:ln w="9525">
            <a:solidFill>
              <a:schemeClr val="bg1"/>
            </a:solidFill>
            <a:miter lim="800000"/>
            <a:headEnd/>
            <a:tailEnd/>
          </a:ln>
          <a:effectLst/>
        </p:spPr>
        <p:txBody>
          <a:bodyPr anchor="ctr">
            <a:spAutoFit/>
          </a:bodyPr>
          <a:lstStyle/>
          <a:p>
            <a:pPr eaLnBrk="0" hangingPunct="0">
              <a:defRPr/>
            </a:pPr>
            <a:r>
              <a:rPr lang="en-US" sz="1000" u="sng" dirty="0">
                <a:latin typeface="Arial" charset="0"/>
              </a:rPr>
              <a:t>Personal Events</a:t>
            </a:r>
            <a:r>
              <a:rPr lang="en-US" sz="1000" dirty="0">
                <a:latin typeface="Arial" charset="0"/>
              </a:rPr>
              <a:t>: </a:t>
            </a:r>
          </a:p>
          <a:p>
            <a:pPr marL="92075" indent="-92075" eaLnBrk="0" hangingPunct="0">
              <a:defRPr/>
            </a:pPr>
            <a:r>
              <a:rPr lang="en-US" sz="1000" dirty="0">
                <a:latin typeface="Arial" charset="0"/>
              </a:rPr>
              <a:t>·	Time based events (</a:t>
            </a:r>
            <a:r>
              <a:rPr lang="en-US" sz="1000" i="1" dirty="0">
                <a:latin typeface="Arial" charset="0"/>
              </a:rPr>
              <a:t>lying for a long time</a:t>
            </a:r>
            <a:r>
              <a:rPr lang="en-US" sz="1000" dirty="0">
                <a:latin typeface="Arial" charset="0"/>
              </a:rPr>
              <a:t>)</a:t>
            </a:r>
          </a:p>
          <a:p>
            <a:pPr marL="92075" indent="-92075" eaLnBrk="0" hangingPunct="0">
              <a:defRPr/>
            </a:pPr>
            <a:r>
              <a:rPr lang="en-US" sz="1000" dirty="0">
                <a:latin typeface="Arial" charset="0"/>
              </a:rPr>
              <a:t>·	# of times based events (</a:t>
            </a:r>
            <a:r>
              <a:rPr lang="en-US" sz="1000" i="1" dirty="0">
                <a:latin typeface="Arial" charset="0"/>
              </a:rPr>
              <a:t>open drawer</a:t>
            </a:r>
            <a:r>
              <a:rPr lang="en-US" sz="1000" dirty="0">
                <a:latin typeface="Arial" charset="0"/>
              </a:rPr>
              <a:t>)</a:t>
            </a:r>
          </a:p>
        </p:txBody>
      </p:sp>
      <p:sp>
        <p:nvSpPr>
          <p:cNvPr id="38" name="Text Box 13"/>
          <p:cNvSpPr txBox="1">
            <a:spLocks noChangeArrowheads="1"/>
          </p:cNvSpPr>
          <p:nvPr/>
        </p:nvSpPr>
        <p:spPr bwMode="auto">
          <a:xfrm>
            <a:off x="6305550" y="3808413"/>
            <a:ext cx="2447925" cy="863600"/>
          </a:xfrm>
          <a:prstGeom prst="rect">
            <a:avLst/>
          </a:prstGeom>
          <a:solidFill>
            <a:srgbClr val="E2F9C7"/>
          </a:solidFill>
          <a:ln w="9525">
            <a:solidFill>
              <a:schemeClr val="bg1"/>
            </a:solidFill>
            <a:miter lim="800000"/>
            <a:headEnd/>
            <a:tailEnd/>
          </a:ln>
          <a:effectLst/>
        </p:spPr>
        <p:txBody>
          <a:bodyPr anchor="ctr">
            <a:spAutoFit/>
          </a:bodyPr>
          <a:lstStyle/>
          <a:p>
            <a:pPr eaLnBrk="0" hangingPunct="0">
              <a:defRPr/>
            </a:pPr>
            <a:r>
              <a:rPr lang="en-US" sz="1000" u="sng" dirty="0">
                <a:latin typeface="Arial" charset="0"/>
              </a:rPr>
              <a:t>Other Events</a:t>
            </a:r>
            <a:r>
              <a:rPr lang="en-US" sz="1000" dirty="0">
                <a:latin typeface="Arial" charset="0"/>
              </a:rPr>
              <a:t>: </a:t>
            </a:r>
          </a:p>
          <a:p>
            <a:pPr marL="92075" indent="-92075" eaLnBrk="0" hangingPunct="0">
              <a:defRPr/>
            </a:pPr>
            <a:r>
              <a:rPr lang="en-US" sz="1000" dirty="0">
                <a:latin typeface="Arial" charset="0"/>
              </a:rPr>
              <a:t>·	Presence in sofa with TV on </a:t>
            </a:r>
            <a:r>
              <a:rPr lang="en-US" sz="1000" i="1" dirty="0">
                <a:latin typeface="Arial" charset="0"/>
              </a:rPr>
              <a:t>(watch TV)</a:t>
            </a:r>
          </a:p>
          <a:p>
            <a:pPr marL="92075" indent="-92075" eaLnBrk="0" hangingPunct="0">
              <a:defRPr/>
            </a:pPr>
            <a:r>
              <a:rPr lang="en-US" sz="1000" dirty="0">
                <a:latin typeface="Arial" charset="0"/>
              </a:rPr>
              <a:t>·	Open the basin faucet and bathroom light is on</a:t>
            </a:r>
            <a:endParaRPr lang="en-US" sz="1000" i="1" dirty="0">
              <a:latin typeface="Arial" charset="0"/>
            </a:endParaRPr>
          </a:p>
        </p:txBody>
      </p:sp>
      <p:sp>
        <p:nvSpPr>
          <p:cNvPr id="39" name="Text Box 14"/>
          <p:cNvSpPr txBox="1">
            <a:spLocks noChangeArrowheads="1"/>
          </p:cNvSpPr>
          <p:nvPr/>
        </p:nvSpPr>
        <p:spPr bwMode="auto">
          <a:xfrm>
            <a:off x="4443413" y="4973638"/>
            <a:ext cx="1784350" cy="647700"/>
          </a:xfrm>
          <a:prstGeom prst="rect">
            <a:avLst/>
          </a:prstGeom>
          <a:solidFill>
            <a:schemeClr val="bg1"/>
          </a:solidFill>
          <a:ln w="9525">
            <a:solidFill>
              <a:schemeClr val="folHlink"/>
            </a:solidFill>
            <a:miter lim="800000"/>
            <a:headEnd/>
            <a:tailEnd/>
          </a:ln>
        </p:spPr>
        <p:txBody>
          <a:bodyPr anchor="ctr"/>
          <a:lstStyle/>
          <a:p>
            <a:pPr eaLnBrk="0" hangingPunct="0"/>
            <a:r>
              <a:rPr lang="en-US" sz="1200" b="1" i="1">
                <a:latin typeface="Arial" charset="0"/>
              </a:rPr>
              <a:t>Combining</a:t>
            </a:r>
            <a:r>
              <a:rPr lang="en-US" sz="1200" b="1">
                <a:latin typeface="Arial" charset="0"/>
              </a:rPr>
              <a:t> basically processed</a:t>
            </a:r>
            <a:r>
              <a:rPr lang="en-US" sz="1200">
                <a:latin typeface="Arial" charset="0"/>
              </a:rPr>
              <a:t> data</a:t>
            </a:r>
            <a:endParaRPr lang="en-US" sz="1200" i="1">
              <a:solidFill>
                <a:srgbClr val="FF6600"/>
              </a:solidFill>
              <a:latin typeface="Arial" charset="0"/>
            </a:endParaRPr>
          </a:p>
        </p:txBody>
      </p:sp>
      <p:sp>
        <p:nvSpPr>
          <p:cNvPr id="40" name="Text Box 15"/>
          <p:cNvSpPr txBox="1">
            <a:spLocks noChangeArrowheads="1"/>
          </p:cNvSpPr>
          <p:nvPr/>
        </p:nvSpPr>
        <p:spPr bwMode="auto">
          <a:xfrm>
            <a:off x="6305550" y="4789488"/>
            <a:ext cx="2447925" cy="1016000"/>
          </a:xfrm>
          <a:prstGeom prst="rect">
            <a:avLst/>
          </a:prstGeom>
          <a:solidFill>
            <a:srgbClr val="E2F9C7"/>
          </a:solidFill>
          <a:ln w="9525">
            <a:solidFill>
              <a:schemeClr val="bg1"/>
            </a:solidFill>
            <a:miter lim="800000"/>
            <a:headEnd/>
            <a:tailEnd/>
          </a:ln>
          <a:effectLst/>
        </p:spPr>
        <p:txBody>
          <a:bodyPr anchor="ctr">
            <a:spAutoFit/>
          </a:bodyPr>
          <a:lstStyle/>
          <a:p>
            <a:pPr eaLnBrk="0" hangingPunct="0">
              <a:defRPr/>
            </a:pPr>
            <a:r>
              <a:rPr lang="en-US" sz="1000" u="sng" dirty="0">
                <a:latin typeface="Arial" charset="0"/>
              </a:rPr>
              <a:t>Sub-activities of Daily Life</a:t>
            </a:r>
            <a:r>
              <a:rPr lang="en-US" sz="1000" dirty="0">
                <a:latin typeface="Arial" charset="0"/>
              </a:rPr>
              <a:t>: </a:t>
            </a:r>
          </a:p>
          <a:p>
            <a:pPr marL="92075" indent="-92075" eaLnBrk="0" hangingPunct="0">
              <a:defRPr/>
            </a:pPr>
            <a:r>
              <a:rPr lang="en-US" sz="1000" dirty="0">
                <a:latin typeface="Arial" charset="0"/>
              </a:rPr>
              <a:t>·	Open the shower faucet for a while and bath’ presence (</a:t>
            </a:r>
            <a:r>
              <a:rPr lang="en-US" sz="1000" i="1" dirty="0">
                <a:latin typeface="Arial" charset="0"/>
              </a:rPr>
              <a:t>heating shower</a:t>
            </a:r>
            <a:r>
              <a:rPr lang="en-US" sz="1000" dirty="0">
                <a:latin typeface="Arial" charset="0"/>
              </a:rPr>
              <a:t>)</a:t>
            </a:r>
          </a:p>
          <a:p>
            <a:pPr marL="92075" indent="-92075" eaLnBrk="0" hangingPunct="0">
              <a:defRPr/>
            </a:pPr>
            <a:r>
              <a:rPr lang="en-US" sz="1000" dirty="0">
                <a:latin typeface="Arial" charset="0"/>
              </a:rPr>
              <a:t>·	Presence with bed sensor off and early in the morning: (</a:t>
            </a:r>
            <a:r>
              <a:rPr lang="en-US" sz="1000" i="1" dirty="0">
                <a:latin typeface="Arial" charset="0"/>
              </a:rPr>
              <a:t>getting up from bed</a:t>
            </a:r>
            <a:r>
              <a:rPr lang="en-US" sz="1000" dirty="0">
                <a:latin typeface="Arial" charset="0"/>
              </a:rPr>
              <a:t>)</a:t>
            </a:r>
          </a:p>
        </p:txBody>
      </p:sp>
      <p:sp>
        <p:nvSpPr>
          <p:cNvPr id="41" name="Text Box 16"/>
          <p:cNvSpPr txBox="1">
            <a:spLocks noChangeArrowheads="1"/>
          </p:cNvSpPr>
          <p:nvPr/>
        </p:nvSpPr>
        <p:spPr bwMode="auto">
          <a:xfrm>
            <a:off x="2195736" y="3612686"/>
            <a:ext cx="1512167" cy="418086"/>
          </a:xfrm>
          <a:prstGeom prst="rect">
            <a:avLst/>
          </a:prstGeom>
          <a:noFill/>
          <a:ln w="9525">
            <a:noFill/>
            <a:miter lim="800000"/>
            <a:headEnd/>
            <a:tailEnd/>
          </a:ln>
        </p:spPr>
        <p:txBody>
          <a:bodyPr wrap="square" anchor="ctr">
            <a:noAutofit/>
          </a:bodyPr>
          <a:lstStyle/>
          <a:p>
            <a:pPr algn="ctr" eaLnBrk="0" hangingPunct="0"/>
            <a:r>
              <a:rPr lang="en-US" sz="1200" i="1" dirty="0" smtClean="0">
                <a:latin typeface="Arial" charset="0"/>
              </a:rPr>
              <a:t>Combining sensors</a:t>
            </a:r>
            <a:endParaRPr lang="en-US" sz="1200" i="1" dirty="0">
              <a:latin typeface="Arial" charset="0"/>
            </a:endParaRPr>
          </a:p>
        </p:txBody>
      </p:sp>
      <p:cxnSp>
        <p:nvCxnSpPr>
          <p:cNvPr id="42" name="AutoShape 17"/>
          <p:cNvCxnSpPr>
            <a:cxnSpLocks noChangeShapeType="1"/>
            <a:stCxn id="31" idx="2"/>
            <a:endCxn id="41" idx="0"/>
          </p:cNvCxnSpPr>
          <p:nvPr/>
        </p:nvCxnSpPr>
        <p:spPr bwMode="auto">
          <a:xfrm>
            <a:off x="2930526" y="3214688"/>
            <a:ext cx="21294" cy="397998"/>
          </a:xfrm>
          <a:prstGeom prst="straightConnector1">
            <a:avLst/>
          </a:prstGeom>
          <a:noFill/>
          <a:ln w="9525">
            <a:solidFill>
              <a:schemeClr val="bg1"/>
            </a:solidFill>
            <a:round/>
            <a:headEnd/>
            <a:tailEnd/>
          </a:ln>
        </p:spPr>
      </p:cxnSp>
      <p:cxnSp>
        <p:nvCxnSpPr>
          <p:cNvPr id="43" name="AutoShape 18"/>
          <p:cNvCxnSpPr>
            <a:cxnSpLocks noChangeShapeType="1"/>
            <a:stCxn id="41" idx="2"/>
            <a:endCxn id="32" idx="0"/>
          </p:cNvCxnSpPr>
          <p:nvPr/>
        </p:nvCxnSpPr>
        <p:spPr bwMode="auto">
          <a:xfrm flipH="1">
            <a:off x="2930526" y="4030772"/>
            <a:ext cx="21294" cy="399941"/>
          </a:xfrm>
          <a:prstGeom prst="straightConnector1">
            <a:avLst/>
          </a:prstGeom>
          <a:noFill/>
          <a:ln w="9525">
            <a:solidFill>
              <a:schemeClr val="bg1"/>
            </a:solidFill>
            <a:round/>
            <a:headEnd/>
            <a:tailEnd type="triangle" w="med" len="med"/>
          </a:ln>
        </p:spPr>
      </p:cxnSp>
      <p:cxnSp>
        <p:nvCxnSpPr>
          <p:cNvPr id="44" name="AutoShape 20"/>
          <p:cNvCxnSpPr>
            <a:cxnSpLocks noChangeShapeType="1"/>
            <a:stCxn id="30" idx="3"/>
            <a:endCxn id="31" idx="1"/>
          </p:cNvCxnSpPr>
          <p:nvPr/>
        </p:nvCxnSpPr>
        <p:spPr bwMode="auto">
          <a:xfrm flipV="1">
            <a:off x="1835150" y="2890838"/>
            <a:ext cx="369888" cy="862012"/>
          </a:xfrm>
          <a:prstGeom prst="bentConnector3">
            <a:avLst>
              <a:gd name="adj1" fmla="val 49787"/>
            </a:avLst>
          </a:prstGeom>
          <a:noFill/>
          <a:ln w="12700">
            <a:solidFill>
              <a:schemeClr val="folHlink"/>
            </a:solidFill>
            <a:miter lim="800000"/>
            <a:headEnd/>
            <a:tailEnd type="triangle" w="med" len="med"/>
          </a:ln>
        </p:spPr>
      </p:cxnSp>
      <p:cxnSp>
        <p:nvCxnSpPr>
          <p:cNvPr id="45" name="AutoShape 21"/>
          <p:cNvCxnSpPr>
            <a:cxnSpLocks noChangeShapeType="1"/>
            <a:stCxn id="30" idx="3"/>
            <a:endCxn id="32" idx="1"/>
          </p:cNvCxnSpPr>
          <p:nvPr/>
        </p:nvCxnSpPr>
        <p:spPr bwMode="auto">
          <a:xfrm>
            <a:off x="1835150" y="3752850"/>
            <a:ext cx="369888" cy="1004888"/>
          </a:xfrm>
          <a:prstGeom prst="bentConnector3">
            <a:avLst>
              <a:gd name="adj1" fmla="val 49787"/>
            </a:avLst>
          </a:prstGeom>
          <a:noFill/>
          <a:ln w="12700">
            <a:solidFill>
              <a:schemeClr val="folHlink"/>
            </a:solidFill>
            <a:miter lim="800000"/>
            <a:headEnd/>
            <a:tailEnd type="triangle" w="med" len="med"/>
          </a:ln>
        </p:spPr>
      </p:cxnSp>
      <p:cxnSp>
        <p:nvCxnSpPr>
          <p:cNvPr id="46" name="AutoShape 22"/>
          <p:cNvCxnSpPr>
            <a:cxnSpLocks noChangeShapeType="1"/>
            <a:stCxn id="31" idx="3"/>
            <a:endCxn id="34" idx="1"/>
          </p:cNvCxnSpPr>
          <p:nvPr/>
        </p:nvCxnSpPr>
        <p:spPr bwMode="auto">
          <a:xfrm flipV="1">
            <a:off x="3656013" y="2462213"/>
            <a:ext cx="787400" cy="428625"/>
          </a:xfrm>
          <a:prstGeom prst="bentConnector3">
            <a:avLst>
              <a:gd name="adj1" fmla="val 50000"/>
            </a:avLst>
          </a:prstGeom>
          <a:noFill/>
          <a:ln w="12700">
            <a:solidFill>
              <a:schemeClr val="folHlink"/>
            </a:solidFill>
            <a:miter lim="800000"/>
            <a:headEnd/>
            <a:tailEnd type="triangle" w="med" len="med"/>
          </a:ln>
        </p:spPr>
      </p:cxnSp>
      <p:cxnSp>
        <p:nvCxnSpPr>
          <p:cNvPr id="47" name="AutoShape 23"/>
          <p:cNvCxnSpPr>
            <a:cxnSpLocks noChangeShapeType="1"/>
            <a:stCxn id="31" idx="3"/>
            <a:endCxn id="36" idx="1"/>
          </p:cNvCxnSpPr>
          <p:nvPr/>
        </p:nvCxnSpPr>
        <p:spPr bwMode="auto">
          <a:xfrm>
            <a:off x="3656013" y="2890838"/>
            <a:ext cx="787400" cy="476250"/>
          </a:xfrm>
          <a:prstGeom prst="bentConnector3">
            <a:avLst>
              <a:gd name="adj1" fmla="val 50000"/>
            </a:avLst>
          </a:prstGeom>
          <a:noFill/>
          <a:ln w="12700">
            <a:solidFill>
              <a:schemeClr val="folHlink"/>
            </a:solidFill>
            <a:miter lim="800000"/>
            <a:headEnd/>
            <a:tailEnd type="triangle" w="med" len="med"/>
          </a:ln>
        </p:spPr>
      </p:cxnSp>
      <p:cxnSp>
        <p:nvCxnSpPr>
          <p:cNvPr id="48" name="AutoShape 24"/>
          <p:cNvCxnSpPr>
            <a:cxnSpLocks noChangeShapeType="1"/>
            <a:stCxn id="32" idx="3"/>
            <a:endCxn id="35" idx="1"/>
          </p:cNvCxnSpPr>
          <p:nvPr/>
        </p:nvCxnSpPr>
        <p:spPr bwMode="auto">
          <a:xfrm flipV="1">
            <a:off x="3656013" y="4238625"/>
            <a:ext cx="787400" cy="519113"/>
          </a:xfrm>
          <a:prstGeom prst="bentConnector3">
            <a:avLst>
              <a:gd name="adj1" fmla="val 50000"/>
            </a:avLst>
          </a:prstGeom>
          <a:noFill/>
          <a:ln w="12700">
            <a:solidFill>
              <a:schemeClr val="folHlink"/>
            </a:solidFill>
            <a:miter lim="800000"/>
            <a:headEnd/>
            <a:tailEnd type="triangle" w="med" len="med"/>
          </a:ln>
        </p:spPr>
      </p:cxnSp>
      <p:cxnSp>
        <p:nvCxnSpPr>
          <p:cNvPr id="49" name="AutoShape 25"/>
          <p:cNvCxnSpPr>
            <a:cxnSpLocks noChangeShapeType="1"/>
            <a:stCxn id="32" idx="3"/>
            <a:endCxn id="39" idx="1"/>
          </p:cNvCxnSpPr>
          <p:nvPr/>
        </p:nvCxnSpPr>
        <p:spPr bwMode="auto">
          <a:xfrm>
            <a:off x="3656013" y="4757738"/>
            <a:ext cx="787400" cy="539750"/>
          </a:xfrm>
          <a:prstGeom prst="bentConnector3">
            <a:avLst>
              <a:gd name="adj1" fmla="val 50000"/>
            </a:avLst>
          </a:prstGeom>
          <a:noFill/>
          <a:ln w="12700">
            <a:solidFill>
              <a:schemeClr val="folHlink"/>
            </a:solidFill>
            <a:miter lim="800000"/>
            <a:headEnd/>
            <a:tailEnd type="triangle" w="med" len="med"/>
          </a:ln>
        </p:spPr>
      </p:cxnSp>
      <p:sp>
        <p:nvSpPr>
          <p:cNvPr id="50" name="Rectangle 26"/>
          <p:cNvSpPr>
            <a:spLocks noChangeArrowheads="1"/>
          </p:cNvSpPr>
          <p:nvPr/>
        </p:nvSpPr>
        <p:spPr bwMode="auto">
          <a:xfrm>
            <a:off x="1979713" y="1365250"/>
            <a:ext cx="6769000" cy="550863"/>
          </a:xfrm>
          <a:prstGeom prst="rect">
            <a:avLst/>
          </a:prstGeom>
          <a:noFill/>
          <a:ln w="9525">
            <a:noFill/>
            <a:miter lim="800000"/>
            <a:headEnd/>
            <a:tailEnd/>
          </a:ln>
        </p:spPr>
        <p:txBody>
          <a:bodyPr anchor="ctr"/>
          <a:lstStyle/>
          <a:p>
            <a:pPr eaLnBrk="0" hangingPunct="0"/>
            <a:r>
              <a:rPr lang="es-ES" sz="2400" b="1" dirty="0" smtClean="0">
                <a:solidFill>
                  <a:srgbClr val="009900"/>
                </a:solidFill>
                <a:latin typeface="Arial" charset="0"/>
              </a:rPr>
              <a:t>SITUATION  RECOGNITION</a:t>
            </a:r>
          </a:p>
        </p:txBody>
      </p:sp>
      <p:sp>
        <p:nvSpPr>
          <p:cNvPr id="51" name="Rectangle 27"/>
          <p:cNvSpPr>
            <a:spLocks noChangeArrowheads="1"/>
          </p:cNvSpPr>
          <p:nvPr/>
        </p:nvSpPr>
        <p:spPr bwMode="auto">
          <a:xfrm>
            <a:off x="6772275" y="1430338"/>
            <a:ext cx="1976438" cy="404812"/>
          </a:xfrm>
          <a:prstGeom prst="rect">
            <a:avLst/>
          </a:prstGeom>
          <a:noFill/>
          <a:ln w="9525" algn="ctr">
            <a:solidFill>
              <a:srgbClr val="99CC00"/>
            </a:solidFill>
            <a:miter lim="800000"/>
            <a:headEnd/>
            <a:tailEnd/>
          </a:ln>
        </p:spPr>
        <p:txBody>
          <a:bodyPr anchor="ctr"/>
          <a:lstStyle/>
          <a:p>
            <a:pPr algn="ctr" eaLnBrk="0" hangingPunct="0"/>
            <a:r>
              <a:rPr lang="es-ES" sz="1100" b="1" dirty="0" smtClean="0">
                <a:latin typeface="Arial" charset="0"/>
              </a:rPr>
              <a:t>BASIC REASONING</a:t>
            </a:r>
          </a:p>
          <a:p>
            <a:pPr algn="ctr" eaLnBrk="0" hangingPunct="0"/>
            <a:r>
              <a:rPr lang="es-ES" sz="1100" b="1" dirty="0" smtClean="0">
                <a:latin typeface="Arial" charset="0"/>
              </a:rPr>
              <a:t>(Basic layer)</a:t>
            </a:r>
            <a:endParaRPr lang="es-ES" sz="1100" b="1" dirty="0">
              <a:latin typeface="Arial" charset="0"/>
            </a:endParaRPr>
          </a:p>
        </p:txBody>
      </p:sp>
      <p:pic>
        <p:nvPicPr>
          <p:cNvPr id="52" name="Picture 11" descr="bedmond_logo"/>
          <p:cNvPicPr>
            <a:picLocks noChangeAspect="1" noChangeArrowheads="1"/>
          </p:cNvPicPr>
          <p:nvPr/>
        </p:nvPicPr>
        <p:blipFill>
          <a:blip r:embed="rId3" cstate="print"/>
          <a:srcRect/>
          <a:stretch>
            <a:fillRect/>
          </a:stretch>
        </p:blipFill>
        <p:spPr bwMode="auto">
          <a:xfrm>
            <a:off x="513844" y="1320176"/>
            <a:ext cx="1219163" cy="648072"/>
          </a:xfrm>
          <a:prstGeom prst="rect">
            <a:avLst/>
          </a:prstGeom>
          <a:noFill/>
          <a:ln w="9525">
            <a:noFill/>
            <a:miter lim="800000"/>
            <a:headEnd/>
            <a:tailEnd/>
          </a:ln>
        </p:spPr>
      </p:pic>
      <p:cxnSp>
        <p:nvCxnSpPr>
          <p:cNvPr id="53" name="52 Conector recto de flecha"/>
          <p:cNvCxnSpPr/>
          <p:nvPr/>
        </p:nvCxnSpPr>
        <p:spPr>
          <a:xfrm>
            <a:off x="2915816" y="3284984"/>
            <a:ext cx="0" cy="360040"/>
          </a:xfrm>
          <a:prstGeom prst="straightConnector1">
            <a:avLst/>
          </a:prstGeom>
          <a:noFill/>
          <a:ln w="12700">
            <a:solidFill>
              <a:schemeClr val="folHlink"/>
            </a:solidFill>
            <a:miter lim="800000"/>
            <a:headEnd/>
            <a:tailEnd type="triangle" w="med" len="med"/>
          </a:ln>
        </p:spPr>
      </p:cxnSp>
      <p:cxnSp>
        <p:nvCxnSpPr>
          <p:cNvPr id="54" name="53 Conector recto de flecha"/>
          <p:cNvCxnSpPr/>
          <p:nvPr/>
        </p:nvCxnSpPr>
        <p:spPr>
          <a:xfrm>
            <a:off x="2915816" y="4005064"/>
            <a:ext cx="0" cy="360040"/>
          </a:xfrm>
          <a:prstGeom prst="straightConnector1">
            <a:avLst/>
          </a:prstGeom>
          <a:noFill/>
          <a:ln w="12700">
            <a:solidFill>
              <a:schemeClr val="folHlink"/>
            </a:solidFill>
            <a:miter lim="800000"/>
            <a:headEnd/>
            <a:tailEnd type="triangle" w="med" len="med"/>
          </a:ln>
        </p:spPr>
      </p:cxnSp>
      <p:sp>
        <p:nvSpPr>
          <p:cNvPr id="55" name="Text Box 27"/>
          <p:cNvSpPr txBox="1">
            <a:spLocks noChangeArrowheads="1"/>
          </p:cNvSpPr>
          <p:nvPr/>
        </p:nvSpPr>
        <p:spPr bwMode="auto">
          <a:xfrm>
            <a:off x="2051721" y="1844824"/>
            <a:ext cx="6623968" cy="3500438"/>
          </a:xfrm>
          <a:prstGeom prst="rect">
            <a:avLst/>
          </a:prstGeom>
          <a:noFill/>
          <a:ln w="9525" algn="ctr">
            <a:noFill/>
            <a:miter lim="800000"/>
            <a:headEnd/>
            <a:tailEnd/>
          </a:ln>
          <a:effectLst/>
        </p:spPr>
        <p:txBody>
          <a:bodyPr wrap="none"/>
          <a:lstStyle/>
          <a:p>
            <a:pPr eaLnBrk="0" hangingPunct="0">
              <a:defRPr/>
            </a:pPr>
            <a:r>
              <a:rPr lang="en-US" sz="1600" b="1" dirty="0" smtClean="0">
                <a:solidFill>
                  <a:srgbClr val="009900"/>
                </a:solidFill>
                <a:effectLst>
                  <a:outerShdw blurRad="38100" dist="38100" dir="2700000" algn="tl">
                    <a:srgbClr val="FFFFFF"/>
                  </a:outerShdw>
                </a:effectLst>
                <a:latin typeface="Arial" charset="0"/>
              </a:rPr>
              <a:t>Data Acquisition and first info processing</a:t>
            </a:r>
            <a:endParaRPr lang="en-US" sz="1600" b="1" dirty="0">
              <a:solidFill>
                <a:srgbClr val="009900"/>
              </a:solidFill>
              <a:effectLst>
                <a:outerShdw blurRad="38100" dist="38100" dir="2700000" algn="tl">
                  <a:srgbClr val="FFFFFF"/>
                </a:outerShdw>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32" name="5 Marcador de número de diapositiva"/>
          <p:cNvSpPr>
            <a:spLocks noGrp="1"/>
          </p:cNvSpPr>
          <p:nvPr>
            <p:ph type="sldNum" sz="quarter" idx="12"/>
          </p:nvPr>
        </p:nvSpPr>
        <p:spPr/>
        <p:txBody>
          <a:bodyPr/>
          <a:lstStyle/>
          <a:p>
            <a:pPr>
              <a:defRPr/>
            </a:pPr>
            <a:fld id="{608C9EE4-6A11-4CAB-BF43-596E30279F78}" type="slidenum">
              <a:rPr lang="en-GB"/>
              <a:pPr>
                <a:defRPr/>
              </a:pPr>
              <a:t>21</a:t>
            </a:fld>
            <a:endParaRPr lang="en-GB"/>
          </a:p>
        </p:txBody>
      </p:sp>
      <p:sp>
        <p:nvSpPr>
          <p:cNvPr id="64543"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
        <p:nvSpPr>
          <p:cNvPr id="33" name="Rectangle 67"/>
          <p:cNvSpPr>
            <a:spLocks noChangeArrowheads="1"/>
          </p:cNvSpPr>
          <p:nvPr/>
        </p:nvSpPr>
        <p:spPr bwMode="auto">
          <a:xfrm>
            <a:off x="323850" y="1268413"/>
            <a:ext cx="8496300" cy="4248819"/>
          </a:xfrm>
          <a:prstGeom prst="rect">
            <a:avLst/>
          </a:prstGeom>
          <a:noFill/>
          <a:ln w="9525">
            <a:solidFill>
              <a:srgbClr val="009900"/>
            </a:solidFill>
            <a:miter lim="800000"/>
            <a:headEnd/>
            <a:tailEnd/>
          </a:ln>
          <a:effectLst/>
        </p:spPr>
        <p:txBody>
          <a:bodyPr wrap="none" anchor="b"/>
          <a:lstStyle/>
          <a:p>
            <a:pPr eaLnBrk="0" hangingPunct="0">
              <a:defRPr/>
            </a:pPr>
            <a:endParaRPr lang="en-US" sz="2400" b="1" dirty="0">
              <a:solidFill>
                <a:schemeClr val="folHlink"/>
              </a:solidFill>
              <a:effectLst>
                <a:outerShdw blurRad="38100" dist="38100" dir="2700000" algn="tl">
                  <a:srgbClr val="000000"/>
                </a:outerShdw>
              </a:effectLst>
              <a:latin typeface="Arial" charset="0"/>
            </a:endParaRPr>
          </a:p>
        </p:txBody>
      </p:sp>
      <p:sp>
        <p:nvSpPr>
          <p:cNvPr id="34" name="Text Box 27"/>
          <p:cNvSpPr txBox="1">
            <a:spLocks noChangeArrowheads="1"/>
          </p:cNvSpPr>
          <p:nvPr/>
        </p:nvSpPr>
        <p:spPr bwMode="auto">
          <a:xfrm>
            <a:off x="1835696" y="1988840"/>
            <a:ext cx="6839993" cy="3527723"/>
          </a:xfrm>
          <a:prstGeom prst="rect">
            <a:avLst/>
          </a:prstGeom>
          <a:noFill/>
          <a:ln w="9525" algn="ctr">
            <a:noFill/>
            <a:miter lim="800000"/>
            <a:headEnd/>
            <a:tailEnd/>
          </a:ln>
          <a:effectLst/>
        </p:spPr>
        <p:txBody>
          <a:bodyPr wrap="none"/>
          <a:lstStyle/>
          <a:p>
            <a:pPr eaLnBrk="0" hangingPunct="0">
              <a:defRPr/>
            </a:pPr>
            <a:r>
              <a:rPr lang="en-US" sz="1600" b="1" dirty="0" err="1">
                <a:solidFill>
                  <a:srgbClr val="009900"/>
                </a:solidFill>
                <a:effectLst>
                  <a:outerShdw blurRad="38100" dist="38100" dir="2700000" algn="tl">
                    <a:srgbClr val="FFFFFF"/>
                  </a:outerShdw>
                </a:effectLst>
                <a:latin typeface="Arial" charset="0"/>
              </a:rPr>
              <a:t>Behaviour</a:t>
            </a:r>
            <a:r>
              <a:rPr lang="en-US" sz="1600" b="1" dirty="0">
                <a:solidFill>
                  <a:srgbClr val="009900"/>
                </a:solidFill>
                <a:effectLst>
                  <a:outerShdw blurRad="38100" dist="38100" dir="2700000" algn="tl">
                    <a:srgbClr val="FFFFFF"/>
                  </a:outerShdw>
                </a:effectLst>
                <a:latin typeface="Arial" charset="0"/>
              </a:rPr>
              <a:t> Pattern </a:t>
            </a:r>
            <a:r>
              <a:rPr lang="en-US" sz="1600" b="1" dirty="0" err="1" smtClean="0">
                <a:solidFill>
                  <a:srgbClr val="009900"/>
                </a:solidFill>
                <a:effectLst>
                  <a:outerShdw blurRad="38100" dist="38100" dir="2700000" algn="tl">
                    <a:srgbClr val="FFFFFF"/>
                  </a:outerShdw>
                </a:effectLst>
                <a:latin typeface="Arial" charset="0"/>
              </a:rPr>
              <a:t>Modelling</a:t>
            </a:r>
            <a:r>
              <a:rPr lang="en-US" sz="1600" b="1" dirty="0" smtClean="0">
                <a:solidFill>
                  <a:srgbClr val="009900"/>
                </a:solidFill>
                <a:effectLst>
                  <a:outerShdw blurRad="38100" dist="38100" dir="2700000" algn="tl">
                    <a:srgbClr val="FFFFFF"/>
                  </a:outerShdw>
                </a:effectLst>
                <a:latin typeface="Arial" charset="0"/>
              </a:rPr>
              <a:t> </a:t>
            </a:r>
            <a:r>
              <a:rPr lang="en-US" sz="1600" b="1" dirty="0">
                <a:solidFill>
                  <a:srgbClr val="009900"/>
                </a:solidFill>
                <a:effectLst>
                  <a:outerShdw blurRad="38100" dist="38100" dir="2700000" algn="tl">
                    <a:srgbClr val="FFFFFF"/>
                  </a:outerShdw>
                </a:effectLst>
                <a:latin typeface="Arial" charset="0"/>
              </a:rPr>
              <a:t>&amp; Tracking</a:t>
            </a:r>
          </a:p>
        </p:txBody>
      </p:sp>
      <p:sp>
        <p:nvSpPr>
          <p:cNvPr id="35" name="Rectangle 28"/>
          <p:cNvSpPr>
            <a:spLocks noChangeArrowheads="1"/>
          </p:cNvSpPr>
          <p:nvPr/>
        </p:nvSpPr>
        <p:spPr bwMode="auto">
          <a:xfrm>
            <a:off x="431800" y="2420938"/>
            <a:ext cx="1416050" cy="2371725"/>
          </a:xfrm>
          <a:prstGeom prst="rect">
            <a:avLst/>
          </a:prstGeom>
          <a:noFill/>
          <a:ln w="9525" algn="ctr">
            <a:noFill/>
            <a:miter lim="800000"/>
            <a:headEnd/>
            <a:tailEnd/>
          </a:ln>
          <a:effectLst/>
        </p:spPr>
        <p:txBody>
          <a:bodyPr anchor="ctr"/>
          <a:lstStyle/>
          <a:p>
            <a:pPr algn="ctr" eaLnBrk="0" hangingPunct="0">
              <a:defRPr/>
            </a:pPr>
            <a:r>
              <a:rPr lang="es-ES" sz="3600" b="1" dirty="0">
                <a:solidFill>
                  <a:srgbClr val="009900"/>
                </a:solidFill>
                <a:effectLst>
                  <a:outerShdw blurRad="38100" dist="38100" dir="2700000" algn="tl">
                    <a:srgbClr val="FFFFFF"/>
                  </a:outerShdw>
                </a:effectLst>
                <a:latin typeface="Arial" charset="0"/>
              </a:rPr>
              <a:t>HIGH</a:t>
            </a:r>
            <a:r>
              <a:rPr lang="es-ES" sz="3600" b="1" dirty="0">
                <a:solidFill>
                  <a:srgbClr val="009900"/>
                </a:solidFill>
                <a:latin typeface="Arial" charset="0"/>
              </a:rPr>
              <a:t> </a:t>
            </a:r>
            <a:r>
              <a:rPr lang="es-ES" sz="3600" b="1" dirty="0" err="1">
                <a:solidFill>
                  <a:srgbClr val="009900"/>
                </a:solidFill>
                <a:latin typeface="Arial" charset="0"/>
              </a:rPr>
              <a:t>level</a:t>
            </a:r>
            <a:r>
              <a:rPr lang="es-ES" sz="3600" b="1" dirty="0">
                <a:solidFill>
                  <a:srgbClr val="009900"/>
                </a:solidFill>
                <a:latin typeface="Arial" charset="0"/>
              </a:rPr>
              <a:t> layer</a:t>
            </a:r>
          </a:p>
          <a:p>
            <a:pPr algn="ctr" eaLnBrk="0" hangingPunct="0">
              <a:defRPr/>
            </a:pPr>
            <a:r>
              <a:rPr lang="es-ES" sz="3600" b="1" dirty="0">
                <a:solidFill>
                  <a:srgbClr val="009900"/>
                </a:solidFill>
                <a:effectLst>
                  <a:outerShdw blurRad="38100" dist="38100" dir="2700000" algn="tl">
                    <a:srgbClr val="FFFFFF"/>
                  </a:outerShdw>
                </a:effectLst>
                <a:latin typeface="Arial" charset="0"/>
              </a:rPr>
              <a:t>1</a:t>
            </a:r>
          </a:p>
        </p:txBody>
      </p:sp>
      <p:sp>
        <p:nvSpPr>
          <p:cNvPr id="36" name="Text Box 29"/>
          <p:cNvSpPr txBox="1">
            <a:spLocks noChangeArrowheads="1"/>
          </p:cNvSpPr>
          <p:nvPr/>
        </p:nvSpPr>
        <p:spPr bwMode="auto">
          <a:xfrm>
            <a:off x="5292725" y="2449513"/>
            <a:ext cx="1655763" cy="547687"/>
          </a:xfrm>
          <a:prstGeom prst="rect">
            <a:avLst/>
          </a:prstGeom>
          <a:solidFill>
            <a:schemeClr val="folHlink"/>
          </a:solidFill>
          <a:ln w="9525">
            <a:solidFill>
              <a:schemeClr val="bg1"/>
            </a:solidFill>
            <a:miter lim="800000"/>
            <a:headEnd/>
            <a:tailEnd/>
          </a:ln>
        </p:spPr>
        <p:txBody>
          <a:bodyPr anchor="ctr"/>
          <a:lstStyle/>
          <a:p>
            <a:pPr eaLnBrk="0" hangingPunct="0"/>
            <a:r>
              <a:rPr lang="en-US" sz="900" b="1">
                <a:latin typeface="Arial" charset="0"/>
              </a:rPr>
              <a:t>Daily activities</a:t>
            </a:r>
            <a:r>
              <a:rPr lang="en-US" sz="900">
                <a:latin typeface="Arial" charset="0"/>
              </a:rPr>
              <a:t>: sleeping, dressing, bathing, washing, cooking, eating, …</a:t>
            </a:r>
          </a:p>
        </p:txBody>
      </p:sp>
      <p:sp>
        <p:nvSpPr>
          <p:cNvPr id="37" name="Text Box 30"/>
          <p:cNvSpPr txBox="1">
            <a:spLocks noChangeArrowheads="1"/>
          </p:cNvSpPr>
          <p:nvPr/>
        </p:nvSpPr>
        <p:spPr bwMode="auto">
          <a:xfrm>
            <a:off x="3494088" y="2819400"/>
            <a:ext cx="1654175" cy="557213"/>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1</a:t>
            </a:r>
            <a:r>
              <a:rPr lang="en-US" sz="1200" baseline="30000">
                <a:latin typeface="Arial" charset="0"/>
              </a:rPr>
              <a:t>st</a:t>
            </a:r>
            <a:r>
              <a:rPr lang="en-US" sz="1200">
                <a:latin typeface="Arial" charset="0"/>
              </a:rPr>
              <a:t> level: </a:t>
            </a:r>
            <a:r>
              <a:rPr lang="en-US" sz="1200" b="1">
                <a:latin typeface="Arial" charset="0"/>
              </a:rPr>
              <a:t>Daily activities &amp; Daily routine recognition</a:t>
            </a:r>
          </a:p>
        </p:txBody>
      </p:sp>
      <p:sp>
        <p:nvSpPr>
          <p:cNvPr id="38" name="Text Box 32"/>
          <p:cNvSpPr txBox="1">
            <a:spLocks noChangeArrowheads="1"/>
          </p:cNvSpPr>
          <p:nvPr/>
        </p:nvSpPr>
        <p:spPr bwMode="auto">
          <a:xfrm>
            <a:off x="3494088" y="4005263"/>
            <a:ext cx="1654175" cy="557212"/>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2</a:t>
            </a:r>
            <a:r>
              <a:rPr lang="en-US" sz="1200" baseline="30000">
                <a:latin typeface="Arial" charset="0"/>
              </a:rPr>
              <a:t>nd</a:t>
            </a:r>
            <a:r>
              <a:rPr lang="en-US" sz="1200">
                <a:latin typeface="Arial" charset="0"/>
              </a:rPr>
              <a:t> level: </a:t>
            </a:r>
            <a:r>
              <a:rPr lang="en-US" sz="1200" b="1">
                <a:latin typeface="Arial" charset="0"/>
              </a:rPr>
              <a:t>MCI symptomatic behaviours</a:t>
            </a:r>
          </a:p>
        </p:txBody>
      </p:sp>
      <p:sp>
        <p:nvSpPr>
          <p:cNvPr id="39" name="Text Box 33"/>
          <p:cNvSpPr txBox="1">
            <a:spLocks noChangeArrowheads="1"/>
          </p:cNvSpPr>
          <p:nvPr/>
        </p:nvSpPr>
        <p:spPr bwMode="auto">
          <a:xfrm>
            <a:off x="5292725" y="3181350"/>
            <a:ext cx="1655763" cy="644525"/>
          </a:xfrm>
          <a:prstGeom prst="rect">
            <a:avLst/>
          </a:prstGeom>
          <a:solidFill>
            <a:schemeClr val="folHlink"/>
          </a:solidFill>
          <a:ln w="9525">
            <a:solidFill>
              <a:schemeClr val="bg1"/>
            </a:solidFill>
            <a:miter lim="800000"/>
            <a:headEnd/>
            <a:tailEnd/>
          </a:ln>
        </p:spPr>
        <p:txBody>
          <a:bodyPr anchor="ctr"/>
          <a:lstStyle/>
          <a:p>
            <a:pPr eaLnBrk="0" hangingPunct="0"/>
            <a:r>
              <a:rPr lang="en-US" sz="900" b="1">
                <a:latin typeface="Arial" charset="0"/>
              </a:rPr>
              <a:t>Daily routine</a:t>
            </a:r>
            <a:r>
              <a:rPr lang="en-US" sz="900">
                <a:latin typeface="Arial" charset="0"/>
              </a:rPr>
              <a:t>: getting up</a:t>
            </a:r>
            <a:r>
              <a:rPr lang="en-US" sz="900">
                <a:latin typeface="Arial" charset="0"/>
                <a:sym typeface="Wingdings" pitchFamily="2" charset="2"/>
              </a:rPr>
              <a:t> </a:t>
            </a:r>
            <a:r>
              <a:rPr lang="en-US" sz="900">
                <a:latin typeface="Arial" charset="0"/>
              </a:rPr>
              <a:t>breakfast </a:t>
            </a:r>
            <a:r>
              <a:rPr lang="en-US" sz="900">
                <a:latin typeface="Arial" charset="0"/>
                <a:sym typeface="Wingdings" pitchFamily="2" charset="2"/>
              </a:rPr>
              <a:t> </a:t>
            </a:r>
            <a:r>
              <a:rPr lang="en-US" sz="900">
                <a:latin typeface="Arial" charset="0"/>
              </a:rPr>
              <a:t>bathing </a:t>
            </a:r>
            <a:r>
              <a:rPr lang="en-US" sz="900">
                <a:latin typeface="Arial" charset="0"/>
                <a:sym typeface="Wingdings" pitchFamily="2" charset="2"/>
              </a:rPr>
              <a:t> </a:t>
            </a:r>
            <a:r>
              <a:rPr lang="en-US" sz="900">
                <a:latin typeface="Arial" charset="0"/>
              </a:rPr>
              <a:t>washing </a:t>
            </a:r>
            <a:r>
              <a:rPr lang="en-US" sz="900">
                <a:latin typeface="Arial" charset="0"/>
                <a:sym typeface="Wingdings" pitchFamily="2" charset="2"/>
              </a:rPr>
              <a:t> </a:t>
            </a:r>
            <a:r>
              <a:rPr lang="en-US" sz="900">
                <a:latin typeface="Arial" charset="0"/>
              </a:rPr>
              <a:t>cleaning, </a:t>
            </a:r>
            <a:r>
              <a:rPr lang="en-US" sz="900">
                <a:latin typeface="Arial" charset="0"/>
                <a:sym typeface="Wingdings" pitchFamily="2" charset="2"/>
              </a:rPr>
              <a:t></a:t>
            </a:r>
            <a:r>
              <a:rPr lang="en-US" sz="900">
                <a:latin typeface="Arial" charset="0"/>
              </a:rPr>
              <a:t> hobby…</a:t>
            </a:r>
          </a:p>
        </p:txBody>
      </p:sp>
      <p:sp>
        <p:nvSpPr>
          <p:cNvPr id="40" name="Text Box 35"/>
          <p:cNvSpPr txBox="1">
            <a:spLocks noChangeArrowheads="1"/>
          </p:cNvSpPr>
          <p:nvPr/>
        </p:nvSpPr>
        <p:spPr bwMode="auto">
          <a:xfrm>
            <a:off x="1979613" y="3186113"/>
            <a:ext cx="1066800" cy="844550"/>
          </a:xfrm>
          <a:prstGeom prst="rect">
            <a:avLst/>
          </a:prstGeom>
          <a:solidFill>
            <a:schemeClr val="bg1"/>
          </a:solidFill>
          <a:ln w="9525" algn="ctr">
            <a:solidFill>
              <a:schemeClr val="folHlink"/>
            </a:solidFill>
            <a:miter lim="800000"/>
            <a:headEnd/>
            <a:tailEnd/>
          </a:ln>
        </p:spPr>
        <p:txBody>
          <a:bodyPr anchor="ctr"/>
          <a:lstStyle/>
          <a:p>
            <a:pPr eaLnBrk="0" hangingPunct="0"/>
            <a:r>
              <a:rPr lang="en-US" sz="1400">
                <a:latin typeface="Arial" charset="0"/>
              </a:rPr>
              <a:t>SW experts reasoning</a:t>
            </a:r>
            <a:endParaRPr lang="es-ES" sz="1400">
              <a:latin typeface="Arial" charset="0"/>
            </a:endParaRPr>
          </a:p>
        </p:txBody>
      </p:sp>
      <p:cxnSp>
        <p:nvCxnSpPr>
          <p:cNvPr id="41" name="AutoShape 36"/>
          <p:cNvCxnSpPr>
            <a:cxnSpLocks noChangeShapeType="1"/>
            <a:stCxn id="35" idx="3"/>
            <a:endCxn id="40" idx="1"/>
          </p:cNvCxnSpPr>
          <p:nvPr/>
        </p:nvCxnSpPr>
        <p:spPr bwMode="auto">
          <a:xfrm>
            <a:off x="1847850" y="3606800"/>
            <a:ext cx="131763" cy="1588"/>
          </a:xfrm>
          <a:prstGeom prst="bentConnector3">
            <a:avLst>
              <a:gd name="adj1" fmla="val 49398"/>
            </a:avLst>
          </a:prstGeom>
          <a:noFill/>
          <a:ln w="12700">
            <a:solidFill>
              <a:schemeClr val="folHlink"/>
            </a:solidFill>
            <a:miter lim="800000"/>
            <a:headEnd/>
            <a:tailEnd type="triangle" w="med" len="med"/>
          </a:ln>
        </p:spPr>
      </p:cxnSp>
      <p:sp>
        <p:nvSpPr>
          <p:cNvPr id="42" name="Text Box 37"/>
          <p:cNvSpPr txBox="1">
            <a:spLocks noChangeArrowheads="1"/>
          </p:cNvSpPr>
          <p:nvPr/>
        </p:nvSpPr>
        <p:spPr bwMode="auto">
          <a:xfrm>
            <a:off x="3494088" y="4725988"/>
            <a:ext cx="1654175" cy="647700"/>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3</a:t>
            </a:r>
            <a:r>
              <a:rPr lang="en-US" sz="1200" baseline="30000">
                <a:latin typeface="Arial" charset="0"/>
              </a:rPr>
              <a:t>rd</a:t>
            </a:r>
            <a:r>
              <a:rPr lang="en-US" sz="1200">
                <a:latin typeface="Arial" charset="0"/>
              </a:rPr>
              <a:t> level: </a:t>
            </a:r>
            <a:r>
              <a:rPr lang="en-US" sz="1200" b="1">
                <a:latin typeface="Arial" charset="0"/>
              </a:rPr>
              <a:t>Deviations &amp; trends calculation</a:t>
            </a:r>
            <a:r>
              <a:rPr lang="en-US" sz="1200">
                <a:latin typeface="Arial" charset="0"/>
              </a:rPr>
              <a:t> on 1</a:t>
            </a:r>
            <a:r>
              <a:rPr lang="en-US" sz="1200" baseline="30000">
                <a:latin typeface="Arial" charset="0"/>
              </a:rPr>
              <a:t>st</a:t>
            </a:r>
            <a:r>
              <a:rPr lang="en-US" sz="1200">
                <a:latin typeface="Arial" charset="0"/>
              </a:rPr>
              <a:t> &amp; 2</a:t>
            </a:r>
            <a:r>
              <a:rPr lang="en-US" sz="1200" baseline="30000">
                <a:latin typeface="Arial" charset="0"/>
              </a:rPr>
              <a:t>nd</a:t>
            </a:r>
            <a:r>
              <a:rPr lang="en-US" sz="1200">
                <a:latin typeface="Arial" charset="0"/>
              </a:rPr>
              <a:t> levels</a:t>
            </a:r>
          </a:p>
        </p:txBody>
      </p:sp>
      <p:cxnSp>
        <p:nvCxnSpPr>
          <p:cNvPr id="43" name="AutoShape 41"/>
          <p:cNvCxnSpPr>
            <a:cxnSpLocks noChangeShapeType="1"/>
            <a:stCxn id="40" idx="3"/>
            <a:endCxn id="37" idx="1"/>
          </p:cNvCxnSpPr>
          <p:nvPr/>
        </p:nvCxnSpPr>
        <p:spPr bwMode="auto">
          <a:xfrm flipV="1">
            <a:off x="3046413" y="3097213"/>
            <a:ext cx="447675" cy="511175"/>
          </a:xfrm>
          <a:prstGeom prst="bentConnector3">
            <a:avLst>
              <a:gd name="adj1" fmla="val 50000"/>
            </a:avLst>
          </a:prstGeom>
          <a:noFill/>
          <a:ln w="12700">
            <a:solidFill>
              <a:schemeClr val="folHlink"/>
            </a:solidFill>
            <a:miter lim="800000"/>
            <a:headEnd/>
            <a:tailEnd type="triangle" w="med" len="med"/>
          </a:ln>
        </p:spPr>
      </p:cxnSp>
      <p:cxnSp>
        <p:nvCxnSpPr>
          <p:cNvPr id="44" name="AutoShape 42"/>
          <p:cNvCxnSpPr>
            <a:cxnSpLocks noChangeShapeType="1"/>
            <a:stCxn id="40" idx="3"/>
            <a:endCxn id="38" idx="1"/>
          </p:cNvCxnSpPr>
          <p:nvPr/>
        </p:nvCxnSpPr>
        <p:spPr bwMode="auto">
          <a:xfrm>
            <a:off x="3046413" y="3608388"/>
            <a:ext cx="447675" cy="674687"/>
          </a:xfrm>
          <a:prstGeom prst="bentConnector3">
            <a:avLst>
              <a:gd name="adj1" fmla="val 50000"/>
            </a:avLst>
          </a:prstGeom>
          <a:noFill/>
          <a:ln w="12700">
            <a:solidFill>
              <a:schemeClr val="folHlink"/>
            </a:solidFill>
            <a:miter lim="800000"/>
            <a:headEnd/>
            <a:tailEnd type="triangle" w="med" len="med"/>
          </a:ln>
        </p:spPr>
      </p:cxnSp>
      <p:cxnSp>
        <p:nvCxnSpPr>
          <p:cNvPr id="45" name="AutoShape 43"/>
          <p:cNvCxnSpPr>
            <a:cxnSpLocks noChangeShapeType="1"/>
            <a:stCxn id="40" idx="3"/>
            <a:endCxn id="42" idx="1"/>
          </p:cNvCxnSpPr>
          <p:nvPr/>
        </p:nvCxnSpPr>
        <p:spPr bwMode="auto">
          <a:xfrm>
            <a:off x="3046413" y="3608388"/>
            <a:ext cx="447675" cy="1441450"/>
          </a:xfrm>
          <a:prstGeom prst="bentConnector3">
            <a:avLst>
              <a:gd name="adj1" fmla="val 50000"/>
            </a:avLst>
          </a:prstGeom>
          <a:noFill/>
          <a:ln w="12700">
            <a:solidFill>
              <a:schemeClr val="folHlink"/>
            </a:solidFill>
            <a:miter lim="800000"/>
            <a:headEnd/>
            <a:tailEnd type="triangle" w="med" len="med"/>
          </a:ln>
        </p:spPr>
      </p:cxnSp>
      <p:sp>
        <p:nvSpPr>
          <p:cNvPr id="46" name="Rectangle 46"/>
          <p:cNvSpPr>
            <a:spLocks noChangeArrowheads="1"/>
          </p:cNvSpPr>
          <p:nvPr/>
        </p:nvSpPr>
        <p:spPr bwMode="auto">
          <a:xfrm>
            <a:off x="1763688" y="1431925"/>
            <a:ext cx="6912000" cy="547688"/>
          </a:xfrm>
          <a:prstGeom prst="rect">
            <a:avLst/>
          </a:prstGeom>
          <a:noFill/>
          <a:ln w="9525" algn="ctr">
            <a:noFill/>
            <a:miter lim="800000"/>
            <a:headEnd/>
            <a:tailEnd/>
          </a:ln>
        </p:spPr>
        <p:txBody>
          <a:bodyPr anchor="ctr"/>
          <a:lstStyle/>
          <a:p>
            <a:pPr eaLnBrk="0" hangingPunct="0"/>
            <a:r>
              <a:rPr lang="es-ES" sz="2400" b="1" dirty="0" smtClean="0">
                <a:solidFill>
                  <a:srgbClr val="009900"/>
                </a:solidFill>
                <a:latin typeface="Arial" charset="0"/>
              </a:rPr>
              <a:t> SITUATION  INTERPRETATION</a:t>
            </a:r>
            <a:endParaRPr lang="es-ES" sz="2400" b="1" dirty="0">
              <a:solidFill>
                <a:srgbClr val="009900"/>
              </a:solidFill>
              <a:latin typeface="Arial" charset="0"/>
            </a:endParaRPr>
          </a:p>
        </p:txBody>
      </p:sp>
      <p:sp>
        <p:nvSpPr>
          <p:cNvPr id="47" name="AutoShape 50"/>
          <p:cNvSpPr>
            <a:spLocks noChangeArrowheads="1"/>
          </p:cNvSpPr>
          <p:nvPr/>
        </p:nvSpPr>
        <p:spPr bwMode="auto">
          <a:xfrm>
            <a:off x="5302250" y="2882900"/>
            <a:ext cx="1718022" cy="431800"/>
          </a:xfrm>
          <a:prstGeom prst="roundRect">
            <a:avLst>
              <a:gd name="adj" fmla="val 16667"/>
            </a:avLst>
          </a:prstGeom>
          <a:noFill/>
          <a:ln w="9525">
            <a:noFill/>
            <a:round/>
            <a:headEnd/>
            <a:tailEnd/>
          </a:ln>
        </p:spPr>
        <p:txBody>
          <a:bodyPr wrap="none" anchor="ctr"/>
          <a:lstStyle/>
          <a:p>
            <a:pPr algn="ctr" defTabSz="1279525"/>
            <a:r>
              <a:rPr lang="en-US" sz="1000" b="1" dirty="0" smtClean="0">
                <a:solidFill>
                  <a:srgbClr val="009900"/>
                </a:solidFill>
                <a:latin typeface="Arial" charset="0"/>
              </a:rPr>
              <a:t>Learning: training &amp; testing</a:t>
            </a:r>
            <a:endParaRPr lang="en-US" sz="1000" b="1" dirty="0">
              <a:solidFill>
                <a:srgbClr val="009900"/>
              </a:solidFill>
              <a:latin typeface="Arial" charset="0"/>
            </a:endParaRPr>
          </a:p>
        </p:txBody>
      </p:sp>
      <p:cxnSp>
        <p:nvCxnSpPr>
          <p:cNvPr id="48" name="AutoShape 51"/>
          <p:cNvCxnSpPr>
            <a:cxnSpLocks noChangeShapeType="1"/>
            <a:stCxn id="37" idx="3"/>
            <a:endCxn id="47" idx="1"/>
          </p:cNvCxnSpPr>
          <p:nvPr/>
        </p:nvCxnSpPr>
        <p:spPr bwMode="auto">
          <a:xfrm>
            <a:off x="5148263" y="3098007"/>
            <a:ext cx="153987" cy="793"/>
          </a:xfrm>
          <a:prstGeom prst="bentConnector3">
            <a:avLst>
              <a:gd name="adj1" fmla="val 50000"/>
            </a:avLst>
          </a:prstGeom>
          <a:noFill/>
          <a:ln w="12700">
            <a:solidFill>
              <a:schemeClr val="folHlink"/>
            </a:solidFill>
            <a:miter lim="800000"/>
            <a:headEnd/>
            <a:tailEnd type="triangle" w="med" len="med"/>
          </a:ln>
        </p:spPr>
      </p:cxnSp>
      <p:sp>
        <p:nvSpPr>
          <p:cNvPr id="49" name="Text Box 53"/>
          <p:cNvSpPr txBox="1">
            <a:spLocks noChangeArrowheads="1"/>
          </p:cNvSpPr>
          <p:nvPr/>
        </p:nvSpPr>
        <p:spPr bwMode="auto">
          <a:xfrm>
            <a:off x="7334250" y="2838450"/>
            <a:ext cx="1181100" cy="519113"/>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Activity &amp; Behaviour Pattern creation</a:t>
            </a:r>
          </a:p>
        </p:txBody>
      </p:sp>
      <p:sp>
        <p:nvSpPr>
          <p:cNvPr id="50" name="Text Box 54"/>
          <p:cNvSpPr txBox="1">
            <a:spLocks noChangeArrowheads="1"/>
          </p:cNvSpPr>
          <p:nvPr/>
        </p:nvSpPr>
        <p:spPr bwMode="auto">
          <a:xfrm>
            <a:off x="7308850" y="4797425"/>
            <a:ext cx="1223963" cy="504825"/>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Statistical Deviations &amp; Trends calculation</a:t>
            </a:r>
          </a:p>
        </p:txBody>
      </p:sp>
      <p:sp>
        <p:nvSpPr>
          <p:cNvPr id="51" name="Text Box 57"/>
          <p:cNvSpPr txBox="1">
            <a:spLocks noChangeArrowheads="1"/>
          </p:cNvSpPr>
          <p:nvPr/>
        </p:nvSpPr>
        <p:spPr bwMode="auto">
          <a:xfrm>
            <a:off x="7334250" y="3992563"/>
            <a:ext cx="1181100" cy="577850"/>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Set of rules to classify daily performance</a:t>
            </a:r>
          </a:p>
        </p:txBody>
      </p:sp>
      <p:cxnSp>
        <p:nvCxnSpPr>
          <p:cNvPr id="52" name="AutoShape 58"/>
          <p:cNvCxnSpPr>
            <a:cxnSpLocks noChangeShapeType="1"/>
            <a:stCxn id="47" idx="3"/>
            <a:endCxn id="49" idx="1"/>
          </p:cNvCxnSpPr>
          <p:nvPr/>
        </p:nvCxnSpPr>
        <p:spPr bwMode="auto">
          <a:xfrm flipV="1">
            <a:off x="7020272" y="3098007"/>
            <a:ext cx="313978" cy="793"/>
          </a:xfrm>
          <a:prstGeom prst="bentConnector3">
            <a:avLst>
              <a:gd name="adj1" fmla="val 50000"/>
            </a:avLst>
          </a:prstGeom>
          <a:noFill/>
          <a:ln w="12700">
            <a:solidFill>
              <a:schemeClr val="folHlink"/>
            </a:solidFill>
            <a:miter lim="800000"/>
            <a:headEnd/>
            <a:tailEnd type="triangle" w="med" len="med"/>
          </a:ln>
        </p:spPr>
      </p:cxnSp>
      <p:cxnSp>
        <p:nvCxnSpPr>
          <p:cNvPr id="53" name="AutoShape 61"/>
          <p:cNvCxnSpPr>
            <a:cxnSpLocks noChangeShapeType="1"/>
            <a:stCxn id="42" idx="3"/>
            <a:endCxn id="50" idx="1"/>
          </p:cNvCxnSpPr>
          <p:nvPr/>
        </p:nvCxnSpPr>
        <p:spPr bwMode="auto">
          <a:xfrm>
            <a:off x="5148263" y="5049838"/>
            <a:ext cx="2160587" cy="1587"/>
          </a:xfrm>
          <a:prstGeom prst="straightConnector1">
            <a:avLst/>
          </a:prstGeom>
          <a:noFill/>
          <a:ln w="12700">
            <a:solidFill>
              <a:schemeClr val="folHlink"/>
            </a:solidFill>
            <a:miter lim="800000"/>
            <a:headEnd/>
            <a:tailEnd type="triangle" w="med" len="med"/>
          </a:ln>
        </p:spPr>
      </p:cxnSp>
      <p:cxnSp>
        <p:nvCxnSpPr>
          <p:cNvPr id="54" name="AutoShape 65"/>
          <p:cNvCxnSpPr>
            <a:cxnSpLocks noChangeShapeType="1"/>
            <a:stCxn id="51" idx="2"/>
            <a:endCxn id="50" idx="0"/>
          </p:cNvCxnSpPr>
          <p:nvPr/>
        </p:nvCxnSpPr>
        <p:spPr bwMode="auto">
          <a:xfrm rot="5400000">
            <a:off x="7809707" y="4682331"/>
            <a:ext cx="227012" cy="3175"/>
          </a:xfrm>
          <a:prstGeom prst="bentConnector3">
            <a:avLst>
              <a:gd name="adj1" fmla="val 50000"/>
            </a:avLst>
          </a:prstGeom>
          <a:noFill/>
          <a:ln w="12700">
            <a:solidFill>
              <a:schemeClr val="bg1"/>
            </a:solidFill>
            <a:miter lim="800000"/>
            <a:headEnd/>
            <a:tailEnd type="triangle" w="med" len="med"/>
          </a:ln>
        </p:spPr>
      </p:cxnSp>
      <p:cxnSp>
        <p:nvCxnSpPr>
          <p:cNvPr id="55" name="AutoShape 66"/>
          <p:cNvCxnSpPr>
            <a:cxnSpLocks noChangeShapeType="1"/>
            <a:stCxn id="49" idx="2"/>
            <a:endCxn id="51" idx="0"/>
          </p:cNvCxnSpPr>
          <p:nvPr/>
        </p:nvCxnSpPr>
        <p:spPr bwMode="auto">
          <a:xfrm rot="5400000">
            <a:off x="7606507" y="3674269"/>
            <a:ext cx="636587" cy="3175"/>
          </a:xfrm>
          <a:prstGeom prst="straightConnector1">
            <a:avLst/>
          </a:prstGeom>
          <a:noFill/>
          <a:ln w="12700">
            <a:solidFill>
              <a:schemeClr val="bg1"/>
            </a:solidFill>
            <a:round/>
            <a:headEnd/>
            <a:tailEnd type="triangle" w="med" len="med"/>
          </a:ln>
        </p:spPr>
      </p:cxnSp>
      <p:cxnSp>
        <p:nvCxnSpPr>
          <p:cNvPr id="56" name="AutoShape 58"/>
          <p:cNvCxnSpPr>
            <a:cxnSpLocks noChangeShapeType="1"/>
            <a:stCxn id="38" idx="3"/>
            <a:endCxn id="51" idx="1"/>
          </p:cNvCxnSpPr>
          <p:nvPr/>
        </p:nvCxnSpPr>
        <p:spPr bwMode="auto">
          <a:xfrm flipV="1">
            <a:off x="5148263" y="4281488"/>
            <a:ext cx="2185987" cy="1587"/>
          </a:xfrm>
          <a:prstGeom prst="bentConnector3">
            <a:avLst>
              <a:gd name="adj1" fmla="val 50000"/>
            </a:avLst>
          </a:prstGeom>
          <a:noFill/>
          <a:ln w="12700">
            <a:solidFill>
              <a:schemeClr val="folHlink"/>
            </a:solidFill>
            <a:miter lim="800000"/>
            <a:headEnd/>
            <a:tailEnd type="triangle" w="med" len="med"/>
          </a:ln>
        </p:spPr>
      </p:cxnSp>
      <p:sp>
        <p:nvSpPr>
          <p:cNvPr id="57" name="Text Box 38"/>
          <p:cNvSpPr txBox="1">
            <a:spLocks noChangeArrowheads="1"/>
          </p:cNvSpPr>
          <p:nvPr/>
        </p:nvSpPr>
        <p:spPr bwMode="auto">
          <a:xfrm>
            <a:off x="5292725" y="4006850"/>
            <a:ext cx="1655763" cy="571500"/>
          </a:xfrm>
          <a:prstGeom prst="rect">
            <a:avLst/>
          </a:prstGeom>
          <a:solidFill>
            <a:schemeClr val="folHlink"/>
          </a:solidFill>
          <a:ln w="9525">
            <a:solidFill>
              <a:schemeClr val="bg1"/>
            </a:solidFill>
            <a:miter lim="800000"/>
            <a:headEnd/>
            <a:tailEnd/>
          </a:ln>
        </p:spPr>
        <p:txBody>
          <a:bodyPr anchor="ctr"/>
          <a:lstStyle/>
          <a:p>
            <a:pPr eaLnBrk="0" hangingPunct="0"/>
            <a:r>
              <a:rPr lang="en-US" sz="900" b="1">
                <a:latin typeface="Arial" charset="0"/>
              </a:rPr>
              <a:t>MCI behaviours</a:t>
            </a:r>
            <a:r>
              <a:rPr lang="en-US" sz="900">
                <a:latin typeface="Arial" charset="0"/>
              </a:rPr>
              <a:t>: (don’t follow a pattern) loses things, forgets taking drugs, …</a:t>
            </a:r>
          </a:p>
        </p:txBody>
      </p:sp>
      <p:sp>
        <p:nvSpPr>
          <p:cNvPr id="58" name="Text Box 38"/>
          <p:cNvSpPr txBox="1">
            <a:spLocks noChangeArrowheads="1"/>
          </p:cNvSpPr>
          <p:nvPr/>
        </p:nvSpPr>
        <p:spPr bwMode="auto">
          <a:xfrm>
            <a:off x="5292725" y="4764088"/>
            <a:ext cx="1655763" cy="571500"/>
          </a:xfrm>
          <a:prstGeom prst="rect">
            <a:avLst/>
          </a:prstGeom>
          <a:solidFill>
            <a:schemeClr val="folHlink"/>
          </a:solidFill>
          <a:ln w="9525">
            <a:solidFill>
              <a:schemeClr val="bg1"/>
            </a:solidFill>
            <a:miter lim="800000"/>
            <a:headEnd/>
            <a:tailEnd/>
          </a:ln>
        </p:spPr>
        <p:txBody>
          <a:bodyPr anchor="ctr"/>
          <a:lstStyle/>
          <a:p>
            <a:pPr eaLnBrk="0" hangingPunct="0"/>
            <a:r>
              <a:rPr lang="en-US" sz="900">
                <a:latin typeface="Arial" charset="0"/>
              </a:rPr>
              <a:t>Statistical algorithms for deviations &amp; trends calculation</a:t>
            </a:r>
          </a:p>
        </p:txBody>
      </p:sp>
      <p:pic>
        <p:nvPicPr>
          <p:cNvPr id="59" name="Picture 11" descr="bedmond_logo"/>
          <p:cNvPicPr>
            <a:picLocks noChangeAspect="1" noChangeArrowheads="1"/>
          </p:cNvPicPr>
          <p:nvPr/>
        </p:nvPicPr>
        <p:blipFill>
          <a:blip r:embed="rId3" cstate="print"/>
          <a:srcRect/>
          <a:stretch>
            <a:fillRect/>
          </a:stretch>
        </p:blipFill>
        <p:spPr bwMode="auto">
          <a:xfrm>
            <a:off x="467544" y="1378051"/>
            <a:ext cx="1219163" cy="648072"/>
          </a:xfrm>
          <a:prstGeom prst="rect">
            <a:avLst/>
          </a:prstGeom>
          <a:noFill/>
          <a:ln w="9525">
            <a:noFill/>
            <a:miter lim="800000"/>
            <a:headEnd/>
            <a:tailEnd/>
          </a:ln>
        </p:spPr>
      </p:pic>
      <p:sp>
        <p:nvSpPr>
          <p:cNvPr id="60" name="Rectangle 9"/>
          <p:cNvSpPr>
            <a:spLocks noChangeArrowheads="1"/>
          </p:cNvSpPr>
          <p:nvPr/>
        </p:nvSpPr>
        <p:spPr bwMode="auto">
          <a:xfrm>
            <a:off x="6556003" y="1489075"/>
            <a:ext cx="1976437" cy="406400"/>
          </a:xfrm>
          <a:prstGeom prst="rect">
            <a:avLst/>
          </a:prstGeom>
          <a:noFill/>
          <a:ln w="9525" algn="ctr">
            <a:solidFill>
              <a:srgbClr val="99CC00"/>
            </a:solidFill>
            <a:miter lim="800000"/>
            <a:headEnd/>
            <a:tailEnd/>
          </a:ln>
        </p:spPr>
        <p:txBody>
          <a:bodyPr anchor="ctr"/>
          <a:lstStyle/>
          <a:p>
            <a:pPr algn="ctr" eaLnBrk="0" hangingPunct="0"/>
            <a:r>
              <a:rPr lang="es-ES" sz="1100" b="1" dirty="0" smtClean="0">
                <a:latin typeface="Arial" charset="0"/>
              </a:rPr>
              <a:t>ADVANCED REASONING</a:t>
            </a:r>
          </a:p>
          <a:p>
            <a:pPr algn="ctr" eaLnBrk="0" hangingPunct="0"/>
            <a:r>
              <a:rPr lang="es-ES" sz="1100" b="1" dirty="0" smtClean="0">
                <a:latin typeface="Arial" charset="0"/>
              </a:rPr>
              <a:t>(</a:t>
            </a:r>
            <a:r>
              <a:rPr lang="es-ES" sz="1100" b="1" dirty="0" err="1" smtClean="0">
                <a:latin typeface="Arial" charset="0"/>
              </a:rPr>
              <a:t>Intelligent</a:t>
            </a:r>
            <a:r>
              <a:rPr lang="es-ES" sz="1100" b="1" dirty="0" smtClean="0">
                <a:latin typeface="Arial" charset="0"/>
              </a:rPr>
              <a:t> layer 1)</a:t>
            </a:r>
            <a:endParaRPr lang="es-ES" sz="1100" b="1"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24" name="5 Marcador de número de diapositiva"/>
          <p:cNvSpPr>
            <a:spLocks noGrp="1"/>
          </p:cNvSpPr>
          <p:nvPr>
            <p:ph type="sldNum" sz="quarter" idx="12"/>
          </p:nvPr>
        </p:nvSpPr>
        <p:spPr/>
        <p:txBody>
          <a:bodyPr/>
          <a:lstStyle/>
          <a:p>
            <a:pPr>
              <a:defRPr/>
            </a:pPr>
            <a:fld id="{F4266515-2D7F-4A7A-B982-8432AF55CEE0}" type="slidenum">
              <a:rPr lang="en-GB"/>
              <a:pPr>
                <a:defRPr/>
              </a:pPr>
              <a:t>22</a:t>
            </a:fld>
            <a:endParaRPr lang="en-GB"/>
          </a:p>
        </p:txBody>
      </p:sp>
      <p:sp>
        <p:nvSpPr>
          <p:cNvPr id="66587"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
        <p:nvSpPr>
          <p:cNvPr id="27" name="Rectangle 2"/>
          <p:cNvSpPr>
            <a:spLocks noChangeArrowheads="1"/>
          </p:cNvSpPr>
          <p:nvPr/>
        </p:nvSpPr>
        <p:spPr bwMode="auto">
          <a:xfrm>
            <a:off x="323850" y="1268413"/>
            <a:ext cx="8496300" cy="4248819"/>
          </a:xfrm>
          <a:prstGeom prst="rect">
            <a:avLst/>
          </a:prstGeom>
          <a:noFill/>
          <a:ln w="9525">
            <a:solidFill>
              <a:srgbClr val="009900"/>
            </a:solidFill>
            <a:miter lim="800000"/>
            <a:headEnd/>
            <a:tailEnd/>
          </a:ln>
          <a:effectLst/>
        </p:spPr>
        <p:txBody>
          <a:bodyPr wrap="none" anchor="b"/>
          <a:lstStyle/>
          <a:p>
            <a:pPr eaLnBrk="0" hangingPunct="0">
              <a:defRPr/>
            </a:pPr>
            <a:endParaRPr lang="en-US" sz="2400" b="1" dirty="0">
              <a:solidFill>
                <a:schemeClr val="folHlink"/>
              </a:solidFill>
              <a:effectLst>
                <a:outerShdw blurRad="38100" dist="38100" dir="2700000" algn="tl">
                  <a:srgbClr val="000000"/>
                </a:outerShdw>
              </a:effectLst>
              <a:latin typeface="Arial" charset="0"/>
            </a:endParaRPr>
          </a:p>
        </p:txBody>
      </p:sp>
      <p:cxnSp>
        <p:nvCxnSpPr>
          <p:cNvPr id="28" name="AutoShape 26"/>
          <p:cNvCxnSpPr>
            <a:cxnSpLocks noChangeShapeType="1"/>
            <a:stCxn id="30" idx="3"/>
            <a:endCxn id="45" idx="1"/>
          </p:cNvCxnSpPr>
          <p:nvPr/>
        </p:nvCxnSpPr>
        <p:spPr bwMode="auto">
          <a:xfrm>
            <a:off x="1847850" y="3606800"/>
            <a:ext cx="131763" cy="0"/>
          </a:xfrm>
          <a:prstGeom prst="straightConnector1">
            <a:avLst/>
          </a:prstGeom>
          <a:noFill/>
          <a:ln w="12700">
            <a:solidFill>
              <a:schemeClr val="folHlink"/>
            </a:solidFill>
            <a:round/>
            <a:headEnd/>
            <a:tailEnd type="triangle" w="med" len="med"/>
          </a:ln>
        </p:spPr>
      </p:cxnSp>
      <p:sp>
        <p:nvSpPr>
          <p:cNvPr id="29" name="Text Box 45"/>
          <p:cNvSpPr txBox="1">
            <a:spLocks noChangeArrowheads="1"/>
          </p:cNvSpPr>
          <p:nvPr/>
        </p:nvSpPr>
        <p:spPr bwMode="auto">
          <a:xfrm>
            <a:off x="1835697" y="2016125"/>
            <a:ext cx="6839992" cy="3500438"/>
          </a:xfrm>
          <a:prstGeom prst="rect">
            <a:avLst/>
          </a:prstGeom>
          <a:noFill/>
          <a:ln w="9525" algn="ctr">
            <a:noFill/>
            <a:miter lim="800000"/>
            <a:headEnd/>
            <a:tailEnd/>
          </a:ln>
          <a:effectLst/>
        </p:spPr>
        <p:txBody>
          <a:bodyPr wrap="none"/>
          <a:lstStyle/>
          <a:p>
            <a:pPr eaLnBrk="0" hangingPunct="0">
              <a:defRPr/>
            </a:pPr>
            <a:r>
              <a:rPr lang="en-US" sz="1600" b="1" dirty="0" err="1">
                <a:solidFill>
                  <a:srgbClr val="009900"/>
                </a:solidFill>
                <a:effectLst>
                  <a:outerShdw blurRad="38100" dist="38100" dir="2700000" algn="tl">
                    <a:srgbClr val="FFFFFF"/>
                  </a:outerShdw>
                </a:effectLst>
                <a:latin typeface="Arial" charset="0"/>
              </a:rPr>
              <a:t>Behaviour</a:t>
            </a:r>
            <a:r>
              <a:rPr lang="en-US" sz="1600" b="1" dirty="0">
                <a:solidFill>
                  <a:srgbClr val="009900"/>
                </a:solidFill>
                <a:effectLst>
                  <a:outerShdw blurRad="38100" dist="38100" dir="2700000" algn="tl">
                    <a:srgbClr val="FFFFFF"/>
                  </a:outerShdw>
                </a:effectLst>
                <a:latin typeface="Arial" charset="0"/>
              </a:rPr>
              <a:t> Interpretation &amp; Actuation (in pre-diagnosis)</a:t>
            </a:r>
          </a:p>
        </p:txBody>
      </p:sp>
      <p:sp>
        <p:nvSpPr>
          <p:cNvPr id="30" name="Rectangle 46"/>
          <p:cNvSpPr>
            <a:spLocks noChangeArrowheads="1"/>
          </p:cNvSpPr>
          <p:nvPr/>
        </p:nvSpPr>
        <p:spPr bwMode="auto">
          <a:xfrm>
            <a:off x="431800" y="2420938"/>
            <a:ext cx="1416050" cy="2371725"/>
          </a:xfrm>
          <a:prstGeom prst="rect">
            <a:avLst/>
          </a:prstGeom>
          <a:noFill/>
          <a:ln w="9525" algn="ctr">
            <a:noFill/>
            <a:miter lim="800000"/>
            <a:headEnd/>
            <a:tailEnd/>
          </a:ln>
          <a:effectLst/>
        </p:spPr>
        <p:txBody>
          <a:bodyPr anchor="ctr"/>
          <a:lstStyle/>
          <a:p>
            <a:pPr algn="ctr" eaLnBrk="0" hangingPunct="0">
              <a:defRPr/>
            </a:pPr>
            <a:r>
              <a:rPr lang="es-ES" sz="3600" b="1">
                <a:solidFill>
                  <a:srgbClr val="009900"/>
                </a:solidFill>
                <a:effectLst>
                  <a:outerShdw blurRad="38100" dist="38100" dir="2700000" algn="tl">
                    <a:srgbClr val="FFFFFF"/>
                  </a:outerShdw>
                </a:effectLst>
                <a:latin typeface="Arial" charset="0"/>
              </a:rPr>
              <a:t>HIGH level layer</a:t>
            </a:r>
          </a:p>
          <a:p>
            <a:pPr algn="ctr" eaLnBrk="0" hangingPunct="0">
              <a:defRPr/>
            </a:pPr>
            <a:r>
              <a:rPr lang="es-ES" sz="3600" b="1">
                <a:solidFill>
                  <a:srgbClr val="009900"/>
                </a:solidFill>
                <a:effectLst>
                  <a:outerShdw blurRad="38100" dist="38100" dir="2700000" algn="tl">
                    <a:srgbClr val="FFFFFF"/>
                  </a:outerShdw>
                </a:effectLst>
                <a:latin typeface="Arial" charset="0"/>
              </a:rPr>
              <a:t>2</a:t>
            </a:r>
          </a:p>
        </p:txBody>
      </p:sp>
      <p:sp>
        <p:nvSpPr>
          <p:cNvPr id="31" name="Rectangle 47"/>
          <p:cNvSpPr>
            <a:spLocks noChangeArrowheads="1"/>
          </p:cNvSpPr>
          <p:nvPr/>
        </p:nvSpPr>
        <p:spPr bwMode="auto">
          <a:xfrm>
            <a:off x="1835696" y="1431925"/>
            <a:ext cx="6839992" cy="547688"/>
          </a:xfrm>
          <a:prstGeom prst="rect">
            <a:avLst/>
          </a:prstGeom>
          <a:noFill/>
          <a:ln w="9525" algn="ctr">
            <a:noFill/>
            <a:miter lim="800000"/>
            <a:headEnd/>
            <a:tailEnd/>
          </a:ln>
        </p:spPr>
        <p:txBody>
          <a:bodyPr anchor="ctr"/>
          <a:lstStyle/>
          <a:p>
            <a:pPr eaLnBrk="0" hangingPunct="0"/>
            <a:r>
              <a:rPr lang="es-ES" sz="2400" b="1" dirty="0" smtClean="0">
                <a:solidFill>
                  <a:srgbClr val="009900"/>
                </a:solidFill>
                <a:latin typeface="Arial" charset="0"/>
              </a:rPr>
              <a:t>SITUATION  INTERPRETATION</a:t>
            </a:r>
            <a:endParaRPr lang="es-ES" sz="2400" b="1" dirty="0">
              <a:solidFill>
                <a:srgbClr val="009900"/>
              </a:solidFill>
              <a:latin typeface="Arial" charset="0"/>
            </a:endParaRPr>
          </a:p>
        </p:txBody>
      </p:sp>
      <p:sp>
        <p:nvSpPr>
          <p:cNvPr id="32" name="Text Box 33"/>
          <p:cNvSpPr txBox="1">
            <a:spLocks noChangeArrowheads="1"/>
          </p:cNvSpPr>
          <p:nvPr/>
        </p:nvSpPr>
        <p:spPr bwMode="auto">
          <a:xfrm>
            <a:off x="7164388" y="3300413"/>
            <a:ext cx="1368425" cy="730250"/>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Deviations interpretation for pre-diagnosis (CDR scale score)</a:t>
            </a:r>
          </a:p>
        </p:txBody>
      </p:sp>
      <p:sp>
        <p:nvSpPr>
          <p:cNvPr id="33" name="Text Box 38"/>
          <p:cNvSpPr txBox="1">
            <a:spLocks noChangeArrowheads="1"/>
          </p:cNvSpPr>
          <p:nvPr/>
        </p:nvSpPr>
        <p:spPr bwMode="auto">
          <a:xfrm>
            <a:off x="7164388" y="2492375"/>
            <a:ext cx="1368425" cy="695325"/>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Set of rules to classify deviations (changes in CDR scale)</a:t>
            </a:r>
          </a:p>
        </p:txBody>
      </p:sp>
      <p:cxnSp>
        <p:nvCxnSpPr>
          <p:cNvPr id="34" name="AutoShape 40"/>
          <p:cNvCxnSpPr>
            <a:cxnSpLocks noChangeShapeType="1"/>
            <a:stCxn id="46" idx="3"/>
            <a:endCxn id="33" idx="1"/>
          </p:cNvCxnSpPr>
          <p:nvPr/>
        </p:nvCxnSpPr>
        <p:spPr bwMode="auto">
          <a:xfrm flipV="1">
            <a:off x="6831013" y="2840038"/>
            <a:ext cx="333375" cy="228600"/>
          </a:xfrm>
          <a:prstGeom prst="bentConnector3">
            <a:avLst>
              <a:gd name="adj1" fmla="val 50000"/>
            </a:avLst>
          </a:prstGeom>
          <a:noFill/>
          <a:ln w="12700">
            <a:solidFill>
              <a:schemeClr val="bg1"/>
            </a:solidFill>
            <a:miter lim="800000"/>
            <a:headEnd/>
            <a:tailEnd type="triangle" w="med" len="med"/>
          </a:ln>
        </p:spPr>
      </p:cxnSp>
      <p:cxnSp>
        <p:nvCxnSpPr>
          <p:cNvPr id="35" name="AutoShape 41"/>
          <p:cNvCxnSpPr>
            <a:cxnSpLocks noChangeShapeType="1"/>
            <a:stCxn id="46" idx="3"/>
            <a:endCxn id="32" idx="1"/>
          </p:cNvCxnSpPr>
          <p:nvPr/>
        </p:nvCxnSpPr>
        <p:spPr bwMode="auto">
          <a:xfrm>
            <a:off x="6831013" y="3068638"/>
            <a:ext cx="333375" cy="596900"/>
          </a:xfrm>
          <a:prstGeom prst="bentConnector3">
            <a:avLst>
              <a:gd name="adj1" fmla="val 50000"/>
            </a:avLst>
          </a:prstGeom>
          <a:noFill/>
          <a:ln w="12700">
            <a:solidFill>
              <a:schemeClr val="bg1"/>
            </a:solidFill>
            <a:miter lim="800000"/>
            <a:headEnd/>
            <a:tailEnd type="triangle" w="med" len="med"/>
          </a:ln>
        </p:spPr>
      </p:cxnSp>
      <p:sp>
        <p:nvSpPr>
          <p:cNvPr id="36" name="35 Estrella de 7 puntas"/>
          <p:cNvSpPr/>
          <p:nvPr/>
        </p:nvSpPr>
        <p:spPr>
          <a:xfrm>
            <a:off x="2555776" y="3212976"/>
            <a:ext cx="4824536" cy="1584176"/>
          </a:xfrm>
          <a:prstGeom prst="star7">
            <a:avLst/>
          </a:prstGeom>
          <a:gradFill flip="none" rotWithShape="1">
            <a:gsLst>
              <a:gs pos="0">
                <a:schemeClr val="bg1"/>
              </a:gs>
              <a:gs pos="50000">
                <a:srgbClr val="99CC00">
                  <a:alpha val="50000"/>
                </a:srgbClr>
              </a:gs>
              <a:gs pos="100000">
                <a:srgbClr val="009900">
                  <a:alpha val="5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200" dirty="0">
                <a:solidFill>
                  <a:schemeClr val="tx1"/>
                </a:solidFill>
                <a:effectLst>
                  <a:outerShdw blurRad="38100" dist="38100" dir="2700000" algn="tl">
                    <a:srgbClr val="000000">
                      <a:alpha val="43137"/>
                    </a:srgbClr>
                  </a:outerShdw>
                </a:effectLst>
              </a:rPr>
              <a:t>International </a:t>
            </a:r>
            <a:r>
              <a:rPr lang="es-ES" sz="1200" dirty="0" err="1">
                <a:solidFill>
                  <a:schemeClr val="tx1"/>
                </a:solidFill>
                <a:effectLst>
                  <a:outerShdw blurRad="38100" dist="38100" dir="2700000" algn="tl">
                    <a:srgbClr val="000000">
                      <a:alpha val="43137"/>
                    </a:srgbClr>
                  </a:outerShdw>
                </a:effectLst>
              </a:rPr>
              <a:t>Scales</a:t>
            </a:r>
            <a:r>
              <a:rPr lang="es-ES" sz="1200" dirty="0">
                <a:solidFill>
                  <a:schemeClr val="tx1"/>
                </a:solidFill>
                <a:effectLst>
                  <a:outerShdw blurRad="38100" dist="38100" dir="2700000" algn="tl">
                    <a:srgbClr val="000000">
                      <a:alpha val="43137"/>
                    </a:srgbClr>
                  </a:outerShdw>
                </a:effectLst>
              </a:rPr>
              <a:t> and </a:t>
            </a:r>
            <a:r>
              <a:rPr lang="es-ES" sz="1200" dirty="0" err="1">
                <a:solidFill>
                  <a:schemeClr val="tx1"/>
                </a:solidFill>
                <a:effectLst>
                  <a:outerShdw blurRad="38100" dist="38100" dir="2700000" algn="tl">
                    <a:srgbClr val="000000">
                      <a:alpha val="43137"/>
                    </a:srgbClr>
                  </a:outerShdw>
                </a:effectLst>
              </a:rPr>
              <a:t>Questionnaires</a:t>
            </a:r>
            <a:r>
              <a:rPr lang="es-ES" sz="1200" dirty="0">
                <a:solidFill>
                  <a:schemeClr val="tx1"/>
                </a:solidFill>
                <a:effectLst>
                  <a:outerShdw blurRad="38100" dist="38100" dir="2700000" algn="tl">
                    <a:srgbClr val="000000">
                      <a:alpha val="43137"/>
                    </a:srgbClr>
                  </a:outerShdw>
                </a:effectLst>
              </a:rPr>
              <a:t> </a:t>
            </a:r>
            <a:r>
              <a:rPr lang="es-ES" sz="1200" dirty="0" err="1">
                <a:solidFill>
                  <a:schemeClr val="tx1"/>
                </a:solidFill>
                <a:effectLst>
                  <a:outerShdw blurRad="38100" dist="38100" dir="2700000" algn="tl">
                    <a:srgbClr val="000000">
                      <a:alpha val="43137"/>
                    </a:srgbClr>
                  </a:outerShdw>
                </a:effectLst>
              </a:rPr>
              <a:t>for</a:t>
            </a:r>
            <a:r>
              <a:rPr lang="es-ES" sz="1200" dirty="0">
                <a:solidFill>
                  <a:schemeClr val="tx1"/>
                </a:solidFill>
                <a:effectLst>
                  <a:outerShdw blurRad="38100" dist="38100" dir="2700000" algn="tl">
                    <a:srgbClr val="000000">
                      <a:alpha val="43137"/>
                    </a:srgbClr>
                  </a:outerShdw>
                </a:effectLst>
              </a:rPr>
              <a:t> </a:t>
            </a:r>
            <a:r>
              <a:rPr lang="es-ES" sz="1200" dirty="0" err="1">
                <a:solidFill>
                  <a:schemeClr val="tx1"/>
                </a:solidFill>
                <a:effectLst>
                  <a:outerShdw blurRad="38100" dist="38100" dir="2700000" algn="tl">
                    <a:srgbClr val="000000">
                      <a:alpha val="43137"/>
                    </a:srgbClr>
                  </a:outerShdw>
                </a:effectLst>
              </a:rPr>
              <a:t>Cognitive</a:t>
            </a:r>
            <a:r>
              <a:rPr lang="es-ES" sz="1200" dirty="0">
                <a:solidFill>
                  <a:schemeClr val="tx1"/>
                </a:solidFill>
                <a:effectLst>
                  <a:outerShdw blurRad="38100" dist="38100" dir="2700000" algn="tl">
                    <a:srgbClr val="000000">
                      <a:alpha val="43137"/>
                    </a:srgbClr>
                  </a:outerShdw>
                </a:effectLst>
              </a:rPr>
              <a:t> Decline </a:t>
            </a:r>
            <a:r>
              <a:rPr lang="es-ES" sz="1200" dirty="0" err="1">
                <a:solidFill>
                  <a:schemeClr val="tx1"/>
                </a:solidFill>
                <a:effectLst>
                  <a:outerShdw blurRad="38100" dist="38100" dir="2700000" algn="tl">
                    <a:srgbClr val="000000">
                      <a:alpha val="43137"/>
                    </a:srgbClr>
                  </a:outerShdw>
                </a:effectLst>
              </a:rPr>
              <a:t>Screening</a:t>
            </a:r>
            <a:r>
              <a:rPr lang="es-ES" sz="1200" dirty="0">
                <a:solidFill>
                  <a:schemeClr val="tx1"/>
                </a:solidFill>
                <a:effectLst>
                  <a:outerShdw blurRad="38100" dist="38100" dir="2700000" algn="tl">
                    <a:srgbClr val="000000">
                      <a:alpha val="43137"/>
                    </a:srgbClr>
                  </a:outerShdw>
                </a:effectLst>
              </a:rPr>
              <a:t> &amp; </a:t>
            </a:r>
            <a:r>
              <a:rPr lang="es-ES" sz="1200" dirty="0" err="1">
                <a:solidFill>
                  <a:schemeClr val="tx1"/>
                </a:solidFill>
                <a:effectLst>
                  <a:outerShdw blurRad="38100" dist="38100" dir="2700000" algn="tl">
                    <a:srgbClr val="000000">
                      <a:alpha val="43137"/>
                    </a:srgbClr>
                  </a:outerShdw>
                </a:effectLst>
              </a:rPr>
              <a:t>Scoring</a:t>
            </a:r>
            <a:r>
              <a:rPr lang="es-ES" sz="1200" dirty="0">
                <a:solidFill>
                  <a:schemeClr val="tx1"/>
                </a:solidFill>
                <a:effectLst>
                  <a:outerShdw blurRad="38100" dist="38100" dir="2700000" algn="tl">
                    <a:srgbClr val="000000">
                      <a:alpha val="43137"/>
                    </a:srgbClr>
                  </a:outerShdw>
                </a:effectLst>
              </a:rPr>
              <a:t> </a:t>
            </a:r>
          </a:p>
        </p:txBody>
      </p:sp>
      <p:sp>
        <p:nvSpPr>
          <p:cNvPr id="37" name="28 CuadroTexto"/>
          <p:cNvSpPr txBox="1">
            <a:spLocks noChangeArrowheads="1"/>
          </p:cNvSpPr>
          <p:nvPr/>
        </p:nvSpPr>
        <p:spPr bwMode="auto">
          <a:xfrm>
            <a:off x="6938417" y="2276872"/>
            <a:ext cx="1810048" cy="253916"/>
          </a:xfrm>
          <a:prstGeom prst="rect">
            <a:avLst/>
          </a:prstGeom>
          <a:noFill/>
          <a:ln w="9525">
            <a:noFill/>
            <a:miter lim="800000"/>
            <a:headEnd/>
            <a:tailEnd/>
          </a:ln>
        </p:spPr>
        <p:txBody>
          <a:bodyPr wrap="square">
            <a:spAutoFit/>
          </a:bodyPr>
          <a:lstStyle/>
          <a:p>
            <a:pPr algn="r"/>
            <a:r>
              <a:rPr lang="es-ES" sz="1050" i="1" dirty="0">
                <a:solidFill>
                  <a:schemeClr val="bg2"/>
                </a:solidFill>
              </a:rPr>
              <a:t>CDR: </a:t>
            </a:r>
            <a:r>
              <a:rPr lang="es-ES" sz="1050" i="1" dirty="0" err="1">
                <a:solidFill>
                  <a:schemeClr val="bg2"/>
                </a:solidFill>
              </a:rPr>
              <a:t>Clinical</a:t>
            </a:r>
            <a:r>
              <a:rPr lang="es-ES" sz="1050" i="1" dirty="0">
                <a:solidFill>
                  <a:schemeClr val="bg2"/>
                </a:solidFill>
              </a:rPr>
              <a:t> </a:t>
            </a:r>
            <a:r>
              <a:rPr lang="es-ES" sz="1050" i="1" dirty="0" err="1">
                <a:solidFill>
                  <a:schemeClr val="bg2"/>
                </a:solidFill>
              </a:rPr>
              <a:t>Dementia</a:t>
            </a:r>
            <a:r>
              <a:rPr lang="es-ES" sz="1050" i="1" dirty="0">
                <a:solidFill>
                  <a:schemeClr val="bg2"/>
                </a:solidFill>
              </a:rPr>
              <a:t> Rating </a:t>
            </a:r>
          </a:p>
        </p:txBody>
      </p:sp>
      <p:sp>
        <p:nvSpPr>
          <p:cNvPr id="38" name="Text Box 9"/>
          <p:cNvSpPr txBox="1">
            <a:spLocks noChangeArrowheads="1"/>
          </p:cNvSpPr>
          <p:nvPr/>
        </p:nvSpPr>
        <p:spPr bwMode="auto">
          <a:xfrm>
            <a:off x="3563938" y="4670425"/>
            <a:ext cx="1655762" cy="558800"/>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5</a:t>
            </a:r>
            <a:r>
              <a:rPr lang="en-US" sz="1200" baseline="30000">
                <a:latin typeface="Arial" charset="0"/>
              </a:rPr>
              <a:t>th</a:t>
            </a:r>
            <a:r>
              <a:rPr lang="en-US" sz="1200">
                <a:latin typeface="Arial" charset="0"/>
              </a:rPr>
              <a:t> level: Defining </a:t>
            </a:r>
            <a:r>
              <a:rPr lang="en-US" sz="1200" b="1">
                <a:latin typeface="Arial" charset="0"/>
              </a:rPr>
              <a:t>Actuation</a:t>
            </a:r>
            <a:r>
              <a:rPr lang="en-US" sz="1200">
                <a:latin typeface="Arial" charset="0"/>
              </a:rPr>
              <a:t> on Deviations</a:t>
            </a:r>
          </a:p>
        </p:txBody>
      </p:sp>
      <p:sp>
        <p:nvSpPr>
          <p:cNvPr id="39" name="Text Box 12"/>
          <p:cNvSpPr txBox="1">
            <a:spLocks noChangeArrowheads="1"/>
          </p:cNvSpPr>
          <p:nvPr/>
        </p:nvSpPr>
        <p:spPr bwMode="auto">
          <a:xfrm>
            <a:off x="5322888" y="4594225"/>
            <a:ext cx="1508125" cy="711200"/>
          </a:xfrm>
          <a:prstGeom prst="rect">
            <a:avLst/>
          </a:prstGeom>
          <a:solidFill>
            <a:schemeClr val="folHlink"/>
          </a:solidFill>
          <a:ln w="9525">
            <a:solidFill>
              <a:schemeClr val="bg1"/>
            </a:solidFill>
            <a:miter lim="800000"/>
            <a:headEnd/>
            <a:tailEnd/>
          </a:ln>
        </p:spPr>
        <p:txBody>
          <a:bodyPr anchor="ctr"/>
          <a:lstStyle/>
          <a:p>
            <a:pPr eaLnBrk="0" hangingPunct="0"/>
            <a:r>
              <a:rPr lang="en-US" sz="1000" b="1">
                <a:latin typeface="Arial" charset="0"/>
              </a:rPr>
              <a:t>What</a:t>
            </a:r>
            <a:r>
              <a:rPr lang="en-US" sz="1000">
                <a:latin typeface="Arial" charset="0"/>
              </a:rPr>
              <a:t> kind of actuation is needed when deviations must be taken into account</a:t>
            </a:r>
          </a:p>
        </p:txBody>
      </p:sp>
      <p:sp>
        <p:nvSpPr>
          <p:cNvPr id="40" name="Text Box 17"/>
          <p:cNvSpPr txBox="1">
            <a:spLocks noChangeArrowheads="1"/>
          </p:cNvSpPr>
          <p:nvPr/>
        </p:nvSpPr>
        <p:spPr bwMode="auto">
          <a:xfrm>
            <a:off x="3563938" y="2792413"/>
            <a:ext cx="1655762" cy="555625"/>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4</a:t>
            </a:r>
            <a:r>
              <a:rPr lang="en-US" sz="1200" baseline="30000">
                <a:latin typeface="Arial" charset="0"/>
              </a:rPr>
              <a:t>th</a:t>
            </a:r>
            <a:r>
              <a:rPr lang="en-US" sz="1200">
                <a:latin typeface="Arial" charset="0"/>
              </a:rPr>
              <a:t> level: </a:t>
            </a:r>
            <a:r>
              <a:rPr lang="en-US" sz="1200" b="1">
                <a:latin typeface="Arial" charset="0"/>
              </a:rPr>
              <a:t>Deviations interpretation</a:t>
            </a:r>
          </a:p>
        </p:txBody>
      </p:sp>
      <p:cxnSp>
        <p:nvCxnSpPr>
          <p:cNvPr id="41" name="AutoShape 22"/>
          <p:cNvCxnSpPr>
            <a:cxnSpLocks noChangeShapeType="1"/>
            <a:stCxn id="45" idx="3"/>
            <a:endCxn id="40" idx="1"/>
          </p:cNvCxnSpPr>
          <p:nvPr/>
        </p:nvCxnSpPr>
        <p:spPr bwMode="auto">
          <a:xfrm flipV="1">
            <a:off x="3046413" y="3070225"/>
            <a:ext cx="517525" cy="536575"/>
          </a:xfrm>
          <a:prstGeom prst="bentConnector3">
            <a:avLst>
              <a:gd name="adj1" fmla="val 50000"/>
            </a:avLst>
          </a:prstGeom>
          <a:noFill/>
          <a:ln w="12700">
            <a:solidFill>
              <a:schemeClr val="folHlink"/>
            </a:solidFill>
            <a:miter lim="800000"/>
            <a:headEnd/>
            <a:tailEnd type="triangle" w="med" len="med"/>
          </a:ln>
        </p:spPr>
      </p:cxnSp>
      <p:cxnSp>
        <p:nvCxnSpPr>
          <p:cNvPr id="42" name="AutoShape 23"/>
          <p:cNvCxnSpPr>
            <a:cxnSpLocks noChangeShapeType="1"/>
            <a:stCxn id="45" idx="3"/>
            <a:endCxn id="38" idx="1"/>
          </p:cNvCxnSpPr>
          <p:nvPr/>
        </p:nvCxnSpPr>
        <p:spPr bwMode="auto">
          <a:xfrm>
            <a:off x="3046413" y="3606800"/>
            <a:ext cx="517525" cy="1343025"/>
          </a:xfrm>
          <a:prstGeom prst="bentConnector3">
            <a:avLst>
              <a:gd name="adj1" fmla="val 50000"/>
            </a:avLst>
          </a:prstGeom>
          <a:noFill/>
          <a:ln w="12700">
            <a:solidFill>
              <a:schemeClr val="folHlink"/>
            </a:solidFill>
            <a:miter lim="800000"/>
            <a:headEnd/>
            <a:tailEnd type="triangle" w="med" len="med"/>
          </a:ln>
        </p:spPr>
      </p:cxnSp>
      <p:sp>
        <p:nvSpPr>
          <p:cNvPr id="43" name="Text Box 34"/>
          <p:cNvSpPr txBox="1">
            <a:spLocks noChangeArrowheads="1"/>
          </p:cNvSpPr>
          <p:nvPr/>
        </p:nvSpPr>
        <p:spPr bwMode="auto">
          <a:xfrm>
            <a:off x="7164388" y="4498975"/>
            <a:ext cx="1368425" cy="898525"/>
          </a:xfrm>
          <a:prstGeom prst="rect">
            <a:avLst/>
          </a:prstGeom>
          <a:solidFill>
            <a:schemeClr val="bg1"/>
          </a:solidFill>
          <a:ln w="9525">
            <a:solidFill>
              <a:schemeClr val="folHlink"/>
            </a:solidFill>
            <a:miter lim="800000"/>
            <a:headEnd/>
            <a:tailEnd/>
          </a:ln>
        </p:spPr>
        <p:txBody>
          <a:bodyPr anchor="ctr"/>
          <a:lstStyle/>
          <a:p>
            <a:pPr algn="ctr" eaLnBrk="0" hangingPunct="0"/>
            <a:r>
              <a:rPr lang="en-US" sz="1000">
                <a:latin typeface="Arial" charset="0"/>
              </a:rPr>
              <a:t>Annotation (diary), treatment application, change behaviour pattern parameters, others?</a:t>
            </a:r>
          </a:p>
        </p:txBody>
      </p:sp>
      <p:cxnSp>
        <p:nvCxnSpPr>
          <p:cNvPr id="44" name="AutoShape 42"/>
          <p:cNvCxnSpPr>
            <a:cxnSpLocks noChangeShapeType="1"/>
            <a:stCxn id="39" idx="3"/>
            <a:endCxn id="43" idx="1"/>
          </p:cNvCxnSpPr>
          <p:nvPr/>
        </p:nvCxnSpPr>
        <p:spPr bwMode="auto">
          <a:xfrm flipV="1">
            <a:off x="6831013" y="4948238"/>
            <a:ext cx="333375" cy="1587"/>
          </a:xfrm>
          <a:prstGeom prst="bentConnector3">
            <a:avLst>
              <a:gd name="adj1" fmla="val 50000"/>
            </a:avLst>
          </a:prstGeom>
          <a:noFill/>
          <a:ln w="12700">
            <a:solidFill>
              <a:schemeClr val="bg1"/>
            </a:solidFill>
            <a:miter lim="800000"/>
            <a:headEnd/>
            <a:tailEnd type="triangle" w="med" len="med"/>
          </a:ln>
        </p:spPr>
      </p:cxnSp>
      <p:sp>
        <p:nvSpPr>
          <p:cNvPr id="45" name="Text Box 25"/>
          <p:cNvSpPr txBox="1">
            <a:spLocks noChangeArrowheads="1"/>
          </p:cNvSpPr>
          <p:nvPr/>
        </p:nvSpPr>
        <p:spPr bwMode="auto">
          <a:xfrm>
            <a:off x="1979613" y="3186113"/>
            <a:ext cx="1066800" cy="841375"/>
          </a:xfrm>
          <a:prstGeom prst="rect">
            <a:avLst/>
          </a:prstGeom>
          <a:solidFill>
            <a:schemeClr val="bg1"/>
          </a:solidFill>
          <a:ln w="9525" algn="ctr">
            <a:solidFill>
              <a:schemeClr val="folHlink"/>
            </a:solidFill>
            <a:miter lim="800000"/>
            <a:headEnd/>
            <a:tailEnd/>
          </a:ln>
        </p:spPr>
        <p:txBody>
          <a:bodyPr anchor="ctr"/>
          <a:lstStyle/>
          <a:p>
            <a:pPr eaLnBrk="0" hangingPunct="0"/>
            <a:r>
              <a:rPr lang="en-US" sz="1400">
                <a:latin typeface="Arial" charset="0"/>
              </a:rPr>
              <a:t>Medical experts reasoning</a:t>
            </a:r>
            <a:endParaRPr lang="es-ES" sz="1400">
              <a:latin typeface="Arial" charset="0"/>
            </a:endParaRPr>
          </a:p>
        </p:txBody>
      </p:sp>
      <p:sp>
        <p:nvSpPr>
          <p:cNvPr id="46" name="Text Box 18"/>
          <p:cNvSpPr txBox="1">
            <a:spLocks noChangeArrowheads="1"/>
          </p:cNvSpPr>
          <p:nvPr/>
        </p:nvSpPr>
        <p:spPr bwMode="auto">
          <a:xfrm>
            <a:off x="5322888" y="2668588"/>
            <a:ext cx="1508125" cy="800100"/>
          </a:xfrm>
          <a:prstGeom prst="rect">
            <a:avLst/>
          </a:prstGeom>
          <a:solidFill>
            <a:schemeClr val="folHlink"/>
          </a:solidFill>
          <a:ln w="9525">
            <a:solidFill>
              <a:schemeClr val="bg1"/>
            </a:solidFill>
            <a:miter lim="800000"/>
            <a:headEnd/>
            <a:tailEnd/>
          </a:ln>
        </p:spPr>
        <p:txBody>
          <a:bodyPr anchor="ctr"/>
          <a:lstStyle/>
          <a:p>
            <a:pPr eaLnBrk="0" hangingPunct="0"/>
            <a:r>
              <a:rPr lang="en-US" sz="1000" b="1">
                <a:latin typeface="Arial" charset="0"/>
              </a:rPr>
              <a:t>When</a:t>
            </a:r>
            <a:r>
              <a:rPr lang="en-US" sz="1000">
                <a:latin typeface="Arial" charset="0"/>
              </a:rPr>
              <a:t> deviations &amp; trends must be taken into account </a:t>
            </a:r>
            <a:r>
              <a:rPr lang="en-US" sz="1000" b="1">
                <a:latin typeface="Arial" charset="0"/>
              </a:rPr>
              <a:t>(‘Cognitive Decline’ Scales</a:t>
            </a:r>
            <a:r>
              <a:rPr lang="en-US" sz="1000">
                <a:latin typeface="Arial" charset="0"/>
              </a:rPr>
              <a:t>)</a:t>
            </a:r>
          </a:p>
        </p:txBody>
      </p:sp>
      <p:pic>
        <p:nvPicPr>
          <p:cNvPr id="47" name="Picture 11" descr="bedmond_logo"/>
          <p:cNvPicPr>
            <a:picLocks noChangeAspect="1" noChangeArrowheads="1"/>
          </p:cNvPicPr>
          <p:nvPr/>
        </p:nvPicPr>
        <p:blipFill>
          <a:blip r:embed="rId3" cstate="print"/>
          <a:srcRect/>
          <a:stretch>
            <a:fillRect/>
          </a:stretch>
        </p:blipFill>
        <p:spPr bwMode="auto">
          <a:xfrm>
            <a:off x="467544" y="1378051"/>
            <a:ext cx="1219163" cy="648072"/>
          </a:xfrm>
          <a:prstGeom prst="rect">
            <a:avLst/>
          </a:prstGeom>
          <a:noFill/>
          <a:ln w="9525">
            <a:noFill/>
            <a:miter lim="800000"/>
            <a:headEnd/>
            <a:tailEnd/>
          </a:ln>
        </p:spPr>
      </p:pic>
      <p:sp>
        <p:nvSpPr>
          <p:cNvPr id="48" name="Rectangle 9"/>
          <p:cNvSpPr>
            <a:spLocks noChangeArrowheads="1"/>
          </p:cNvSpPr>
          <p:nvPr/>
        </p:nvSpPr>
        <p:spPr bwMode="auto">
          <a:xfrm>
            <a:off x="6556376" y="1489075"/>
            <a:ext cx="1976437" cy="406400"/>
          </a:xfrm>
          <a:prstGeom prst="rect">
            <a:avLst/>
          </a:prstGeom>
          <a:noFill/>
          <a:ln w="9525" algn="ctr">
            <a:solidFill>
              <a:srgbClr val="99CC00"/>
            </a:solidFill>
            <a:miter lim="800000"/>
            <a:headEnd/>
            <a:tailEnd/>
          </a:ln>
        </p:spPr>
        <p:txBody>
          <a:bodyPr anchor="ctr"/>
          <a:lstStyle/>
          <a:p>
            <a:pPr algn="ctr" eaLnBrk="0" hangingPunct="0"/>
            <a:r>
              <a:rPr lang="es-ES" sz="1100" b="1" dirty="0" smtClean="0">
                <a:latin typeface="Arial" charset="0"/>
              </a:rPr>
              <a:t>ADVANCED REASONING</a:t>
            </a:r>
          </a:p>
          <a:p>
            <a:pPr algn="ctr" eaLnBrk="0" hangingPunct="0"/>
            <a:r>
              <a:rPr lang="es-ES" sz="1100" b="1" dirty="0" smtClean="0">
                <a:latin typeface="Arial" charset="0"/>
              </a:rPr>
              <a:t>(</a:t>
            </a:r>
            <a:r>
              <a:rPr lang="es-ES" sz="1100" b="1" dirty="0" err="1" smtClean="0">
                <a:latin typeface="Arial" charset="0"/>
              </a:rPr>
              <a:t>Intelligent</a:t>
            </a:r>
            <a:r>
              <a:rPr lang="es-ES" sz="1100" b="1" dirty="0" smtClean="0">
                <a:latin typeface="Arial" charset="0"/>
              </a:rPr>
              <a:t> layer 2)</a:t>
            </a:r>
            <a:endParaRPr lang="es-ES" sz="1100" b="1"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22" name="5 Marcador de número de diapositiva"/>
          <p:cNvSpPr>
            <a:spLocks noGrp="1"/>
          </p:cNvSpPr>
          <p:nvPr>
            <p:ph type="sldNum" sz="quarter" idx="12"/>
          </p:nvPr>
        </p:nvSpPr>
        <p:spPr/>
        <p:txBody>
          <a:bodyPr/>
          <a:lstStyle/>
          <a:p>
            <a:pPr>
              <a:defRPr/>
            </a:pPr>
            <a:fld id="{DCAC159F-5F42-4C92-9AA2-6B5D0E83C747}" type="slidenum">
              <a:rPr lang="en-GB"/>
              <a:pPr>
                <a:defRPr/>
              </a:pPr>
              <a:t>23</a:t>
            </a:fld>
            <a:endParaRPr lang="en-GB"/>
          </a:p>
        </p:txBody>
      </p:sp>
      <p:sp>
        <p:nvSpPr>
          <p:cNvPr id="68629"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
        <p:nvSpPr>
          <p:cNvPr id="24" name="Rectangle 2"/>
          <p:cNvSpPr>
            <a:spLocks noChangeArrowheads="1"/>
          </p:cNvSpPr>
          <p:nvPr/>
        </p:nvSpPr>
        <p:spPr bwMode="auto">
          <a:xfrm>
            <a:off x="323850" y="1268413"/>
            <a:ext cx="8496300" cy="4032795"/>
          </a:xfrm>
          <a:prstGeom prst="rect">
            <a:avLst/>
          </a:prstGeom>
          <a:noFill/>
          <a:ln w="9525">
            <a:solidFill>
              <a:srgbClr val="009900"/>
            </a:solidFill>
            <a:miter lim="800000"/>
            <a:headEnd/>
            <a:tailEnd/>
          </a:ln>
          <a:effectLst/>
        </p:spPr>
        <p:txBody>
          <a:bodyPr wrap="none" anchor="b"/>
          <a:lstStyle/>
          <a:p>
            <a:pPr eaLnBrk="0" hangingPunct="0">
              <a:defRPr/>
            </a:pPr>
            <a:endParaRPr lang="en-US" sz="2400" b="1" dirty="0">
              <a:solidFill>
                <a:schemeClr val="folHlink"/>
              </a:solidFill>
              <a:effectLst>
                <a:outerShdw blurRad="38100" dist="38100" dir="2700000" algn="tl">
                  <a:srgbClr val="000000"/>
                </a:outerShdw>
              </a:effectLst>
              <a:latin typeface="Arial" charset="0"/>
            </a:endParaRPr>
          </a:p>
        </p:txBody>
      </p:sp>
      <p:sp>
        <p:nvSpPr>
          <p:cNvPr id="25" name="Text Box 4"/>
          <p:cNvSpPr txBox="1">
            <a:spLocks noChangeArrowheads="1"/>
          </p:cNvSpPr>
          <p:nvPr/>
        </p:nvSpPr>
        <p:spPr bwMode="auto">
          <a:xfrm>
            <a:off x="1979613" y="3186113"/>
            <a:ext cx="1066800" cy="841375"/>
          </a:xfrm>
          <a:prstGeom prst="rect">
            <a:avLst/>
          </a:prstGeom>
          <a:solidFill>
            <a:schemeClr val="bg1"/>
          </a:solidFill>
          <a:ln w="9525" algn="ctr">
            <a:solidFill>
              <a:schemeClr val="folHlink"/>
            </a:solidFill>
            <a:miter lim="800000"/>
            <a:headEnd/>
            <a:tailEnd/>
          </a:ln>
        </p:spPr>
        <p:txBody>
          <a:bodyPr anchor="ctr"/>
          <a:lstStyle/>
          <a:p>
            <a:pPr eaLnBrk="0" hangingPunct="0"/>
            <a:r>
              <a:rPr lang="en-US" sz="1400">
                <a:latin typeface="Arial" charset="0"/>
              </a:rPr>
              <a:t>Medical experts reasoning</a:t>
            </a:r>
            <a:endParaRPr lang="es-ES" sz="1400">
              <a:latin typeface="Arial" charset="0"/>
            </a:endParaRPr>
          </a:p>
        </p:txBody>
      </p:sp>
      <p:cxnSp>
        <p:nvCxnSpPr>
          <p:cNvPr id="26" name="AutoShape 5"/>
          <p:cNvCxnSpPr>
            <a:cxnSpLocks noChangeShapeType="1"/>
            <a:stCxn id="28" idx="3"/>
            <a:endCxn id="25" idx="1"/>
          </p:cNvCxnSpPr>
          <p:nvPr/>
        </p:nvCxnSpPr>
        <p:spPr bwMode="auto">
          <a:xfrm>
            <a:off x="1847850" y="3606800"/>
            <a:ext cx="131763" cy="0"/>
          </a:xfrm>
          <a:prstGeom prst="straightConnector1">
            <a:avLst/>
          </a:prstGeom>
          <a:noFill/>
          <a:ln w="12700">
            <a:solidFill>
              <a:schemeClr val="folHlink"/>
            </a:solidFill>
            <a:round/>
            <a:headEnd/>
            <a:tailEnd type="triangle" w="med" len="med"/>
          </a:ln>
        </p:spPr>
      </p:cxnSp>
      <p:sp>
        <p:nvSpPr>
          <p:cNvPr id="27" name="Text Box 6"/>
          <p:cNvSpPr txBox="1">
            <a:spLocks noChangeArrowheads="1"/>
          </p:cNvSpPr>
          <p:nvPr/>
        </p:nvSpPr>
        <p:spPr bwMode="auto">
          <a:xfrm>
            <a:off x="1835696" y="2016125"/>
            <a:ext cx="6839993" cy="3213075"/>
          </a:xfrm>
          <a:prstGeom prst="rect">
            <a:avLst/>
          </a:prstGeom>
          <a:noFill/>
          <a:ln w="9525" algn="ctr">
            <a:noFill/>
            <a:miter lim="800000"/>
            <a:headEnd/>
            <a:tailEnd/>
          </a:ln>
          <a:effectLst/>
        </p:spPr>
        <p:txBody>
          <a:bodyPr wrap="none"/>
          <a:lstStyle/>
          <a:p>
            <a:pPr eaLnBrk="0" hangingPunct="0">
              <a:defRPr/>
            </a:pPr>
            <a:r>
              <a:rPr lang="en-US" sz="1600" b="1" dirty="0" err="1">
                <a:solidFill>
                  <a:srgbClr val="009900"/>
                </a:solidFill>
                <a:effectLst>
                  <a:outerShdw blurRad="38100" dist="38100" dir="2700000" algn="tl">
                    <a:srgbClr val="FFFFFF"/>
                  </a:outerShdw>
                </a:effectLst>
                <a:latin typeface="Arial" charset="0"/>
              </a:rPr>
              <a:t>Behaviour</a:t>
            </a:r>
            <a:r>
              <a:rPr lang="en-US" sz="1600" b="1" dirty="0">
                <a:solidFill>
                  <a:srgbClr val="009900"/>
                </a:solidFill>
                <a:effectLst>
                  <a:outerShdw blurRad="38100" dist="38100" dir="2700000" algn="tl">
                    <a:srgbClr val="FFFFFF"/>
                  </a:outerShdw>
                </a:effectLst>
                <a:latin typeface="Arial" charset="0"/>
              </a:rPr>
              <a:t> Interpretation &amp; Actuation (during treatment)</a:t>
            </a:r>
          </a:p>
          <a:p>
            <a:pPr eaLnBrk="0" hangingPunct="0">
              <a:defRPr/>
            </a:pPr>
            <a:endParaRPr lang="en-US" sz="1600" b="1" dirty="0">
              <a:solidFill>
                <a:srgbClr val="009900"/>
              </a:solidFill>
              <a:effectLst>
                <a:outerShdw blurRad="38100" dist="38100" dir="2700000" algn="tl">
                  <a:srgbClr val="FFFFFF"/>
                </a:outerShdw>
              </a:effectLst>
              <a:latin typeface="Arial" charset="0"/>
            </a:endParaRPr>
          </a:p>
        </p:txBody>
      </p:sp>
      <p:sp>
        <p:nvSpPr>
          <p:cNvPr id="28" name="Rectangle 7"/>
          <p:cNvSpPr>
            <a:spLocks noChangeArrowheads="1"/>
          </p:cNvSpPr>
          <p:nvPr/>
        </p:nvSpPr>
        <p:spPr bwMode="auto">
          <a:xfrm>
            <a:off x="431800" y="2420938"/>
            <a:ext cx="1416050" cy="2371725"/>
          </a:xfrm>
          <a:prstGeom prst="rect">
            <a:avLst/>
          </a:prstGeom>
          <a:noFill/>
          <a:ln w="9525" algn="ctr">
            <a:noFill/>
            <a:miter lim="800000"/>
            <a:headEnd/>
            <a:tailEnd/>
          </a:ln>
          <a:effectLst/>
        </p:spPr>
        <p:txBody>
          <a:bodyPr anchor="ctr"/>
          <a:lstStyle/>
          <a:p>
            <a:pPr algn="ctr" eaLnBrk="0" hangingPunct="0">
              <a:defRPr/>
            </a:pPr>
            <a:r>
              <a:rPr lang="es-ES" sz="3600" b="1">
                <a:solidFill>
                  <a:srgbClr val="009900"/>
                </a:solidFill>
                <a:effectLst>
                  <a:outerShdw blurRad="38100" dist="38100" dir="2700000" algn="tl">
                    <a:srgbClr val="FFFFFF"/>
                  </a:outerShdw>
                </a:effectLst>
                <a:latin typeface="Arial" charset="0"/>
              </a:rPr>
              <a:t>HIGH level layer</a:t>
            </a:r>
          </a:p>
          <a:p>
            <a:pPr algn="ctr" eaLnBrk="0" hangingPunct="0">
              <a:defRPr/>
            </a:pPr>
            <a:r>
              <a:rPr lang="es-ES" sz="3600" b="1">
                <a:solidFill>
                  <a:srgbClr val="009900"/>
                </a:solidFill>
                <a:effectLst>
                  <a:outerShdw blurRad="38100" dist="38100" dir="2700000" algn="tl">
                    <a:srgbClr val="FFFFFF"/>
                  </a:outerShdw>
                </a:effectLst>
                <a:latin typeface="Arial" charset="0"/>
              </a:rPr>
              <a:t>3</a:t>
            </a:r>
          </a:p>
        </p:txBody>
      </p:sp>
      <p:sp>
        <p:nvSpPr>
          <p:cNvPr id="29" name="Rectangle 8"/>
          <p:cNvSpPr>
            <a:spLocks noChangeArrowheads="1"/>
          </p:cNvSpPr>
          <p:nvPr/>
        </p:nvSpPr>
        <p:spPr bwMode="auto">
          <a:xfrm>
            <a:off x="1835696" y="1431925"/>
            <a:ext cx="6839992" cy="547688"/>
          </a:xfrm>
          <a:prstGeom prst="rect">
            <a:avLst/>
          </a:prstGeom>
          <a:noFill/>
          <a:ln w="9525" algn="ctr">
            <a:noFill/>
            <a:miter lim="800000"/>
            <a:headEnd/>
            <a:tailEnd/>
          </a:ln>
        </p:spPr>
        <p:txBody>
          <a:bodyPr anchor="ctr"/>
          <a:lstStyle/>
          <a:p>
            <a:pPr eaLnBrk="0" hangingPunct="0"/>
            <a:r>
              <a:rPr lang="es-ES" sz="2400" b="1" dirty="0" smtClean="0">
                <a:solidFill>
                  <a:srgbClr val="009900"/>
                </a:solidFill>
                <a:latin typeface="Arial" charset="0"/>
              </a:rPr>
              <a:t>SITUATION  INTERPRETATION</a:t>
            </a:r>
            <a:endParaRPr lang="es-ES" sz="2400" b="1" dirty="0">
              <a:solidFill>
                <a:srgbClr val="009900"/>
              </a:solidFill>
              <a:latin typeface="Arial" charset="0"/>
            </a:endParaRPr>
          </a:p>
        </p:txBody>
      </p:sp>
      <p:sp>
        <p:nvSpPr>
          <p:cNvPr id="30" name="Rectangle 9"/>
          <p:cNvSpPr>
            <a:spLocks noChangeArrowheads="1"/>
          </p:cNvSpPr>
          <p:nvPr/>
        </p:nvSpPr>
        <p:spPr bwMode="auto">
          <a:xfrm>
            <a:off x="6627813" y="1489075"/>
            <a:ext cx="1976437" cy="406400"/>
          </a:xfrm>
          <a:prstGeom prst="rect">
            <a:avLst/>
          </a:prstGeom>
          <a:noFill/>
          <a:ln w="9525" algn="ctr">
            <a:solidFill>
              <a:srgbClr val="99CC00"/>
            </a:solidFill>
            <a:miter lim="800000"/>
            <a:headEnd/>
            <a:tailEnd/>
          </a:ln>
        </p:spPr>
        <p:txBody>
          <a:bodyPr anchor="ctr"/>
          <a:lstStyle/>
          <a:p>
            <a:pPr algn="ctr" eaLnBrk="0" hangingPunct="0"/>
            <a:r>
              <a:rPr lang="es-ES" sz="1100" b="1" dirty="0" smtClean="0">
                <a:latin typeface="Arial" charset="0"/>
              </a:rPr>
              <a:t>ADVANCED REASONING</a:t>
            </a:r>
          </a:p>
          <a:p>
            <a:pPr algn="ctr" eaLnBrk="0" hangingPunct="0"/>
            <a:r>
              <a:rPr lang="es-ES" sz="1100" b="1" dirty="0" smtClean="0">
                <a:latin typeface="Arial" charset="0"/>
              </a:rPr>
              <a:t>(</a:t>
            </a:r>
            <a:r>
              <a:rPr lang="es-ES" sz="1100" b="1" dirty="0" err="1" smtClean="0">
                <a:latin typeface="Arial" charset="0"/>
              </a:rPr>
              <a:t>Intelligent</a:t>
            </a:r>
            <a:r>
              <a:rPr lang="es-ES" sz="1100" b="1" dirty="0" smtClean="0">
                <a:latin typeface="Arial" charset="0"/>
              </a:rPr>
              <a:t> layer 3)</a:t>
            </a:r>
            <a:endParaRPr lang="es-ES" sz="1100" b="1" dirty="0">
              <a:latin typeface="Arial" charset="0"/>
            </a:endParaRPr>
          </a:p>
        </p:txBody>
      </p:sp>
      <p:cxnSp>
        <p:nvCxnSpPr>
          <p:cNvPr id="31" name="AutoShape 14"/>
          <p:cNvCxnSpPr>
            <a:cxnSpLocks noChangeShapeType="1"/>
            <a:stCxn id="25" idx="3"/>
            <a:endCxn id="39" idx="1"/>
          </p:cNvCxnSpPr>
          <p:nvPr/>
        </p:nvCxnSpPr>
        <p:spPr bwMode="auto">
          <a:xfrm flipV="1">
            <a:off x="3046413" y="3105150"/>
            <a:ext cx="517525" cy="501650"/>
          </a:xfrm>
          <a:prstGeom prst="bentConnector3">
            <a:avLst>
              <a:gd name="adj1" fmla="val 50000"/>
            </a:avLst>
          </a:prstGeom>
          <a:noFill/>
          <a:ln w="12700">
            <a:solidFill>
              <a:schemeClr val="folHlink"/>
            </a:solidFill>
            <a:miter lim="800000"/>
            <a:headEnd/>
            <a:tailEnd type="triangle" w="med" len="med"/>
          </a:ln>
        </p:spPr>
      </p:cxnSp>
      <p:cxnSp>
        <p:nvCxnSpPr>
          <p:cNvPr id="32" name="AutoShape 15"/>
          <p:cNvCxnSpPr>
            <a:cxnSpLocks noChangeShapeType="1"/>
            <a:stCxn id="25" idx="3"/>
            <a:endCxn id="35" idx="1"/>
          </p:cNvCxnSpPr>
          <p:nvPr/>
        </p:nvCxnSpPr>
        <p:spPr bwMode="auto">
          <a:xfrm>
            <a:off x="3046413" y="3606800"/>
            <a:ext cx="517525" cy="917575"/>
          </a:xfrm>
          <a:prstGeom prst="bentConnector3">
            <a:avLst>
              <a:gd name="adj1" fmla="val 50000"/>
            </a:avLst>
          </a:prstGeom>
          <a:noFill/>
          <a:ln w="12700">
            <a:solidFill>
              <a:schemeClr val="folHlink"/>
            </a:solidFill>
            <a:miter lim="800000"/>
            <a:headEnd/>
            <a:tailEnd type="triangle" w="med" len="med"/>
          </a:ln>
        </p:spPr>
      </p:cxnSp>
      <p:cxnSp>
        <p:nvCxnSpPr>
          <p:cNvPr id="33" name="AutoShape 19"/>
          <p:cNvCxnSpPr>
            <a:cxnSpLocks noChangeShapeType="1"/>
            <a:stCxn id="36" idx="3"/>
            <a:endCxn id="37" idx="1"/>
          </p:cNvCxnSpPr>
          <p:nvPr/>
        </p:nvCxnSpPr>
        <p:spPr bwMode="auto">
          <a:xfrm>
            <a:off x="6872288" y="4522788"/>
            <a:ext cx="292100" cy="1587"/>
          </a:xfrm>
          <a:prstGeom prst="bentConnector3">
            <a:avLst>
              <a:gd name="adj1" fmla="val 50000"/>
            </a:avLst>
          </a:prstGeom>
          <a:noFill/>
          <a:ln w="12700">
            <a:solidFill>
              <a:schemeClr val="folHlink"/>
            </a:solidFill>
            <a:miter lim="800000"/>
            <a:headEnd/>
            <a:tailEnd type="triangle" w="med" len="med"/>
          </a:ln>
        </p:spPr>
      </p:cxnSp>
      <p:cxnSp>
        <p:nvCxnSpPr>
          <p:cNvPr id="34" name="AutoShape 21"/>
          <p:cNvCxnSpPr>
            <a:cxnSpLocks noChangeShapeType="1"/>
            <a:stCxn id="40" idx="3"/>
            <a:endCxn id="38" idx="1"/>
          </p:cNvCxnSpPr>
          <p:nvPr/>
        </p:nvCxnSpPr>
        <p:spPr bwMode="auto">
          <a:xfrm>
            <a:off x="6872288" y="3105150"/>
            <a:ext cx="292100" cy="1"/>
          </a:xfrm>
          <a:prstGeom prst="straightConnector1">
            <a:avLst/>
          </a:prstGeom>
          <a:noFill/>
          <a:ln w="12700">
            <a:solidFill>
              <a:schemeClr val="folHlink"/>
            </a:solidFill>
            <a:miter lim="800000"/>
            <a:headEnd/>
            <a:tailEnd type="triangle" w="med" len="med"/>
          </a:ln>
        </p:spPr>
      </p:cxnSp>
      <p:sp>
        <p:nvSpPr>
          <p:cNvPr id="35" name="Text Box 22"/>
          <p:cNvSpPr txBox="1">
            <a:spLocks noChangeArrowheads="1"/>
          </p:cNvSpPr>
          <p:nvPr/>
        </p:nvSpPr>
        <p:spPr bwMode="auto">
          <a:xfrm>
            <a:off x="3563938" y="4033838"/>
            <a:ext cx="1655762" cy="979487"/>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7</a:t>
            </a:r>
            <a:r>
              <a:rPr lang="en-US" sz="1200" baseline="30000">
                <a:latin typeface="Arial" charset="0"/>
              </a:rPr>
              <a:t>th</a:t>
            </a:r>
            <a:r>
              <a:rPr lang="en-US" sz="1200">
                <a:latin typeface="Arial" charset="0"/>
              </a:rPr>
              <a:t> level: Comparison ‘</a:t>
            </a:r>
            <a:r>
              <a:rPr lang="en-US" sz="1200" b="1">
                <a:latin typeface="Arial" charset="0"/>
              </a:rPr>
              <a:t>current</a:t>
            </a:r>
            <a:r>
              <a:rPr lang="en-US" sz="1200">
                <a:latin typeface="Arial" charset="0"/>
              </a:rPr>
              <a:t> evolution’</a:t>
            </a:r>
            <a:r>
              <a:rPr lang="en-US" sz="1200" b="1">
                <a:latin typeface="Arial" charset="0"/>
              </a:rPr>
              <a:t> vs </a:t>
            </a:r>
            <a:r>
              <a:rPr lang="en-US" sz="1200">
                <a:latin typeface="Arial" charset="0"/>
              </a:rPr>
              <a:t>‘</a:t>
            </a:r>
            <a:r>
              <a:rPr lang="en-US" sz="1200" b="1">
                <a:latin typeface="Arial" charset="0"/>
              </a:rPr>
              <a:t>standard</a:t>
            </a:r>
            <a:r>
              <a:rPr lang="en-US" sz="1200">
                <a:latin typeface="Arial" charset="0"/>
              </a:rPr>
              <a:t> evolution’ (calculated delay due to early detection)</a:t>
            </a:r>
            <a:endParaRPr lang="en-US" sz="1200" b="1">
              <a:latin typeface="Arial" charset="0"/>
            </a:endParaRPr>
          </a:p>
        </p:txBody>
      </p:sp>
      <p:sp>
        <p:nvSpPr>
          <p:cNvPr id="36" name="Text Box 23"/>
          <p:cNvSpPr txBox="1">
            <a:spLocks noChangeArrowheads="1"/>
          </p:cNvSpPr>
          <p:nvPr/>
        </p:nvSpPr>
        <p:spPr bwMode="auto">
          <a:xfrm>
            <a:off x="5364163" y="4306888"/>
            <a:ext cx="1508125" cy="431800"/>
          </a:xfrm>
          <a:prstGeom prst="rect">
            <a:avLst/>
          </a:prstGeom>
          <a:solidFill>
            <a:schemeClr val="folHlink"/>
          </a:solidFill>
          <a:ln w="9525" algn="ctr">
            <a:solidFill>
              <a:schemeClr val="bg1"/>
            </a:solidFill>
            <a:miter lim="800000"/>
            <a:headEnd/>
            <a:tailEnd/>
          </a:ln>
        </p:spPr>
        <p:txBody>
          <a:bodyPr anchor="ctr"/>
          <a:lstStyle/>
          <a:p>
            <a:pPr eaLnBrk="0" hangingPunct="0"/>
            <a:r>
              <a:rPr lang="en-US" sz="1000">
                <a:latin typeface="Arial" charset="0"/>
              </a:rPr>
              <a:t>Deviations: graphically monitoring the delay</a:t>
            </a:r>
          </a:p>
        </p:txBody>
      </p:sp>
      <p:sp>
        <p:nvSpPr>
          <p:cNvPr id="37" name="Text Box 24"/>
          <p:cNvSpPr txBox="1">
            <a:spLocks noChangeArrowheads="1"/>
          </p:cNvSpPr>
          <p:nvPr/>
        </p:nvSpPr>
        <p:spPr bwMode="auto">
          <a:xfrm>
            <a:off x="7164388" y="3860800"/>
            <a:ext cx="1438275" cy="1325563"/>
          </a:xfrm>
          <a:prstGeom prst="rect">
            <a:avLst/>
          </a:prstGeom>
          <a:solidFill>
            <a:schemeClr val="bg1"/>
          </a:solidFill>
          <a:ln w="9525" algn="ctr">
            <a:solidFill>
              <a:schemeClr val="folHlink"/>
            </a:solidFill>
            <a:miter lim="800000"/>
            <a:headEnd/>
            <a:tailEnd/>
          </a:ln>
        </p:spPr>
        <p:txBody>
          <a:bodyPr anchor="ctr"/>
          <a:lstStyle/>
          <a:p>
            <a:pPr algn="ctr" eaLnBrk="0" hangingPunct="0"/>
            <a:r>
              <a:rPr lang="en-US" sz="1000">
                <a:latin typeface="Arial" charset="0"/>
              </a:rPr>
              <a:t>Periodical scale score against Standard Model of disease’s evolution (according to cognitive decline scale) on a chronological timeline</a:t>
            </a:r>
          </a:p>
        </p:txBody>
      </p:sp>
      <p:sp>
        <p:nvSpPr>
          <p:cNvPr id="38" name="Text Box 27"/>
          <p:cNvSpPr txBox="1">
            <a:spLocks noChangeArrowheads="1"/>
          </p:cNvSpPr>
          <p:nvPr/>
        </p:nvSpPr>
        <p:spPr bwMode="auto">
          <a:xfrm>
            <a:off x="7164388" y="2852738"/>
            <a:ext cx="1439862" cy="504825"/>
          </a:xfrm>
          <a:prstGeom prst="rect">
            <a:avLst/>
          </a:prstGeom>
          <a:solidFill>
            <a:schemeClr val="bg1"/>
          </a:solidFill>
          <a:ln w="9525" algn="ctr">
            <a:solidFill>
              <a:schemeClr val="folHlink"/>
            </a:solidFill>
            <a:miter lim="800000"/>
            <a:headEnd/>
            <a:tailEnd/>
          </a:ln>
        </p:spPr>
        <p:txBody>
          <a:bodyPr anchor="ctr"/>
          <a:lstStyle/>
          <a:p>
            <a:pPr algn="ctr" eaLnBrk="0" hangingPunct="0"/>
            <a:r>
              <a:rPr lang="en-US" sz="1000">
                <a:latin typeface="Arial" charset="0"/>
              </a:rPr>
              <a:t>BEDMOND aids setting</a:t>
            </a:r>
          </a:p>
        </p:txBody>
      </p:sp>
      <p:sp>
        <p:nvSpPr>
          <p:cNvPr id="39" name="Text Box 28"/>
          <p:cNvSpPr txBox="1">
            <a:spLocks noChangeArrowheads="1"/>
          </p:cNvSpPr>
          <p:nvPr/>
        </p:nvSpPr>
        <p:spPr bwMode="auto">
          <a:xfrm>
            <a:off x="3563938" y="2636838"/>
            <a:ext cx="1655762" cy="936625"/>
          </a:xfrm>
          <a:prstGeom prst="rect">
            <a:avLst/>
          </a:prstGeom>
          <a:solidFill>
            <a:schemeClr val="bg1"/>
          </a:solidFill>
          <a:ln w="9525">
            <a:solidFill>
              <a:schemeClr val="folHlink"/>
            </a:solidFill>
            <a:miter lim="800000"/>
            <a:headEnd/>
            <a:tailEnd/>
          </a:ln>
        </p:spPr>
        <p:txBody>
          <a:bodyPr anchor="ctr"/>
          <a:lstStyle/>
          <a:p>
            <a:pPr eaLnBrk="0" hangingPunct="0"/>
            <a:r>
              <a:rPr lang="en-US" sz="1200">
                <a:latin typeface="Arial" charset="0"/>
              </a:rPr>
              <a:t>6</a:t>
            </a:r>
            <a:r>
              <a:rPr lang="en-US" sz="1200" baseline="30000">
                <a:latin typeface="Arial" charset="0"/>
              </a:rPr>
              <a:t>th</a:t>
            </a:r>
            <a:r>
              <a:rPr lang="en-US" sz="1200">
                <a:latin typeface="Arial" charset="0"/>
              </a:rPr>
              <a:t> level: </a:t>
            </a:r>
            <a:r>
              <a:rPr lang="en-US" sz="1200" b="1">
                <a:latin typeface="Arial" charset="0"/>
              </a:rPr>
              <a:t>Aids </a:t>
            </a:r>
            <a:r>
              <a:rPr lang="en-US" sz="1200">
                <a:latin typeface="Arial" charset="0"/>
              </a:rPr>
              <a:t>for user (capability and functionality compensation and activity automation)</a:t>
            </a:r>
            <a:endParaRPr lang="en-US" sz="1200" b="1">
              <a:latin typeface="Arial" charset="0"/>
            </a:endParaRPr>
          </a:p>
        </p:txBody>
      </p:sp>
      <p:sp>
        <p:nvSpPr>
          <p:cNvPr id="40" name="Text Box 29"/>
          <p:cNvSpPr txBox="1">
            <a:spLocks noChangeArrowheads="1"/>
          </p:cNvSpPr>
          <p:nvPr/>
        </p:nvSpPr>
        <p:spPr bwMode="auto">
          <a:xfrm>
            <a:off x="5364163" y="2889250"/>
            <a:ext cx="1508125" cy="431800"/>
          </a:xfrm>
          <a:prstGeom prst="rect">
            <a:avLst/>
          </a:prstGeom>
          <a:solidFill>
            <a:schemeClr val="folHlink"/>
          </a:solidFill>
          <a:ln w="9525" algn="ctr">
            <a:solidFill>
              <a:schemeClr val="bg1"/>
            </a:solidFill>
            <a:miter lim="800000"/>
            <a:headEnd/>
            <a:tailEnd/>
          </a:ln>
        </p:spPr>
        <p:txBody>
          <a:bodyPr anchor="ctr"/>
          <a:lstStyle/>
          <a:p>
            <a:pPr eaLnBrk="0" hangingPunct="0"/>
            <a:r>
              <a:rPr lang="en-US" sz="1000">
                <a:latin typeface="Arial" charset="0"/>
              </a:rPr>
              <a:t>BEDMOND aids during treatment (TICs)</a:t>
            </a:r>
          </a:p>
        </p:txBody>
      </p:sp>
      <p:pic>
        <p:nvPicPr>
          <p:cNvPr id="41" name="Picture 11" descr="bedmond_logo"/>
          <p:cNvPicPr>
            <a:picLocks noChangeAspect="1" noChangeArrowheads="1"/>
          </p:cNvPicPr>
          <p:nvPr/>
        </p:nvPicPr>
        <p:blipFill>
          <a:blip r:embed="rId3" cstate="print"/>
          <a:srcRect/>
          <a:stretch>
            <a:fillRect/>
          </a:stretch>
        </p:blipFill>
        <p:spPr bwMode="auto">
          <a:xfrm>
            <a:off x="467544" y="1378051"/>
            <a:ext cx="1219163" cy="648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78" name="5 Marcador de número de diapositiva"/>
          <p:cNvSpPr>
            <a:spLocks noGrp="1"/>
          </p:cNvSpPr>
          <p:nvPr>
            <p:ph type="sldNum" sz="quarter" idx="12"/>
          </p:nvPr>
        </p:nvSpPr>
        <p:spPr/>
        <p:txBody>
          <a:bodyPr/>
          <a:lstStyle/>
          <a:p>
            <a:pPr>
              <a:defRPr/>
            </a:pPr>
            <a:fld id="{306F4239-E708-4CEA-87B0-65365E411B80}" type="slidenum">
              <a:rPr lang="en-GB"/>
              <a:pPr>
                <a:defRPr/>
              </a:pPr>
              <a:t>24</a:t>
            </a:fld>
            <a:endParaRPr lang="en-GB"/>
          </a:p>
        </p:txBody>
      </p:sp>
      <p:sp>
        <p:nvSpPr>
          <p:cNvPr id="70735"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Reasoning &amp; Intelligence (back-end)</a:t>
            </a:r>
            <a:endParaRPr lang="es-ES" sz="2400" i="1" smtClean="0"/>
          </a:p>
        </p:txBody>
      </p:sp>
      <p:sp>
        <p:nvSpPr>
          <p:cNvPr id="81" name="Line 17"/>
          <p:cNvSpPr>
            <a:spLocks noChangeShapeType="1"/>
          </p:cNvSpPr>
          <p:nvPr/>
        </p:nvSpPr>
        <p:spPr bwMode="auto">
          <a:xfrm>
            <a:off x="2382838" y="1125538"/>
            <a:ext cx="0" cy="5040312"/>
          </a:xfrm>
          <a:prstGeom prst="line">
            <a:avLst/>
          </a:prstGeom>
          <a:noFill/>
          <a:ln w="19050" cap="rnd">
            <a:solidFill>
              <a:schemeClr val="folHlink"/>
            </a:solidFill>
            <a:prstDash val="sysDot"/>
            <a:round/>
            <a:headEnd/>
            <a:tailEnd/>
          </a:ln>
        </p:spPr>
        <p:txBody>
          <a:bodyPr/>
          <a:lstStyle/>
          <a:p>
            <a:endParaRPr lang="es-ES"/>
          </a:p>
        </p:txBody>
      </p:sp>
      <p:sp>
        <p:nvSpPr>
          <p:cNvPr id="82" name="Line 18"/>
          <p:cNvSpPr>
            <a:spLocks noChangeShapeType="1"/>
          </p:cNvSpPr>
          <p:nvPr/>
        </p:nvSpPr>
        <p:spPr bwMode="auto">
          <a:xfrm>
            <a:off x="3492500" y="1125538"/>
            <a:ext cx="0" cy="5040312"/>
          </a:xfrm>
          <a:prstGeom prst="line">
            <a:avLst/>
          </a:prstGeom>
          <a:noFill/>
          <a:ln w="19050" cap="rnd">
            <a:solidFill>
              <a:schemeClr val="folHlink"/>
            </a:solidFill>
            <a:prstDash val="sysDot"/>
            <a:round/>
            <a:headEnd/>
            <a:tailEnd/>
          </a:ln>
        </p:spPr>
        <p:txBody>
          <a:bodyPr/>
          <a:lstStyle/>
          <a:p>
            <a:endParaRPr lang="es-ES"/>
          </a:p>
        </p:txBody>
      </p:sp>
      <p:sp>
        <p:nvSpPr>
          <p:cNvPr id="83" name="Text Box 11"/>
          <p:cNvSpPr txBox="1">
            <a:spLocks noChangeArrowheads="1"/>
          </p:cNvSpPr>
          <p:nvPr/>
        </p:nvSpPr>
        <p:spPr bwMode="auto">
          <a:xfrm>
            <a:off x="468313" y="1671638"/>
            <a:ext cx="1871662" cy="506412"/>
          </a:xfrm>
          <a:prstGeom prst="rect">
            <a:avLst/>
          </a:prstGeom>
          <a:solidFill>
            <a:schemeClr val="bg1"/>
          </a:solidFill>
          <a:ln w="9525">
            <a:solidFill>
              <a:schemeClr val="folHlink"/>
            </a:solidFill>
            <a:prstDash val="sysDot"/>
            <a:miter lim="800000"/>
            <a:headEnd/>
            <a:tailEnd/>
          </a:ln>
        </p:spPr>
        <p:txBody>
          <a:bodyPr anchor="ctr"/>
          <a:lstStyle/>
          <a:p>
            <a:pPr eaLnBrk="0" hangingPunct="0"/>
            <a:r>
              <a:rPr lang="en-US" sz="1200" i="1">
                <a:solidFill>
                  <a:schemeClr val="bg2"/>
                </a:solidFill>
              </a:rPr>
              <a:t>Data from single sensor events</a:t>
            </a:r>
          </a:p>
        </p:txBody>
      </p:sp>
      <p:sp>
        <p:nvSpPr>
          <p:cNvPr id="84" name="Text Box 12"/>
          <p:cNvSpPr txBox="1">
            <a:spLocks noChangeArrowheads="1"/>
          </p:cNvSpPr>
          <p:nvPr/>
        </p:nvSpPr>
        <p:spPr bwMode="auto">
          <a:xfrm>
            <a:off x="971550" y="2178050"/>
            <a:ext cx="1368425" cy="504825"/>
          </a:xfrm>
          <a:prstGeom prst="rect">
            <a:avLst/>
          </a:prstGeom>
          <a:solidFill>
            <a:schemeClr val="bg1"/>
          </a:solidFill>
          <a:ln w="9525" algn="ctr">
            <a:solidFill>
              <a:schemeClr val="folHlink"/>
            </a:solidFill>
            <a:prstDash val="sysDot"/>
            <a:miter lim="800000"/>
            <a:headEnd/>
            <a:tailEnd/>
          </a:ln>
        </p:spPr>
        <p:txBody>
          <a:bodyPr anchor="ctr"/>
          <a:lstStyle/>
          <a:p>
            <a:pPr eaLnBrk="0" hangingPunct="0"/>
            <a:r>
              <a:rPr lang="en-US" sz="1200" i="1">
                <a:solidFill>
                  <a:schemeClr val="bg2"/>
                </a:solidFill>
              </a:rPr>
              <a:t>Basic sensor data fusion</a:t>
            </a:r>
          </a:p>
        </p:txBody>
      </p:sp>
      <p:sp>
        <p:nvSpPr>
          <p:cNvPr id="85" name="Text Box 13"/>
          <p:cNvSpPr txBox="1">
            <a:spLocks noChangeArrowheads="1"/>
          </p:cNvSpPr>
          <p:nvPr/>
        </p:nvSpPr>
        <p:spPr bwMode="auto">
          <a:xfrm>
            <a:off x="468313" y="1268413"/>
            <a:ext cx="1871662"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0 level: </a:t>
            </a:r>
            <a:r>
              <a:rPr lang="en-US" sz="1200" b="1"/>
              <a:t>sensor events</a:t>
            </a:r>
          </a:p>
        </p:txBody>
      </p:sp>
      <p:sp>
        <p:nvSpPr>
          <p:cNvPr id="86" name="Text Box 16"/>
          <p:cNvSpPr txBox="1">
            <a:spLocks noChangeArrowheads="1"/>
          </p:cNvSpPr>
          <p:nvPr/>
        </p:nvSpPr>
        <p:spPr bwMode="auto">
          <a:xfrm>
            <a:off x="468313" y="5645150"/>
            <a:ext cx="4608512" cy="376238"/>
          </a:xfrm>
          <a:prstGeom prst="rect">
            <a:avLst/>
          </a:prstGeom>
          <a:solidFill>
            <a:schemeClr val="folHlink"/>
          </a:solidFill>
          <a:ln w="9525">
            <a:solidFill>
              <a:schemeClr val="folHlink"/>
            </a:solidFill>
            <a:miter lim="800000"/>
            <a:headEnd/>
            <a:tailEnd/>
          </a:ln>
        </p:spPr>
        <p:txBody>
          <a:bodyPr>
            <a:spAutoFit/>
          </a:bodyPr>
          <a:lstStyle/>
          <a:p>
            <a:r>
              <a:rPr lang="es-ES"/>
              <a:t>health professional</a:t>
            </a:r>
          </a:p>
        </p:txBody>
      </p:sp>
      <p:sp>
        <p:nvSpPr>
          <p:cNvPr id="87" name="Oval 21"/>
          <p:cNvSpPr>
            <a:spLocks noChangeArrowheads="1"/>
          </p:cNvSpPr>
          <p:nvPr/>
        </p:nvSpPr>
        <p:spPr bwMode="auto">
          <a:xfrm>
            <a:off x="611188" y="2103438"/>
            <a:ext cx="144462" cy="144462"/>
          </a:xfrm>
          <a:prstGeom prst="ellipse">
            <a:avLst/>
          </a:prstGeom>
          <a:solidFill>
            <a:schemeClr val="folHlink"/>
          </a:solidFill>
          <a:ln w="9525">
            <a:noFill/>
            <a:round/>
            <a:headEnd/>
            <a:tailEnd/>
          </a:ln>
        </p:spPr>
        <p:txBody>
          <a:bodyPr wrap="none" anchor="ctr"/>
          <a:lstStyle/>
          <a:p>
            <a:endParaRPr lang="es-ES"/>
          </a:p>
        </p:txBody>
      </p:sp>
      <p:sp>
        <p:nvSpPr>
          <p:cNvPr id="88" name="Oval 22"/>
          <p:cNvSpPr>
            <a:spLocks noChangeArrowheads="1"/>
          </p:cNvSpPr>
          <p:nvPr/>
        </p:nvSpPr>
        <p:spPr bwMode="auto">
          <a:xfrm>
            <a:off x="1690688" y="2592388"/>
            <a:ext cx="144462" cy="144462"/>
          </a:xfrm>
          <a:prstGeom prst="ellipse">
            <a:avLst/>
          </a:prstGeom>
          <a:solidFill>
            <a:schemeClr val="folHlink"/>
          </a:solidFill>
          <a:ln w="9525">
            <a:noFill/>
            <a:round/>
            <a:headEnd/>
            <a:tailEnd/>
          </a:ln>
        </p:spPr>
        <p:txBody>
          <a:bodyPr wrap="none" anchor="ctr"/>
          <a:lstStyle/>
          <a:p>
            <a:endParaRPr lang="es-ES"/>
          </a:p>
        </p:txBody>
      </p:sp>
      <p:sp>
        <p:nvSpPr>
          <p:cNvPr id="89" name="Text Box 8"/>
          <p:cNvSpPr txBox="1">
            <a:spLocks noChangeArrowheads="1"/>
          </p:cNvSpPr>
          <p:nvPr/>
        </p:nvSpPr>
        <p:spPr bwMode="auto">
          <a:xfrm>
            <a:off x="2421573" y="1268413"/>
            <a:ext cx="4681537" cy="360362"/>
          </a:xfrm>
          <a:prstGeom prst="rect">
            <a:avLst/>
          </a:prstGeom>
          <a:solidFill>
            <a:schemeClr val="bg1"/>
          </a:solidFill>
          <a:ln w="9525">
            <a:solidFill>
              <a:schemeClr val="folHlink"/>
            </a:solidFill>
            <a:miter lim="800000"/>
            <a:headEnd/>
            <a:tailEnd/>
          </a:ln>
        </p:spPr>
        <p:txBody>
          <a:bodyPr anchor="ctr"/>
          <a:lstStyle/>
          <a:p>
            <a:pPr eaLnBrk="0" hangingPunct="0"/>
            <a:r>
              <a:rPr lang="en-GB" sz="1200" dirty="0"/>
              <a:t>1</a:t>
            </a:r>
            <a:r>
              <a:rPr lang="en-GB" sz="1200" baseline="30000" dirty="0"/>
              <a:t>st</a:t>
            </a:r>
            <a:r>
              <a:rPr lang="en-GB" sz="1200" dirty="0"/>
              <a:t> level: </a:t>
            </a:r>
            <a:r>
              <a:rPr lang="en-GB" sz="1200" b="1" dirty="0"/>
              <a:t>Daily </a:t>
            </a:r>
            <a:r>
              <a:rPr lang="en-GB" sz="1200" b="1" dirty="0" smtClean="0"/>
              <a:t>activities </a:t>
            </a:r>
            <a:r>
              <a:rPr lang="en-GB" sz="1200" b="1" dirty="0"/>
              <a:t>&amp; routine recognition </a:t>
            </a:r>
            <a:r>
              <a:rPr lang="en-GB" sz="1200" dirty="0"/>
              <a:t>(daily pattern modelling and tracking</a:t>
            </a:r>
            <a:r>
              <a:rPr lang="en-GB" sz="1200" dirty="0" smtClean="0"/>
              <a:t>)   </a:t>
            </a:r>
            <a:r>
              <a:rPr lang="en-GB" sz="1200" b="1" dirty="0" smtClean="0">
                <a:solidFill>
                  <a:srgbClr val="009900"/>
                </a:solidFill>
                <a:effectLst>
                  <a:outerShdw blurRad="38100" dist="38100" dir="2700000" algn="tl">
                    <a:srgbClr val="000000">
                      <a:alpha val="43137"/>
                    </a:srgbClr>
                  </a:outerShdw>
                </a:effectLst>
              </a:rPr>
              <a:t>USER  MODELLING</a:t>
            </a:r>
            <a:endParaRPr lang="en-GB" sz="1200" dirty="0"/>
          </a:p>
        </p:txBody>
      </p:sp>
      <p:sp>
        <p:nvSpPr>
          <p:cNvPr id="90" name="Oval 23"/>
          <p:cNvSpPr>
            <a:spLocks noChangeArrowheads="1"/>
          </p:cNvSpPr>
          <p:nvPr/>
        </p:nvSpPr>
        <p:spPr bwMode="auto">
          <a:xfrm>
            <a:off x="2541588" y="1555750"/>
            <a:ext cx="144462" cy="144463"/>
          </a:xfrm>
          <a:prstGeom prst="ellipse">
            <a:avLst/>
          </a:prstGeom>
          <a:solidFill>
            <a:schemeClr val="folHlink"/>
          </a:solidFill>
          <a:ln w="9525">
            <a:noFill/>
            <a:round/>
            <a:headEnd/>
            <a:tailEnd/>
          </a:ln>
        </p:spPr>
        <p:txBody>
          <a:bodyPr wrap="none" anchor="ctr"/>
          <a:lstStyle/>
          <a:p>
            <a:endParaRPr lang="es-ES"/>
          </a:p>
        </p:txBody>
      </p:sp>
      <p:sp>
        <p:nvSpPr>
          <p:cNvPr id="91" name="Text Box 9"/>
          <p:cNvSpPr txBox="1">
            <a:spLocks noChangeArrowheads="1"/>
          </p:cNvSpPr>
          <p:nvPr/>
        </p:nvSpPr>
        <p:spPr bwMode="auto">
          <a:xfrm>
            <a:off x="2784475" y="1719263"/>
            <a:ext cx="4524375"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2</a:t>
            </a:r>
            <a:r>
              <a:rPr lang="en-US" sz="1200" baseline="30000"/>
              <a:t>nd</a:t>
            </a:r>
            <a:r>
              <a:rPr lang="en-US" sz="1200"/>
              <a:t> level: </a:t>
            </a:r>
            <a:r>
              <a:rPr lang="en-US" sz="1200" b="1"/>
              <a:t>MCI behaviours recognition</a:t>
            </a:r>
            <a:r>
              <a:rPr lang="en-US" sz="1200"/>
              <a:t> (non-patterned symptoms)</a:t>
            </a:r>
          </a:p>
        </p:txBody>
      </p:sp>
      <p:sp>
        <p:nvSpPr>
          <p:cNvPr id="92" name="Oval 24"/>
          <p:cNvSpPr>
            <a:spLocks noChangeArrowheads="1"/>
          </p:cNvSpPr>
          <p:nvPr/>
        </p:nvSpPr>
        <p:spPr bwMode="auto">
          <a:xfrm>
            <a:off x="2914650" y="1995488"/>
            <a:ext cx="144463" cy="144462"/>
          </a:xfrm>
          <a:prstGeom prst="ellipse">
            <a:avLst/>
          </a:prstGeom>
          <a:solidFill>
            <a:schemeClr val="folHlink"/>
          </a:solidFill>
          <a:ln w="9525">
            <a:noFill/>
            <a:round/>
            <a:headEnd/>
            <a:tailEnd/>
          </a:ln>
        </p:spPr>
        <p:txBody>
          <a:bodyPr wrap="none" anchor="ctr"/>
          <a:lstStyle/>
          <a:p>
            <a:endParaRPr lang="es-ES"/>
          </a:p>
        </p:txBody>
      </p:sp>
      <p:sp>
        <p:nvSpPr>
          <p:cNvPr id="93" name="Text Box 10"/>
          <p:cNvSpPr txBox="1">
            <a:spLocks noChangeArrowheads="1"/>
          </p:cNvSpPr>
          <p:nvPr/>
        </p:nvSpPr>
        <p:spPr bwMode="auto">
          <a:xfrm>
            <a:off x="3155950" y="2160588"/>
            <a:ext cx="4368800"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3</a:t>
            </a:r>
            <a:r>
              <a:rPr lang="en-US" sz="1200" baseline="30000"/>
              <a:t>rd</a:t>
            </a:r>
            <a:r>
              <a:rPr lang="en-US" sz="1200"/>
              <a:t> level: </a:t>
            </a:r>
            <a:r>
              <a:rPr lang="en-US" sz="1200" b="1"/>
              <a:t>Deviations &amp; trends calculation</a:t>
            </a:r>
            <a:r>
              <a:rPr lang="en-US" sz="1200"/>
              <a:t> on 1st &amp; 2nd</a:t>
            </a:r>
          </a:p>
        </p:txBody>
      </p:sp>
      <p:sp>
        <p:nvSpPr>
          <p:cNvPr id="94" name="Oval 25"/>
          <p:cNvSpPr>
            <a:spLocks noChangeArrowheads="1"/>
          </p:cNvSpPr>
          <p:nvPr/>
        </p:nvSpPr>
        <p:spPr bwMode="auto">
          <a:xfrm>
            <a:off x="3275013" y="2439988"/>
            <a:ext cx="144462" cy="144462"/>
          </a:xfrm>
          <a:prstGeom prst="ellipse">
            <a:avLst/>
          </a:prstGeom>
          <a:solidFill>
            <a:schemeClr val="folHlink"/>
          </a:solidFill>
          <a:ln w="9525">
            <a:noFill/>
            <a:round/>
            <a:headEnd/>
            <a:tailEnd/>
          </a:ln>
        </p:spPr>
        <p:txBody>
          <a:bodyPr wrap="none" anchor="ctr"/>
          <a:lstStyle/>
          <a:p>
            <a:endParaRPr lang="es-ES"/>
          </a:p>
        </p:txBody>
      </p:sp>
      <p:sp>
        <p:nvSpPr>
          <p:cNvPr id="95" name="Text Box 7"/>
          <p:cNvSpPr txBox="1">
            <a:spLocks noChangeArrowheads="1"/>
          </p:cNvSpPr>
          <p:nvPr/>
        </p:nvSpPr>
        <p:spPr bwMode="auto">
          <a:xfrm>
            <a:off x="3529013" y="2605088"/>
            <a:ext cx="4211339"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4</a:t>
            </a:r>
            <a:r>
              <a:rPr lang="en-US" sz="1200" baseline="30000"/>
              <a:t>th</a:t>
            </a:r>
            <a:r>
              <a:rPr lang="en-US" sz="1200"/>
              <a:t> level: </a:t>
            </a:r>
            <a:r>
              <a:rPr lang="en-US" sz="1200" b="1"/>
              <a:t>Deviations interpretation &amp; presentation</a:t>
            </a:r>
            <a:r>
              <a:rPr lang="en-US" sz="1200"/>
              <a:t> (reasoning)</a:t>
            </a:r>
          </a:p>
        </p:txBody>
      </p:sp>
      <p:sp>
        <p:nvSpPr>
          <p:cNvPr id="98" name="Oval 26"/>
          <p:cNvSpPr>
            <a:spLocks noChangeArrowheads="1"/>
          </p:cNvSpPr>
          <p:nvPr/>
        </p:nvSpPr>
        <p:spPr bwMode="auto">
          <a:xfrm>
            <a:off x="3663950" y="2884488"/>
            <a:ext cx="144463" cy="144462"/>
          </a:xfrm>
          <a:prstGeom prst="ellipse">
            <a:avLst/>
          </a:prstGeom>
          <a:solidFill>
            <a:schemeClr val="folHlink"/>
          </a:solidFill>
          <a:ln w="9525">
            <a:noFill/>
            <a:round/>
            <a:headEnd/>
            <a:tailEnd/>
          </a:ln>
        </p:spPr>
        <p:txBody>
          <a:bodyPr wrap="none" anchor="ctr"/>
          <a:lstStyle/>
          <a:p>
            <a:endParaRPr lang="es-ES"/>
          </a:p>
        </p:txBody>
      </p:sp>
      <p:sp>
        <p:nvSpPr>
          <p:cNvPr id="99" name="Text Box 6"/>
          <p:cNvSpPr txBox="1">
            <a:spLocks noChangeArrowheads="1"/>
          </p:cNvSpPr>
          <p:nvPr/>
        </p:nvSpPr>
        <p:spPr bwMode="auto">
          <a:xfrm>
            <a:off x="3900488" y="3049588"/>
            <a:ext cx="3983880"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5</a:t>
            </a:r>
            <a:r>
              <a:rPr lang="en-US" sz="1200" baseline="30000"/>
              <a:t>th</a:t>
            </a:r>
            <a:r>
              <a:rPr lang="en-US" sz="1200"/>
              <a:t> level: Defining </a:t>
            </a:r>
            <a:r>
              <a:rPr lang="en-US" sz="1200" b="1"/>
              <a:t>Actuation</a:t>
            </a:r>
            <a:r>
              <a:rPr lang="en-US" sz="1200"/>
              <a:t> on Deviations (interacting)</a:t>
            </a:r>
          </a:p>
        </p:txBody>
      </p:sp>
      <p:sp>
        <p:nvSpPr>
          <p:cNvPr id="101" name="Oval 27"/>
          <p:cNvSpPr>
            <a:spLocks noChangeArrowheads="1"/>
          </p:cNvSpPr>
          <p:nvPr/>
        </p:nvSpPr>
        <p:spPr bwMode="auto">
          <a:xfrm>
            <a:off x="3995738" y="3332163"/>
            <a:ext cx="144462" cy="144462"/>
          </a:xfrm>
          <a:prstGeom prst="ellipse">
            <a:avLst/>
          </a:prstGeom>
          <a:solidFill>
            <a:schemeClr val="folHlink"/>
          </a:solidFill>
          <a:ln w="9525">
            <a:noFill/>
            <a:round/>
            <a:headEnd/>
            <a:tailEnd/>
          </a:ln>
        </p:spPr>
        <p:txBody>
          <a:bodyPr wrap="none" anchor="ctr"/>
          <a:lstStyle/>
          <a:p>
            <a:endParaRPr lang="es-ES"/>
          </a:p>
        </p:txBody>
      </p:sp>
      <p:sp>
        <p:nvSpPr>
          <p:cNvPr id="102" name="Text Box 5"/>
          <p:cNvSpPr txBox="1">
            <a:spLocks noChangeArrowheads="1"/>
          </p:cNvSpPr>
          <p:nvPr/>
        </p:nvSpPr>
        <p:spPr bwMode="auto">
          <a:xfrm>
            <a:off x="4273550" y="3497263"/>
            <a:ext cx="3826842" cy="360362"/>
          </a:xfrm>
          <a:prstGeom prst="rect">
            <a:avLst/>
          </a:prstGeom>
          <a:solidFill>
            <a:schemeClr val="bg1"/>
          </a:solidFill>
          <a:ln w="9525">
            <a:solidFill>
              <a:schemeClr val="folHlink"/>
            </a:solidFill>
            <a:miter lim="800000"/>
            <a:headEnd/>
            <a:tailEnd/>
          </a:ln>
        </p:spPr>
        <p:txBody>
          <a:bodyPr anchor="ctr"/>
          <a:lstStyle/>
          <a:p>
            <a:pPr eaLnBrk="0" hangingPunct="0"/>
            <a:r>
              <a:rPr lang="en-US" sz="1200"/>
              <a:t>6</a:t>
            </a:r>
            <a:r>
              <a:rPr lang="en-US" sz="1200" baseline="30000"/>
              <a:t>th</a:t>
            </a:r>
            <a:r>
              <a:rPr lang="en-US" sz="1200"/>
              <a:t> level: </a:t>
            </a:r>
            <a:r>
              <a:rPr lang="en-US" sz="1200" b="1"/>
              <a:t>Aids </a:t>
            </a:r>
            <a:r>
              <a:rPr lang="en-US" sz="1200"/>
              <a:t>for user and info presentation (interacting)</a:t>
            </a:r>
            <a:endParaRPr lang="en-US" sz="1200" b="1"/>
          </a:p>
        </p:txBody>
      </p:sp>
      <p:sp>
        <p:nvSpPr>
          <p:cNvPr id="103" name="Oval 28"/>
          <p:cNvSpPr>
            <a:spLocks noChangeArrowheads="1"/>
          </p:cNvSpPr>
          <p:nvPr/>
        </p:nvSpPr>
        <p:spPr bwMode="auto">
          <a:xfrm>
            <a:off x="4356100" y="3768725"/>
            <a:ext cx="144463" cy="144463"/>
          </a:xfrm>
          <a:prstGeom prst="ellipse">
            <a:avLst/>
          </a:prstGeom>
          <a:solidFill>
            <a:schemeClr val="folHlink"/>
          </a:solidFill>
          <a:ln w="9525">
            <a:noFill/>
            <a:round/>
            <a:headEnd/>
            <a:tailEnd/>
          </a:ln>
        </p:spPr>
        <p:txBody>
          <a:bodyPr wrap="none" anchor="ctr"/>
          <a:lstStyle/>
          <a:p>
            <a:endParaRPr lang="es-ES"/>
          </a:p>
        </p:txBody>
      </p:sp>
      <p:sp>
        <p:nvSpPr>
          <p:cNvPr id="104" name="Text Box 4"/>
          <p:cNvSpPr txBox="1">
            <a:spLocks noChangeArrowheads="1"/>
          </p:cNvSpPr>
          <p:nvPr/>
        </p:nvSpPr>
        <p:spPr bwMode="auto">
          <a:xfrm>
            <a:off x="4645025" y="3933825"/>
            <a:ext cx="3599383" cy="360363"/>
          </a:xfrm>
          <a:prstGeom prst="rect">
            <a:avLst/>
          </a:prstGeom>
          <a:solidFill>
            <a:schemeClr val="bg1"/>
          </a:solidFill>
          <a:ln w="9525">
            <a:solidFill>
              <a:schemeClr val="folHlink"/>
            </a:solidFill>
            <a:miter lim="800000"/>
            <a:headEnd/>
            <a:tailEnd/>
          </a:ln>
        </p:spPr>
        <p:txBody>
          <a:bodyPr anchor="ctr"/>
          <a:lstStyle/>
          <a:p>
            <a:pPr eaLnBrk="0" hangingPunct="0"/>
            <a:r>
              <a:rPr lang="en-US" sz="1200"/>
              <a:t>7</a:t>
            </a:r>
            <a:r>
              <a:rPr lang="en-US" sz="1200" baseline="30000"/>
              <a:t>th</a:t>
            </a:r>
            <a:r>
              <a:rPr lang="en-US" sz="1200"/>
              <a:t> level: </a:t>
            </a:r>
            <a:r>
              <a:rPr lang="en-US" sz="1200" b="1"/>
              <a:t>Delay </a:t>
            </a:r>
            <a:r>
              <a:rPr lang="en-US" sz="1200"/>
              <a:t>on disease evolution</a:t>
            </a:r>
            <a:endParaRPr lang="en-US" sz="1200" b="1"/>
          </a:p>
        </p:txBody>
      </p:sp>
      <p:sp>
        <p:nvSpPr>
          <p:cNvPr id="105" name="Oval 29"/>
          <p:cNvSpPr>
            <a:spLocks noChangeArrowheads="1"/>
          </p:cNvSpPr>
          <p:nvPr/>
        </p:nvSpPr>
        <p:spPr bwMode="auto">
          <a:xfrm>
            <a:off x="4787900" y="4249738"/>
            <a:ext cx="144463" cy="144462"/>
          </a:xfrm>
          <a:prstGeom prst="ellipse">
            <a:avLst/>
          </a:prstGeom>
          <a:solidFill>
            <a:schemeClr val="folHlink"/>
          </a:solidFill>
          <a:ln w="9525">
            <a:noFill/>
            <a:round/>
            <a:headEnd/>
            <a:tailEnd/>
          </a:ln>
        </p:spPr>
        <p:txBody>
          <a:bodyPr wrap="none" anchor="ctr"/>
          <a:lstStyle/>
          <a:p>
            <a:endParaRPr lang="es-ES"/>
          </a:p>
        </p:txBody>
      </p:sp>
      <p:cxnSp>
        <p:nvCxnSpPr>
          <p:cNvPr id="106" name="AutoShape 56"/>
          <p:cNvCxnSpPr>
            <a:cxnSpLocks noChangeShapeType="1"/>
            <a:stCxn id="87" idx="4"/>
            <a:endCxn id="127" idx="0"/>
          </p:cNvCxnSpPr>
          <p:nvPr/>
        </p:nvCxnSpPr>
        <p:spPr bwMode="auto">
          <a:xfrm>
            <a:off x="684213" y="2247900"/>
            <a:ext cx="0" cy="2189163"/>
          </a:xfrm>
          <a:prstGeom prst="straightConnector1">
            <a:avLst/>
          </a:prstGeom>
          <a:noFill/>
          <a:ln w="9525">
            <a:solidFill>
              <a:schemeClr val="tx1"/>
            </a:solidFill>
            <a:round/>
            <a:headEnd/>
            <a:tailEnd type="triangle" w="med" len="med"/>
          </a:ln>
        </p:spPr>
      </p:cxnSp>
      <p:cxnSp>
        <p:nvCxnSpPr>
          <p:cNvPr id="107" name="AutoShape 66"/>
          <p:cNvCxnSpPr>
            <a:cxnSpLocks noChangeShapeType="1"/>
            <a:stCxn id="87" idx="4"/>
            <a:endCxn id="145" idx="0"/>
          </p:cNvCxnSpPr>
          <p:nvPr/>
        </p:nvCxnSpPr>
        <p:spPr bwMode="auto">
          <a:xfrm>
            <a:off x="684213" y="2247900"/>
            <a:ext cx="0" cy="2751138"/>
          </a:xfrm>
          <a:prstGeom prst="straightConnector1">
            <a:avLst/>
          </a:prstGeom>
          <a:noFill/>
          <a:ln w="9525">
            <a:solidFill>
              <a:schemeClr val="tx1"/>
            </a:solidFill>
            <a:round/>
            <a:headEnd/>
            <a:tailEnd type="triangle" w="med" len="med"/>
          </a:ln>
        </p:spPr>
      </p:cxnSp>
      <p:cxnSp>
        <p:nvCxnSpPr>
          <p:cNvPr id="108" name="AutoShape 67"/>
          <p:cNvCxnSpPr>
            <a:cxnSpLocks noChangeShapeType="1"/>
            <a:stCxn id="87" idx="4"/>
            <a:endCxn id="146" idx="0"/>
          </p:cNvCxnSpPr>
          <p:nvPr/>
        </p:nvCxnSpPr>
        <p:spPr bwMode="auto">
          <a:xfrm>
            <a:off x="684213" y="2247900"/>
            <a:ext cx="0" cy="3313113"/>
          </a:xfrm>
          <a:prstGeom prst="straightConnector1">
            <a:avLst/>
          </a:prstGeom>
          <a:noFill/>
          <a:ln w="9525">
            <a:solidFill>
              <a:schemeClr val="tx1"/>
            </a:solidFill>
            <a:round/>
            <a:headEnd/>
            <a:tailEnd type="triangle" w="med" len="med"/>
          </a:ln>
        </p:spPr>
      </p:cxnSp>
      <p:cxnSp>
        <p:nvCxnSpPr>
          <p:cNvPr id="109" name="AutoShape 68"/>
          <p:cNvCxnSpPr>
            <a:cxnSpLocks noChangeShapeType="1"/>
            <a:stCxn id="88" idx="4"/>
            <a:endCxn id="128" idx="0"/>
          </p:cNvCxnSpPr>
          <p:nvPr/>
        </p:nvCxnSpPr>
        <p:spPr bwMode="auto">
          <a:xfrm>
            <a:off x="1763713" y="2736850"/>
            <a:ext cx="0" cy="2262188"/>
          </a:xfrm>
          <a:prstGeom prst="straightConnector1">
            <a:avLst/>
          </a:prstGeom>
          <a:noFill/>
          <a:ln w="9525">
            <a:solidFill>
              <a:schemeClr val="tx1"/>
            </a:solidFill>
            <a:round/>
            <a:headEnd/>
            <a:tailEnd type="triangle" w="med" len="med"/>
          </a:ln>
        </p:spPr>
      </p:cxnSp>
      <p:cxnSp>
        <p:nvCxnSpPr>
          <p:cNvPr id="110" name="AutoShape 69"/>
          <p:cNvCxnSpPr>
            <a:cxnSpLocks noChangeShapeType="1"/>
            <a:stCxn id="88" idx="4"/>
            <a:endCxn id="141" idx="0"/>
          </p:cNvCxnSpPr>
          <p:nvPr/>
        </p:nvCxnSpPr>
        <p:spPr bwMode="auto">
          <a:xfrm>
            <a:off x="1763713" y="2736850"/>
            <a:ext cx="0" cy="2824163"/>
          </a:xfrm>
          <a:prstGeom prst="straightConnector1">
            <a:avLst/>
          </a:prstGeom>
          <a:noFill/>
          <a:ln w="9525">
            <a:solidFill>
              <a:schemeClr val="tx1"/>
            </a:solidFill>
            <a:round/>
            <a:headEnd/>
            <a:tailEnd type="triangle" w="med" len="med"/>
          </a:ln>
        </p:spPr>
      </p:cxnSp>
      <p:cxnSp>
        <p:nvCxnSpPr>
          <p:cNvPr id="111" name="AutoShape 70"/>
          <p:cNvCxnSpPr>
            <a:cxnSpLocks noChangeShapeType="1"/>
            <a:stCxn id="90" idx="4"/>
            <a:endCxn id="129" idx="0"/>
          </p:cNvCxnSpPr>
          <p:nvPr/>
        </p:nvCxnSpPr>
        <p:spPr bwMode="auto">
          <a:xfrm>
            <a:off x="2614613" y="1700213"/>
            <a:ext cx="0" cy="3298825"/>
          </a:xfrm>
          <a:prstGeom prst="straightConnector1">
            <a:avLst/>
          </a:prstGeom>
          <a:noFill/>
          <a:ln w="9525">
            <a:solidFill>
              <a:schemeClr val="tx1"/>
            </a:solidFill>
            <a:round/>
            <a:headEnd/>
            <a:tailEnd type="triangle" w="med" len="med"/>
          </a:ln>
        </p:spPr>
      </p:cxnSp>
      <p:cxnSp>
        <p:nvCxnSpPr>
          <p:cNvPr id="112" name="AutoShape 71"/>
          <p:cNvCxnSpPr>
            <a:cxnSpLocks noChangeShapeType="1"/>
            <a:stCxn id="90" idx="4"/>
            <a:endCxn id="142" idx="0"/>
          </p:cNvCxnSpPr>
          <p:nvPr/>
        </p:nvCxnSpPr>
        <p:spPr bwMode="auto">
          <a:xfrm>
            <a:off x="2614613" y="1700213"/>
            <a:ext cx="0" cy="3860800"/>
          </a:xfrm>
          <a:prstGeom prst="straightConnector1">
            <a:avLst/>
          </a:prstGeom>
          <a:noFill/>
          <a:ln w="9525">
            <a:solidFill>
              <a:schemeClr val="tx1"/>
            </a:solidFill>
            <a:round/>
            <a:headEnd/>
            <a:tailEnd type="triangle" w="med" len="med"/>
          </a:ln>
        </p:spPr>
      </p:cxnSp>
      <p:cxnSp>
        <p:nvCxnSpPr>
          <p:cNvPr id="113" name="AutoShape 72"/>
          <p:cNvCxnSpPr>
            <a:cxnSpLocks noChangeShapeType="1"/>
            <a:stCxn id="92" idx="4"/>
            <a:endCxn id="130" idx="0"/>
          </p:cNvCxnSpPr>
          <p:nvPr/>
        </p:nvCxnSpPr>
        <p:spPr bwMode="auto">
          <a:xfrm>
            <a:off x="2987675" y="2139950"/>
            <a:ext cx="0" cy="2859088"/>
          </a:xfrm>
          <a:prstGeom prst="straightConnector1">
            <a:avLst/>
          </a:prstGeom>
          <a:noFill/>
          <a:ln w="9525">
            <a:solidFill>
              <a:schemeClr val="tx1"/>
            </a:solidFill>
            <a:round/>
            <a:headEnd/>
            <a:tailEnd type="triangle" w="med" len="med"/>
          </a:ln>
        </p:spPr>
      </p:cxnSp>
      <p:cxnSp>
        <p:nvCxnSpPr>
          <p:cNvPr id="114" name="AutoShape 73"/>
          <p:cNvCxnSpPr>
            <a:cxnSpLocks noChangeShapeType="1"/>
            <a:stCxn id="92" idx="4"/>
            <a:endCxn id="143" idx="0"/>
          </p:cNvCxnSpPr>
          <p:nvPr/>
        </p:nvCxnSpPr>
        <p:spPr bwMode="auto">
          <a:xfrm>
            <a:off x="2987675" y="2139950"/>
            <a:ext cx="0" cy="3421063"/>
          </a:xfrm>
          <a:prstGeom prst="straightConnector1">
            <a:avLst/>
          </a:prstGeom>
          <a:noFill/>
          <a:ln w="9525">
            <a:solidFill>
              <a:schemeClr val="tx1"/>
            </a:solidFill>
            <a:round/>
            <a:headEnd/>
            <a:tailEnd type="triangle" w="med" len="med"/>
          </a:ln>
        </p:spPr>
      </p:cxnSp>
      <p:cxnSp>
        <p:nvCxnSpPr>
          <p:cNvPr id="115" name="AutoShape 74"/>
          <p:cNvCxnSpPr>
            <a:cxnSpLocks noChangeShapeType="1"/>
            <a:stCxn id="94" idx="4"/>
            <a:endCxn id="131" idx="0"/>
          </p:cNvCxnSpPr>
          <p:nvPr/>
        </p:nvCxnSpPr>
        <p:spPr bwMode="auto">
          <a:xfrm>
            <a:off x="3348038" y="2584450"/>
            <a:ext cx="0" cy="2414588"/>
          </a:xfrm>
          <a:prstGeom prst="straightConnector1">
            <a:avLst/>
          </a:prstGeom>
          <a:noFill/>
          <a:ln w="9525">
            <a:solidFill>
              <a:schemeClr val="tx1"/>
            </a:solidFill>
            <a:round/>
            <a:headEnd/>
            <a:tailEnd type="triangle" w="med" len="med"/>
          </a:ln>
        </p:spPr>
      </p:cxnSp>
      <p:cxnSp>
        <p:nvCxnSpPr>
          <p:cNvPr id="116" name="AutoShape 75"/>
          <p:cNvCxnSpPr>
            <a:cxnSpLocks noChangeShapeType="1"/>
            <a:stCxn id="94" idx="4"/>
            <a:endCxn id="144" idx="0"/>
          </p:cNvCxnSpPr>
          <p:nvPr/>
        </p:nvCxnSpPr>
        <p:spPr bwMode="auto">
          <a:xfrm>
            <a:off x="3348038" y="2584450"/>
            <a:ext cx="0" cy="2976563"/>
          </a:xfrm>
          <a:prstGeom prst="straightConnector1">
            <a:avLst/>
          </a:prstGeom>
          <a:noFill/>
          <a:ln w="9525">
            <a:solidFill>
              <a:schemeClr val="tx1"/>
            </a:solidFill>
            <a:round/>
            <a:headEnd/>
            <a:tailEnd type="triangle" w="med" len="med"/>
          </a:ln>
        </p:spPr>
      </p:cxnSp>
      <p:cxnSp>
        <p:nvCxnSpPr>
          <p:cNvPr id="117" name="AutoShape 76"/>
          <p:cNvCxnSpPr>
            <a:cxnSpLocks noChangeShapeType="1"/>
            <a:stCxn id="98" idx="4"/>
            <a:endCxn id="137" idx="0"/>
          </p:cNvCxnSpPr>
          <p:nvPr/>
        </p:nvCxnSpPr>
        <p:spPr bwMode="auto">
          <a:xfrm>
            <a:off x="3736975" y="3028950"/>
            <a:ext cx="0" cy="2544763"/>
          </a:xfrm>
          <a:prstGeom prst="straightConnector1">
            <a:avLst/>
          </a:prstGeom>
          <a:noFill/>
          <a:ln w="9525">
            <a:solidFill>
              <a:schemeClr val="tx1"/>
            </a:solidFill>
            <a:round/>
            <a:headEnd/>
            <a:tailEnd type="triangle" w="med" len="med"/>
          </a:ln>
        </p:spPr>
      </p:cxnSp>
      <p:cxnSp>
        <p:nvCxnSpPr>
          <p:cNvPr id="118" name="AutoShape 77"/>
          <p:cNvCxnSpPr>
            <a:cxnSpLocks noChangeShapeType="1"/>
            <a:stCxn id="101" idx="4"/>
            <a:endCxn id="138" idx="0"/>
          </p:cNvCxnSpPr>
          <p:nvPr/>
        </p:nvCxnSpPr>
        <p:spPr bwMode="auto">
          <a:xfrm>
            <a:off x="4068763" y="3476625"/>
            <a:ext cx="0" cy="2097088"/>
          </a:xfrm>
          <a:prstGeom prst="straightConnector1">
            <a:avLst/>
          </a:prstGeom>
          <a:noFill/>
          <a:ln w="9525">
            <a:solidFill>
              <a:schemeClr val="tx1"/>
            </a:solidFill>
            <a:round/>
            <a:headEnd/>
            <a:tailEnd type="triangle" w="med" len="med"/>
          </a:ln>
        </p:spPr>
      </p:cxnSp>
      <p:cxnSp>
        <p:nvCxnSpPr>
          <p:cNvPr id="119" name="AutoShape 78"/>
          <p:cNvCxnSpPr>
            <a:cxnSpLocks noChangeShapeType="1"/>
            <a:stCxn id="103" idx="4"/>
            <a:endCxn id="132" idx="0"/>
          </p:cNvCxnSpPr>
          <p:nvPr/>
        </p:nvCxnSpPr>
        <p:spPr bwMode="auto">
          <a:xfrm>
            <a:off x="4429125" y="3913188"/>
            <a:ext cx="0" cy="539750"/>
          </a:xfrm>
          <a:prstGeom prst="straightConnector1">
            <a:avLst/>
          </a:prstGeom>
          <a:noFill/>
          <a:ln w="9525">
            <a:solidFill>
              <a:schemeClr val="tx1"/>
            </a:solidFill>
            <a:round/>
            <a:headEnd/>
            <a:tailEnd type="triangle" w="med" len="med"/>
          </a:ln>
        </p:spPr>
      </p:cxnSp>
      <p:cxnSp>
        <p:nvCxnSpPr>
          <p:cNvPr id="120" name="AutoShape 79"/>
          <p:cNvCxnSpPr>
            <a:cxnSpLocks noChangeShapeType="1"/>
            <a:stCxn id="103" idx="4"/>
            <a:endCxn id="135" idx="0"/>
          </p:cNvCxnSpPr>
          <p:nvPr/>
        </p:nvCxnSpPr>
        <p:spPr bwMode="auto">
          <a:xfrm>
            <a:off x="4429125" y="3913188"/>
            <a:ext cx="12700" cy="1085850"/>
          </a:xfrm>
          <a:prstGeom prst="straightConnector1">
            <a:avLst/>
          </a:prstGeom>
          <a:noFill/>
          <a:ln w="9525">
            <a:solidFill>
              <a:schemeClr val="tx1"/>
            </a:solidFill>
            <a:round/>
            <a:headEnd/>
            <a:tailEnd type="triangle" w="med" len="med"/>
          </a:ln>
        </p:spPr>
      </p:cxnSp>
      <p:cxnSp>
        <p:nvCxnSpPr>
          <p:cNvPr id="121" name="AutoShape 80"/>
          <p:cNvCxnSpPr>
            <a:cxnSpLocks noChangeShapeType="1"/>
            <a:stCxn id="103" idx="4"/>
            <a:endCxn id="139" idx="0"/>
          </p:cNvCxnSpPr>
          <p:nvPr/>
        </p:nvCxnSpPr>
        <p:spPr bwMode="auto">
          <a:xfrm>
            <a:off x="4429125" y="3913188"/>
            <a:ext cx="0" cy="1660525"/>
          </a:xfrm>
          <a:prstGeom prst="straightConnector1">
            <a:avLst/>
          </a:prstGeom>
          <a:noFill/>
          <a:ln w="9525">
            <a:solidFill>
              <a:schemeClr val="tx1"/>
            </a:solidFill>
            <a:round/>
            <a:headEnd/>
            <a:tailEnd type="triangle" w="med" len="med"/>
          </a:ln>
        </p:spPr>
      </p:cxnSp>
      <p:cxnSp>
        <p:nvCxnSpPr>
          <p:cNvPr id="122" name="AutoShape 81"/>
          <p:cNvCxnSpPr>
            <a:cxnSpLocks noChangeShapeType="1"/>
            <a:stCxn id="105" idx="4"/>
            <a:endCxn id="140" idx="0"/>
          </p:cNvCxnSpPr>
          <p:nvPr/>
        </p:nvCxnSpPr>
        <p:spPr bwMode="auto">
          <a:xfrm>
            <a:off x="4860925" y="4394200"/>
            <a:ext cx="0" cy="1179513"/>
          </a:xfrm>
          <a:prstGeom prst="straightConnector1">
            <a:avLst/>
          </a:prstGeom>
          <a:noFill/>
          <a:ln w="9525">
            <a:solidFill>
              <a:schemeClr val="tx1"/>
            </a:solidFill>
            <a:round/>
            <a:headEnd/>
            <a:tailEnd type="triangle" w="med" len="med"/>
          </a:ln>
        </p:spPr>
      </p:cxnSp>
      <p:sp>
        <p:nvSpPr>
          <p:cNvPr id="123" name="Text Box 14"/>
          <p:cNvSpPr txBox="1">
            <a:spLocks noChangeArrowheads="1"/>
          </p:cNvSpPr>
          <p:nvPr/>
        </p:nvSpPr>
        <p:spPr bwMode="auto">
          <a:xfrm>
            <a:off x="468313" y="4521200"/>
            <a:ext cx="1008062" cy="376238"/>
          </a:xfrm>
          <a:prstGeom prst="rect">
            <a:avLst/>
          </a:prstGeom>
          <a:solidFill>
            <a:schemeClr val="folHlink"/>
          </a:solidFill>
          <a:ln w="9525">
            <a:solidFill>
              <a:schemeClr val="folHlink"/>
            </a:solidFill>
            <a:miter lim="800000"/>
            <a:headEnd/>
            <a:tailEnd/>
          </a:ln>
        </p:spPr>
        <p:txBody>
          <a:bodyPr>
            <a:spAutoFit/>
          </a:bodyPr>
          <a:lstStyle/>
          <a:p>
            <a:r>
              <a:rPr lang="es-ES"/>
              <a:t>elder</a:t>
            </a:r>
          </a:p>
        </p:txBody>
      </p:sp>
      <p:sp>
        <p:nvSpPr>
          <p:cNvPr id="124" name="Text Box 15"/>
          <p:cNvSpPr txBox="1">
            <a:spLocks noChangeArrowheads="1"/>
          </p:cNvSpPr>
          <p:nvPr/>
        </p:nvSpPr>
        <p:spPr bwMode="auto">
          <a:xfrm>
            <a:off x="468313" y="5081588"/>
            <a:ext cx="3009900" cy="376237"/>
          </a:xfrm>
          <a:prstGeom prst="rect">
            <a:avLst/>
          </a:prstGeom>
          <a:solidFill>
            <a:schemeClr val="folHlink"/>
          </a:solidFill>
          <a:ln w="9525">
            <a:solidFill>
              <a:schemeClr val="folHlink"/>
            </a:solidFill>
            <a:miter lim="800000"/>
            <a:headEnd/>
            <a:tailEnd/>
          </a:ln>
        </p:spPr>
        <p:txBody>
          <a:bodyPr>
            <a:spAutoFit/>
          </a:bodyPr>
          <a:lstStyle/>
          <a:p>
            <a:r>
              <a:rPr lang="es-ES"/>
              <a:t>caregiver</a:t>
            </a:r>
          </a:p>
        </p:txBody>
      </p:sp>
      <p:sp>
        <p:nvSpPr>
          <p:cNvPr id="125" name="Text Box 19"/>
          <p:cNvSpPr txBox="1">
            <a:spLocks noChangeArrowheads="1"/>
          </p:cNvSpPr>
          <p:nvPr/>
        </p:nvSpPr>
        <p:spPr bwMode="auto">
          <a:xfrm>
            <a:off x="1490663" y="4521200"/>
            <a:ext cx="2778125" cy="376238"/>
          </a:xfrm>
          <a:prstGeom prst="rect">
            <a:avLst/>
          </a:prstGeom>
          <a:noFill/>
          <a:ln w="9525">
            <a:solidFill>
              <a:schemeClr val="folHlink"/>
            </a:solidFill>
            <a:miter lim="800000"/>
            <a:headEnd/>
            <a:tailEnd/>
          </a:ln>
        </p:spPr>
        <p:txBody>
          <a:bodyPr>
            <a:spAutoFit/>
          </a:bodyPr>
          <a:lstStyle/>
          <a:p>
            <a:endParaRPr lang="en-US"/>
          </a:p>
        </p:txBody>
      </p:sp>
      <p:sp>
        <p:nvSpPr>
          <p:cNvPr id="126" name="Text Box 20"/>
          <p:cNvSpPr txBox="1">
            <a:spLocks noChangeArrowheads="1"/>
          </p:cNvSpPr>
          <p:nvPr/>
        </p:nvSpPr>
        <p:spPr bwMode="auto">
          <a:xfrm>
            <a:off x="4271963" y="4521200"/>
            <a:ext cx="804862" cy="376238"/>
          </a:xfrm>
          <a:prstGeom prst="rect">
            <a:avLst/>
          </a:prstGeom>
          <a:solidFill>
            <a:schemeClr val="folHlink"/>
          </a:solidFill>
          <a:ln w="9525">
            <a:solidFill>
              <a:schemeClr val="folHlink"/>
            </a:solidFill>
            <a:miter lim="800000"/>
            <a:headEnd/>
            <a:tailEnd/>
          </a:ln>
        </p:spPr>
        <p:txBody>
          <a:bodyPr>
            <a:spAutoFit/>
          </a:bodyPr>
          <a:lstStyle/>
          <a:p>
            <a:endParaRPr lang="en-US"/>
          </a:p>
        </p:txBody>
      </p:sp>
      <p:sp>
        <p:nvSpPr>
          <p:cNvPr id="127" name="Oval 37"/>
          <p:cNvSpPr>
            <a:spLocks noChangeArrowheads="1"/>
          </p:cNvSpPr>
          <p:nvPr/>
        </p:nvSpPr>
        <p:spPr bwMode="auto">
          <a:xfrm>
            <a:off x="611188" y="4437063"/>
            <a:ext cx="144462" cy="144462"/>
          </a:xfrm>
          <a:prstGeom prst="ellipse">
            <a:avLst/>
          </a:prstGeom>
          <a:solidFill>
            <a:srgbClr val="009900"/>
          </a:solidFill>
          <a:ln w="9525">
            <a:noFill/>
            <a:round/>
            <a:headEnd/>
            <a:tailEnd/>
          </a:ln>
        </p:spPr>
        <p:txBody>
          <a:bodyPr wrap="none" anchor="ctr"/>
          <a:lstStyle/>
          <a:p>
            <a:endParaRPr lang="es-ES"/>
          </a:p>
        </p:txBody>
      </p:sp>
      <p:sp>
        <p:nvSpPr>
          <p:cNvPr id="128" name="Oval 38"/>
          <p:cNvSpPr>
            <a:spLocks noChangeArrowheads="1"/>
          </p:cNvSpPr>
          <p:nvPr/>
        </p:nvSpPr>
        <p:spPr bwMode="auto">
          <a:xfrm>
            <a:off x="1690688" y="4999038"/>
            <a:ext cx="144462" cy="144462"/>
          </a:xfrm>
          <a:prstGeom prst="ellipse">
            <a:avLst/>
          </a:prstGeom>
          <a:solidFill>
            <a:srgbClr val="009900"/>
          </a:solidFill>
          <a:ln w="9525">
            <a:noFill/>
            <a:round/>
            <a:headEnd/>
            <a:tailEnd/>
          </a:ln>
        </p:spPr>
        <p:txBody>
          <a:bodyPr wrap="none" anchor="ctr"/>
          <a:lstStyle/>
          <a:p>
            <a:endParaRPr lang="es-ES"/>
          </a:p>
        </p:txBody>
      </p:sp>
      <p:sp>
        <p:nvSpPr>
          <p:cNvPr id="129" name="Oval 39"/>
          <p:cNvSpPr>
            <a:spLocks noChangeArrowheads="1"/>
          </p:cNvSpPr>
          <p:nvPr/>
        </p:nvSpPr>
        <p:spPr bwMode="auto">
          <a:xfrm>
            <a:off x="2541588" y="4999038"/>
            <a:ext cx="144462" cy="144462"/>
          </a:xfrm>
          <a:prstGeom prst="ellipse">
            <a:avLst/>
          </a:prstGeom>
          <a:solidFill>
            <a:srgbClr val="009900"/>
          </a:solidFill>
          <a:ln w="9525">
            <a:noFill/>
            <a:round/>
            <a:headEnd/>
            <a:tailEnd/>
          </a:ln>
        </p:spPr>
        <p:txBody>
          <a:bodyPr wrap="none" anchor="ctr"/>
          <a:lstStyle/>
          <a:p>
            <a:endParaRPr lang="es-ES"/>
          </a:p>
        </p:txBody>
      </p:sp>
      <p:sp>
        <p:nvSpPr>
          <p:cNvPr id="130" name="Oval 40"/>
          <p:cNvSpPr>
            <a:spLocks noChangeArrowheads="1"/>
          </p:cNvSpPr>
          <p:nvPr/>
        </p:nvSpPr>
        <p:spPr bwMode="auto">
          <a:xfrm>
            <a:off x="2914650" y="4999038"/>
            <a:ext cx="144463" cy="144462"/>
          </a:xfrm>
          <a:prstGeom prst="ellipse">
            <a:avLst/>
          </a:prstGeom>
          <a:solidFill>
            <a:srgbClr val="009900"/>
          </a:solidFill>
          <a:ln w="9525">
            <a:noFill/>
            <a:round/>
            <a:headEnd/>
            <a:tailEnd/>
          </a:ln>
        </p:spPr>
        <p:txBody>
          <a:bodyPr wrap="none" anchor="ctr"/>
          <a:lstStyle/>
          <a:p>
            <a:endParaRPr lang="es-ES"/>
          </a:p>
        </p:txBody>
      </p:sp>
      <p:sp>
        <p:nvSpPr>
          <p:cNvPr id="131" name="Oval 41"/>
          <p:cNvSpPr>
            <a:spLocks noChangeArrowheads="1"/>
          </p:cNvSpPr>
          <p:nvPr/>
        </p:nvSpPr>
        <p:spPr bwMode="auto">
          <a:xfrm>
            <a:off x="3275013" y="4999038"/>
            <a:ext cx="144462" cy="144462"/>
          </a:xfrm>
          <a:prstGeom prst="ellipse">
            <a:avLst/>
          </a:prstGeom>
          <a:solidFill>
            <a:srgbClr val="009900"/>
          </a:solidFill>
          <a:ln w="9525">
            <a:noFill/>
            <a:round/>
            <a:headEnd/>
            <a:tailEnd/>
          </a:ln>
        </p:spPr>
        <p:txBody>
          <a:bodyPr wrap="none" anchor="ctr"/>
          <a:lstStyle/>
          <a:p>
            <a:endParaRPr lang="es-ES"/>
          </a:p>
        </p:txBody>
      </p:sp>
      <p:sp>
        <p:nvSpPr>
          <p:cNvPr id="132" name="Oval 50"/>
          <p:cNvSpPr>
            <a:spLocks noChangeArrowheads="1"/>
          </p:cNvSpPr>
          <p:nvPr/>
        </p:nvSpPr>
        <p:spPr bwMode="auto">
          <a:xfrm>
            <a:off x="4356100" y="4452938"/>
            <a:ext cx="144463" cy="144462"/>
          </a:xfrm>
          <a:prstGeom prst="ellipse">
            <a:avLst/>
          </a:prstGeom>
          <a:solidFill>
            <a:srgbClr val="009900"/>
          </a:solidFill>
          <a:ln w="9525">
            <a:noFill/>
            <a:round/>
            <a:headEnd/>
            <a:tailEnd/>
          </a:ln>
        </p:spPr>
        <p:txBody>
          <a:bodyPr wrap="none" anchor="ctr"/>
          <a:lstStyle/>
          <a:p>
            <a:endParaRPr lang="es-ES"/>
          </a:p>
        </p:txBody>
      </p:sp>
      <p:sp>
        <p:nvSpPr>
          <p:cNvPr id="133" name="Oval 51"/>
          <p:cNvSpPr>
            <a:spLocks noChangeArrowheads="1"/>
          </p:cNvSpPr>
          <p:nvPr/>
        </p:nvSpPr>
        <p:spPr bwMode="auto">
          <a:xfrm>
            <a:off x="4787900" y="4452938"/>
            <a:ext cx="144463" cy="144462"/>
          </a:xfrm>
          <a:prstGeom prst="ellipse">
            <a:avLst/>
          </a:prstGeom>
          <a:noFill/>
          <a:ln w="9525">
            <a:solidFill>
              <a:srgbClr val="009900"/>
            </a:solidFill>
            <a:round/>
            <a:headEnd/>
            <a:tailEnd/>
          </a:ln>
        </p:spPr>
        <p:txBody>
          <a:bodyPr wrap="none" anchor="ctr"/>
          <a:lstStyle/>
          <a:p>
            <a:endParaRPr lang="es-ES"/>
          </a:p>
        </p:txBody>
      </p:sp>
      <p:sp>
        <p:nvSpPr>
          <p:cNvPr id="134" name="Text Box 52"/>
          <p:cNvSpPr txBox="1">
            <a:spLocks noChangeArrowheads="1"/>
          </p:cNvSpPr>
          <p:nvPr/>
        </p:nvSpPr>
        <p:spPr bwMode="auto">
          <a:xfrm>
            <a:off x="4284663" y="5081588"/>
            <a:ext cx="358775" cy="376237"/>
          </a:xfrm>
          <a:prstGeom prst="rect">
            <a:avLst/>
          </a:prstGeom>
          <a:solidFill>
            <a:schemeClr val="folHlink"/>
          </a:solidFill>
          <a:ln w="9525">
            <a:solidFill>
              <a:schemeClr val="folHlink"/>
            </a:solidFill>
            <a:miter lim="800000"/>
            <a:headEnd/>
            <a:tailEnd/>
          </a:ln>
        </p:spPr>
        <p:txBody>
          <a:bodyPr>
            <a:spAutoFit/>
          </a:bodyPr>
          <a:lstStyle/>
          <a:p>
            <a:endParaRPr lang="en-US"/>
          </a:p>
        </p:txBody>
      </p:sp>
      <p:sp>
        <p:nvSpPr>
          <p:cNvPr id="135" name="Oval 53"/>
          <p:cNvSpPr>
            <a:spLocks noChangeArrowheads="1"/>
          </p:cNvSpPr>
          <p:nvPr/>
        </p:nvSpPr>
        <p:spPr bwMode="auto">
          <a:xfrm>
            <a:off x="4368800" y="4999038"/>
            <a:ext cx="144463" cy="144462"/>
          </a:xfrm>
          <a:prstGeom prst="ellipse">
            <a:avLst/>
          </a:prstGeom>
          <a:solidFill>
            <a:srgbClr val="009900"/>
          </a:solidFill>
          <a:ln w="9525">
            <a:noFill/>
            <a:round/>
            <a:headEnd/>
            <a:tailEnd/>
          </a:ln>
        </p:spPr>
        <p:txBody>
          <a:bodyPr wrap="none" anchor="ctr"/>
          <a:lstStyle/>
          <a:p>
            <a:endParaRPr lang="es-ES"/>
          </a:p>
        </p:txBody>
      </p:sp>
      <p:sp>
        <p:nvSpPr>
          <p:cNvPr id="136" name="Text Box 54"/>
          <p:cNvSpPr txBox="1">
            <a:spLocks noChangeArrowheads="1"/>
          </p:cNvSpPr>
          <p:nvPr/>
        </p:nvSpPr>
        <p:spPr bwMode="auto">
          <a:xfrm>
            <a:off x="3463925" y="5081588"/>
            <a:ext cx="820738" cy="376237"/>
          </a:xfrm>
          <a:prstGeom prst="rect">
            <a:avLst/>
          </a:prstGeom>
          <a:noFill/>
          <a:ln w="9525">
            <a:solidFill>
              <a:schemeClr val="folHlink"/>
            </a:solidFill>
            <a:miter lim="800000"/>
            <a:headEnd/>
            <a:tailEnd/>
          </a:ln>
        </p:spPr>
        <p:txBody>
          <a:bodyPr>
            <a:spAutoFit/>
          </a:bodyPr>
          <a:lstStyle/>
          <a:p>
            <a:endParaRPr lang="en-US"/>
          </a:p>
        </p:txBody>
      </p:sp>
      <p:sp>
        <p:nvSpPr>
          <p:cNvPr id="137" name="Oval 42"/>
          <p:cNvSpPr>
            <a:spLocks noChangeArrowheads="1"/>
          </p:cNvSpPr>
          <p:nvPr/>
        </p:nvSpPr>
        <p:spPr bwMode="auto">
          <a:xfrm>
            <a:off x="3663950" y="5573713"/>
            <a:ext cx="144463" cy="144462"/>
          </a:xfrm>
          <a:prstGeom prst="ellipse">
            <a:avLst/>
          </a:prstGeom>
          <a:solidFill>
            <a:srgbClr val="009900"/>
          </a:solidFill>
          <a:ln w="9525">
            <a:noFill/>
            <a:round/>
            <a:headEnd/>
            <a:tailEnd/>
          </a:ln>
        </p:spPr>
        <p:txBody>
          <a:bodyPr wrap="none" anchor="ctr"/>
          <a:lstStyle/>
          <a:p>
            <a:endParaRPr lang="es-ES"/>
          </a:p>
        </p:txBody>
      </p:sp>
      <p:sp>
        <p:nvSpPr>
          <p:cNvPr id="138" name="Oval 43"/>
          <p:cNvSpPr>
            <a:spLocks noChangeArrowheads="1"/>
          </p:cNvSpPr>
          <p:nvPr/>
        </p:nvSpPr>
        <p:spPr bwMode="auto">
          <a:xfrm>
            <a:off x="3995738" y="5573713"/>
            <a:ext cx="144462" cy="144462"/>
          </a:xfrm>
          <a:prstGeom prst="ellipse">
            <a:avLst/>
          </a:prstGeom>
          <a:solidFill>
            <a:srgbClr val="009900"/>
          </a:solidFill>
          <a:ln w="9525">
            <a:noFill/>
            <a:round/>
            <a:headEnd/>
            <a:tailEnd/>
          </a:ln>
        </p:spPr>
        <p:txBody>
          <a:bodyPr wrap="none" anchor="ctr"/>
          <a:lstStyle/>
          <a:p>
            <a:endParaRPr lang="es-ES"/>
          </a:p>
        </p:txBody>
      </p:sp>
      <p:sp>
        <p:nvSpPr>
          <p:cNvPr id="139" name="Oval 44"/>
          <p:cNvSpPr>
            <a:spLocks noChangeArrowheads="1"/>
          </p:cNvSpPr>
          <p:nvPr/>
        </p:nvSpPr>
        <p:spPr bwMode="auto">
          <a:xfrm>
            <a:off x="4356100" y="5573713"/>
            <a:ext cx="144463" cy="144462"/>
          </a:xfrm>
          <a:prstGeom prst="ellipse">
            <a:avLst/>
          </a:prstGeom>
          <a:solidFill>
            <a:srgbClr val="009900"/>
          </a:solidFill>
          <a:ln w="9525">
            <a:noFill/>
            <a:round/>
            <a:headEnd/>
            <a:tailEnd/>
          </a:ln>
        </p:spPr>
        <p:txBody>
          <a:bodyPr wrap="none" anchor="ctr"/>
          <a:lstStyle/>
          <a:p>
            <a:endParaRPr lang="es-ES"/>
          </a:p>
        </p:txBody>
      </p:sp>
      <p:sp>
        <p:nvSpPr>
          <p:cNvPr id="140" name="Oval 45"/>
          <p:cNvSpPr>
            <a:spLocks noChangeArrowheads="1"/>
          </p:cNvSpPr>
          <p:nvPr/>
        </p:nvSpPr>
        <p:spPr bwMode="auto">
          <a:xfrm>
            <a:off x="4787900" y="5573713"/>
            <a:ext cx="144463" cy="144462"/>
          </a:xfrm>
          <a:prstGeom prst="ellipse">
            <a:avLst/>
          </a:prstGeom>
          <a:solidFill>
            <a:srgbClr val="009900"/>
          </a:solidFill>
          <a:ln w="9525">
            <a:noFill/>
            <a:round/>
            <a:headEnd/>
            <a:tailEnd/>
          </a:ln>
        </p:spPr>
        <p:txBody>
          <a:bodyPr wrap="none" anchor="ctr"/>
          <a:lstStyle/>
          <a:p>
            <a:endParaRPr lang="es-ES"/>
          </a:p>
        </p:txBody>
      </p:sp>
      <p:sp>
        <p:nvSpPr>
          <p:cNvPr id="141" name="Oval 46"/>
          <p:cNvSpPr>
            <a:spLocks noChangeArrowheads="1"/>
          </p:cNvSpPr>
          <p:nvPr/>
        </p:nvSpPr>
        <p:spPr bwMode="auto">
          <a:xfrm>
            <a:off x="1690688" y="5561013"/>
            <a:ext cx="144462" cy="144462"/>
          </a:xfrm>
          <a:prstGeom prst="ellipse">
            <a:avLst/>
          </a:prstGeom>
          <a:solidFill>
            <a:srgbClr val="009900"/>
          </a:solidFill>
          <a:ln w="9525">
            <a:noFill/>
            <a:round/>
            <a:headEnd/>
            <a:tailEnd/>
          </a:ln>
        </p:spPr>
        <p:txBody>
          <a:bodyPr wrap="none" anchor="ctr"/>
          <a:lstStyle/>
          <a:p>
            <a:endParaRPr lang="es-ES"/>
          </a:p>
        </p:txBody>
      </p:sp>
      <p:sp>
        <p:nvSpPr>
          <p:cNvPr id="142" name="Oval 47"/>
          <p:cNvSpPr>
            <a:spLocks noChangeArrowheads="1"/>
          </p:cNvSpPr>
          <p:nvPr/>
        </p:nvSpPr>
        <p:spPr bwMode="auto">
          <a:xfrm>
            <a:off x="2541588" y="5561013"/>
            <a:ext cx="144462" cy="144462"/>
          </a:xfrm>
          <a:prstGeom prst="ellipse">
            <a:avLst/>
          </a:prstGeom>
          <a:solidFill>
            <a:srgbClr val="009900"/>
          </a:solidFill>
          <a:ln w="9525">
            <a:noFill/>
            <a:round/>
            <a:headEnd/>
            <a:tailEnd/>
          </a:ln>
        </p:spPr>
        <p:txBody>
          <a:bodyPr wrap="none" anchor="ctr"/>
          <a:lstStyle/>
          <a:p>
            <a:endParaRPr lang="es-ES"/>
          </a:p>
        </p:txBody>
      </p:sp>
      <p:sp>
        <p:nvSpPr>
          <p:cNvPr id="143" name="Oval 48"/>
          <p:cNvSpPr>
            <a:spLocks noChangeArrowheads="1"/>
          </p:cNvSpPr>
          <p:nvPr/>
        </p:nvSpPr>
        <p:spPr bwMode="auto">
          <a:xfrm>
            <a:off x="2914650" y="5561013"/>
            <a:ext cx="144463" cy="144462"/>
          </a:xfrm>
          <a:prstGeom prst="ellipse">
            <a:avLst/>
          </a:prstGeom>
          <a:solidFill>
            <a:srgbClr val="009900"/>
          </a:solidFill>
          <a:ln w="9525">
            <a:noFill/>
            <a:round/>
            <a:headEnd/>
            <a:tailEnd/>
          </a:ln>
        </p:spPr>
        <p:txBody>
          <a:bodyPr wrap="none" anchor="ctr"/>
          <a:lstStyle/>
          <a:p>
            <a:endParaRPr lang="es-ES"/>
          </a:p>
        </p:txBody>
      </p:sp>
      <p:sp>
        <p:nvSpPr>
          <p:cNvPr id="144" name="Oval 49"/>
          <p:cNvSpPr>
            <a:spLocks noChangeArrowheads="1"/>
          </p:cNvSpPr>
          <p:nvPr/>
        </p:nvSpPr>
        <p:spPr bwMode="auto">
          <a:xfrm>
            <a:off x="3275013" y="5561013"/>
            <a:ext cx="144462" cy="144462"/>
          </a:xfrm>
          <a:prstGeom prst="ellipse">
            <a:avLst/>
          </a:prstGeom>
          <a:solidFill>
            <a:srgbClr val="009900"/>
          </a:solidFill>
          <a:ln w="9525">
            <a:noFill/>
            <a:round/>
            <a:headEnd/>
            <a:tailEnd/>
          </a:ln>
        </p:spPr>
        <p:txBody>
          <a:bodyPr wrap="none" anchor="ctr"/>
          <a:lstStyle/>
          <a:p>
            <a:endParaRPr lang="es-ES"/>
          </a:p>
        </p:txBody>
      </p:sp>
      <p:sp>
        <p:nvSpPr>
          <p:cNvPr id="145" name="Oval 57"/>
          <p:cNvSpPr>
            <a:spLocks noChangeArrowheads="1"/>
          </p:cNvSpPr>
          <p:nvPr/>
        </p:nvSpPr>
        <p:spPr bwMode="auto">
          <a:xfrm>
            <a:off x="611188" y="4999038"/>
            <a:ext cx="144462" cy="144462"/>
          </a:xfrm>
          <a:prstGeom prst="ellipse">
            <a:avLst/>
          </a:prstGeom>
          <a:solidFill>
            <a:srgbClr val="009900"/>
          </a:solidFill>
          <a:ln w="9525">
            <a:noFill/>
            <a:round/>
            <a:headEnd/>
            <a:tailEnd/>
          </a:ln>
        </p:spPr>
        <p:txBody>
          <a:bodyPr wrap="none" anchor="ctr"/>
          <a:lstStyle/>
          <a:p>
            <a:endParaRPr lang="es-ES"/>
          </a:p>
        </p:txBody>
      </p:sp>
      <p:sp>
        <p:nvSpPr>
          <p:cNvPr id="146" name="Oval 58"/>
          <p:cNvSpPr>
            <a:spLocks noChangeArrowheads="1"/>
          </p:cNvSpPr>
          <p:nvPr/>
        </p:nvSpPr>
        <p:spPr bwMode="auto">
          <a:xfrm>
            <a:off x="611188" y="5561013"/>
            <a:ext cx="144462" cy="144462"/>
          </a:xfrm>
          <a:prstGeom prst="ellipse">
            <a:avLst/>
          </a:prstGeom>
          <a:solidFill>
            <a:srgbClr val="009900"/>
          </a:solidFill>
          <a:ln w="9525">
            <a:noFill/>
            <a:round/>
            <a:headEnd/>
            <a:tailEnd/>
          </a:ln>
        </p:spPr>
        <p:txBody>
          <a:bodyPr wrap="none" anchor="ctr"/>
          <a:lstStyle/>
          <a:p>
            <a:endParaRPr lang="es-ES"/>
          </a:p>
        </p:txBody>
      </p:sp>
      <p:cxnSp>
        <p:nvCxnSpPr>
          <p:cNvPr id="147" name="AutoShape 82"/>
          <p:cNvCxnSpPr>
            <a:cxnSpLocks noChangeShapeType="1"/>
            <a:stCxn id="105" idx="4"/>
            <a:endCxn id="133" idx="0"/>
          </p:cNvCxnSpPr>
          <p:nvPr/>
        </p:nvCxnSpPr>
        <p:spPr bwMode="auto">
          <a:xfrm>
            <a:off x="4860925" y="4394200"/>
            <a:ext cx="0" cy="58738"/>
          </a:xfrm>
          <a:prstGeom prst="straightConnector1">
            <a:avLst/>
          </a:prstGeom>
          <a:noFill/>
          <a:ln w="9525">
            <a:solidFill>
              <a:schemeClr val="tx1"/>
            </a:solidFill>
            <a:round/>
            <a:headEnd/>
            <a:tailEnd type="triangle" w="med" len="med"/>
          </a:ln>
        </p:spPr>
      </p:cxnSp>
      <p:sp>
        <p:nvSpPr>
          <p:cNvPr id="148" name="AutoShape 83"/>
          <p:cNvSpPr>
            <a:spLocks noChangeArrowheads="1"/>
          </p:cNvSpPr>
          <p:nvPr/>
        </p:nvSpPr>
        <p:spPr bwMode="auto">
          <a:xfrm>
            <a:off x="5292081" y="4693890"/>
            <a:ext cx="3167708" cy="895350"/>
          </a:xfrm>
          <a:prstGeom prst="flowChartDisplay">
            <a:avLst/>
          </a:prstGeom>
          <a:solidFill>
            <a:srgbClr val="003300"/>
          </a:solidFill>
          <a:ln w="9525">
            <a:solidFill>
              <a:schemeClr val="tx1"/>
            </a:solidFill>
            <a:miter lim="800000"/>
            <a:headEnd/>
            <a:tailEnd/>
          </a:ln>
        </p:spPr>
        <p:txBody>
          <a:bodyPr anchor="ctr"/>
          <a:lstStyle/>
          <a:p>
            <a:r>
              <a:rPr lang="es-ES" sz="1400" dirty="0" err="1">
                <a:solidFill>
                  <a:schemeClr val="folHlink"/>
                </a:solidFill>
              </a:rPr>
              <a:t>Levels</a:t>
            </a:r>
            <a:r>
              <a:rPr lang="es-ES" sz="1400" dirty="0">
                <a:solidFill>
                  <a:schemeClr val="folHlink"/>
                </a:solidFill>
              </a:rPr>
              <a:t> of </a:t>
            </a:r>
            <a:r>
              <a:rPr lang="es-ES" sz="1400" dirty="0" err="1" smtClean="0">
                <a:solidFill>
                  <a:schemeClr val="folHlink"/>
                </a:solidFill>
              </a:rPr>
              <a:t>reasoning</a:t>
            </a:r>
            <a:endParaRPr lang="es-ES" sz="1400" dirty="0" smtClean="0">
              <a:solidFill>
                <a:schemeClr val="folHlink"/>
              </a:solidFill>
            </a:endParaRPr>
          </a:p>
          <a:p>
            <a:r>
              <a:rPr lang="es-ES" sz="1400" dirty="0" smtClean="0">
                <a:solidFill>
                  <a:schemeClr val="folHlink"/>
                </a:solidFill>
              </a:rPr>
              <a:t>and </a:t>
            </a:r>
            <a:r>
              <a:rPr lang="es-ES" sz="1400" dirty="0" err="1">
                <a:solidFill>
                  <a:schemeClr val="folHlink"/>
                </a:solidFill>
              </a:rPr>
              <a:t>usefulness</a:t>
            </a:r>
            <a:r>
              <a:rPr lang="es-ES" sz="1400" dirty="0">
                <a:solidFill>
                  <a:schemeClr val="folHlink"/>
                </a:solidFill>
              </a:rPr>
              <a:t> </a:t>
            </a:r>
            <a:r>
              <a:rPr lang="es-ES" sz="1400" dirty="0" err="1">
                <a:solidFill>
                  <a:schemeClr val="folHlink"/>
                </a:solidFill>
              </a:rPr>
              <a:t>for</a:t>
            </a:r>
            <a:r>
              <a:rPr lang="es-ES" sz="1400" dirty="0">
                <a:solidFill>
                  <a:schemeClr val="folHlink"/>
                </a:solidFill>
              </a:rPr>
              <a:t> </a:t>
            </a:r>
            <a:endParaRPr lang="es-ES" sz="1400" dirty="0" smtClean="0">
              <a:solidFill>
                <a:schemeClr val="folHlink"/>
              </a:solidFill>
            </a:endParaRPr>
          </a:p>
          <a:p>
            <a:r>
              <a:rPr lang="es-ES" sz="1400" dirty="0" err="1" smtClean="0">
                <a:solidFill>
                  <a:schemeClr val="folHlink"/>
                </a:solidFill>
              </a:rPr>
              <a:t>each</a:t>
            </a:r>
            <a:r>
              <a:rPr lang="es-ES" sz="1400" dirty="0" smtClean="0">
                <a:solidFill>
                  <a:schemeClr val="folHlink"/>
                </a:solidFill>
              </a:rPr>
              <a:t> </a:t>
            </a:r>
            <a:r>
              <a:rPr lang="es-ES" sz="1400" dirty="0" err="1">
                <a:solidFill>
                  <a:schemeClr val="folHlink"/>
                </a:solidFill>
              </a:rPr>
              <a:t>type</a:t>
            </a:r>
            <a:r>
              <a:rPr lang="es-ES" sz="1400" dirty="0">
                <a:solidFill>
                  <a:schemeClr val="folHlink"/>
                </a:solidFill>
              </a:rPr>
              <a:t> of </a:t>
            </a:r>
            <a:r>
              <a:rPr lang="es-ES" sz="1400" dirty="0" err="1">
                <a:solidFill>
                  <a:schemeClr val="folHlink"/>
                </a:solidFill>
              </a:rPr>
              <a:t>user</a:t>
            </a:r>
            <a:endParaRPr lang="es-ES" sz="1400" dirty="0">
              <a:solidFill>
                <a:schemeClr val="folHlink"/>
              </a:solidFill>
            </a:endParaRPr>
          </a:p>
        </p:txBody>
      </p:sp>
      <p:cxnSp>
        <p:nvCxnSpPr>
          <p:cNvPr id="149" name="AutoShape 84"/>
          <p:cNvCxnSpPr>
            <a:cxnSpLocks noChangeShapeType="1"/>
            <a:stCxn id="89" idx="3"/>
            <a:endCxn id="148" idx="3"/>
          </p:cNvCxnSpPr>
          <p:nvPr/>
        </p:nvCxnSpPr>
        <p:spPr bwMode="auto">
          <a:xfrm>
            <a:off x="7103110" y="1448594"/>
            <a:ext cx="1356679" cy="3692971"/>
          </a:xfrm>
          <a:prstGeom prst="bentConnector3">
            <a:avLst>
              <a:gd name="adj1" fmla="val 124339"/>
            </a:avLst>
          </a:prstGeom>
          <a:noFill/>
          <a:ln w="9525">
            <a:solidFill>
              <a:schemeClr val="folHlink"/>
            </a:solidFill>
            <a:prstDash val="sysDot"/>
            <a:miter lim="800000"/>
            <a:headEnd/>
            <a:tailEnd type="triangle" w="med" len="med"/>
          </a:ln>
        </p:spPr>
      </p:cxnSp>
      <p:cxnSp>
        <p:nvCxnSpPr>
          <p:cNvPr id="150" name="AutoShape 85"/>
          <p:cNvCxnSpPr>
            <a:cxnSpLocks noChangeShapeType="1"/>
            <a:stCxn id="91" idx="3"/>
            <a:endCxn id="148" idx="3"/>
          </p:cNvCxnSpPr>
          <p:nvPr/>
        </p:nvCxnSpPr>
        <p:spPr bwMode="auto">
          <a:xfrm>
            <a:off x="7308850" y="1899444"/>
            <a:ext cx="1150939" cy="3242121"/>
          </a:xfrm>
          <a:prstGeom prst="bentConnector3">
            <a:avLst>
              <a:gd name="adj1" fmla="val 128866"/>
            </a:avLst>
          </a:prstGeom>
          <a:noFill/>
          <a:ln w="9525">
            <a:solidFill>
              <a:schemeClr val="folHlink"/>
            </a:solidFill>
            <a:prstDash val="sysDot"/>
            <a:miter lim="800000"/>
            <a:headEnd/>
            <a:tailEnd type="triangle" w="med" len="med"/>
          </a:ln>
        </p:spPr>
      </p:cxnSp>
      <p:cxnSp>
        <p:nvCxnSpPr>
          <p:cNvPr id="151" name="AutoShape 86"/>
          <p:cNvCxnSpPr>
            <a:cxnSpLocks noChangeShapeType="1"/>
            <a:stCxn id="93" idx="3"/>
            <a:endCxn id="148" idx="3"/>
          </p:cNvCxnSpPr>
          <p:nvPr/>
        </p:nvCxnSpPr>
        <p:spPr bwMode="auto">
          <a:xfrm>
            <a:off x="7524750" y="2340769"/>
            <a:ext cx="935039" cy="2800796"/>
          </a:xfrm>
          <a:prstGeom prst="bentConnector3">
            <a:avLst>
              <a:gd name="adj1" fmla="val 135532"/>
            </a:avLst>
          </a:prstGeom>
          <a:noFill/>
          <a:ln w="9525">
            <a:solidFill>
              <a:schemeClr val="folHlink"/>
            </a:solidFill>
            <a:prstDash val="sysDot"/>
            <a:miter lim="800000"/>
            <a:headEnd/>
            <a:tailEnd type="triangle" w="med" len="med"/>
          </a:ln>
        </p:spPr>
      </p:cxnSp>
      <p:cxnSp>
        <p:nvCxnSpPr>
          <p:cNvPr id="152" name="AutoShape 87"/>
          <p:cNvCxnSpPr>
            <a:cxnSpLocks noChangeShapeType="1"/>
            <a:stCxn id="95" idx="3"/>
            <a:endCxn id="148" idx="3"/>
          </p:cNvCxnSpPr>
          <p:nvPr/>
        </p:nvCxnSpPr>
        <p:spPr bwMode="auto">
          <a:xfrm>
            <a:off x="7740352" y="2785269"/>
            <a:ext cx="719437" cy="2356296"/>
          </a:xfrm>
          <a:prstGeom prst="bentConnector3">
            <a:avLst>
              <a:gd name="adj1" fmla="val 146533"/>
            </a:avLst>
          </a:prstGeom>
          <a:noFill/>
          <a:ln w="9525">
            <a:solidFill>
              <a:schemeClr val="folHlink"/>
            </a:solidFill>
            <a:prstDash val="sysDot"/>
            <a:miter lim="800000"/>
            <a:headEnd/>
            <a:tailEnd type="triangle" w="med" len="med"/>
          </a:ln>
        </p:spPr>
      </p:cxnSp>
      <p:cxnSp>
        <p:nvCxnSpPr>
          <p:cNvPr id="153" name="AutoShape 88"/>
          <p:cNvCxnSpPr>
            <a:cxnSpLocks noChangeShapeType="1"/>
            <a:stCxn id="99" idx="3"/>
            <a:endCxn id="148" idx="3"/>
          </p:cNvCxnSpPr>
          <p:nvPr/>
        </p:nvCxnSpPr>
        <p:spPr bwMode="auto">
          <a:xfrm>
            <a:off x="7884368" y="3229769"/>
            <a:ext cx="575421" cy="1911796"/>
          </a:xfrm>
          <a:prstGeom prst="bentConnector3">
            <a:avLst>
              <a:gd name="adj1" fmla="val 158180"/>
            </a:avLst>
          </a:prstGeom>
          <a:noFill/>
          <a:ln w="9525">
            <a:solidFill>
              <a:schemeClr val="folHlink"/>
            </a:solidFill>
            <a:prstDash val="sysDot"/>
            <a:miter lim="800000"/>
            <a:headEnd/>
            <a:tailEnd type="triangle" w="med" len="med"/>
          </a:ln>
        </p:spPr>
      </p:cxnSp>
      <p:cxnSp>
        <p:nvCxnSpPr>
          <p:cNvPr id="154" name="AutoShape 89"/>
          <p:cNvCxnSpPr>
            <a:cxnSpLocks noChangeShapeType="1"/>
            <a:stCxn id="102" idx="3"/>
            <a:endCxn id="148" idx="3"/>
          </p:cNvCxnSpPr>
          <p:nvPr/>
        </p:nvCxnSpPr>
        <p:spPr bwMode="auto">
          <a:xfrm>
            <a:off x="8100392" y="3677444"/>
            <a:ext cx="359397" cy="1464121"/>
          </a:xfrm>
          <a:prstGeom prst="bentConnector3">
            <a:avLst>
              <a:gd name="adj1" fmla="val 193008"/>
            </a:avLst>
          </a:prstGeom>
          <a:noFill/>
          <a:ln w="9525">
            <a:solidFill>
              <a:schemeClr val="folHlink"/>
            </a:solidFill>
            <a:prstDash val="sysDot"/>
            <a:miter lim="800000"/>
            <a:headEnd/>
            <a:tailEnd type="triangle" w="med" len="med"/>
          </a:ln>
        </p:spPr>
      </p:cxnSp>
      <p:cxnSp>
        <p:nvCxnSpPr>
          <p:cNvPr id="155" name="AutoShape 90"/>
          <p:cNvCxnSpPr>
            <a:cxnSpLocks noChangeShapeType="1"/>
            <a:stCxn id="104" idx="3"/>
            <a:endCxn id="148" idx="3"/>
          </p:cNvCxnSpPr>
          <p:nvPr/>
        </p:nvCxnSpPr>
        <p:spPr bwMode="auto">
          <a:xfrm>
            <a:off x="8244408" y="4114007"/>
            <a:ext cx="215381" cy="1027558"/>
          </a:xfrm>
          <a:prstGeom prst="bentConnector3">
            <a:avLst>
              <a:gd name="adj1" fmla="val 255197"/>
            </a:avLst>
          </a:prstGeom>
          <a:noFill/>
          <a:ln w="9525">
            <a:solidFill>
              <a:schemeClr val="folHlink"/>
            </a:solidFill>
            <a:prstDash val="sysDot"/>
            <a:miter lim="800000"/>
            <a:headEnd/>
            <a:tailEnd type="triangle" w="med" len="med"/>
          </a:ln>
        </p:spPr>
      </p:cxnSp>
      <p:sp>
        <p:nvSpPr>
          <p:cNvPr id="156" name="155 Pentágono"/>
          <p:cNvSpPr/>
          <p:nvPr/>
        </p:nvSpPr>
        <p:spPr>
          <a:xfrm rot="5400000">
            <a:off x="7013244" y="1808957"/>
            <a:ext cx="1296987" cy="215900"/>
          </a:xfrm>
          <a:prstGeom prst="homePlate">
            <a:avLst/>
          </a:prstGeom>
          <a:solidFill>
            <a:srgbClr val="009900"/>
          </a:solidFill>
          <a:ln>
            <a:solidFill>
              <a:srgbClr val="E2F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t>RECOGNITION</a:t>
            </a:r>
          </a:p>
        </p:txBody>
      </p:sp>
      <p:sp>
        <p:nvSpPr>
          <p:cNvPr id="157" name="156 Pentágono"/>
          <p:cNvSpPr/>
          <p:nvPr/>
        </p:nvSpPr>
        <p:spPr>
          <a:xfrm rot="5400000">
            <a:off x="7094937" y="2561825"/>
            <a:ext cx="2844000" cy="257175"/>
          </a:xfrm>
          <a:prstGeom prst="homePlate">
            <a:avLst/>
          </a:prstGeom>
          <a:solidFill>
            <a:srgbClr val="009900"/>
          </a:solidFill>
          <a:ln>
            <a:solidFill>
              <a:srgbClr val="E2F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t>INTERPRETATION</a:t>
            </a:r>
          </a:p>
        </p:txBody>
      </p:sp>
      <p:pic>
        <p:nvPicPr>
          <p:cNvPr id="158" name="Picture 11" descr="bedmond_logo"/>
          <p:cNvPicPr>
            <a:picLocks noChangeAspect="1" noChangeArrowheads="1"/>
          </p:cNvPicPr>
          <p:nvPr/>
        </p:nvPicPr>
        <p:blipFill>
          <a:blip r:embed="rId3" cstate="print"/>
          <a:srcRect/>
          <a:stretch>
            <a:fillRect/>
          </a:stretch>
        </p:blipFill>
        <p:spPr bwMode="auto">
          <a:xfrm>
            <a:off x="7368737" y="4910534"/>
            <a:ext cx="931131" cy="494962"/>
          </a:xfrm>
          <a:prstGeom prst="rect">
            <a:avLst/>
          </a:prstGeom>
          <a:noFill/>
          <a:ln w="9525">
            <a:noFill/>
            <a:miter lim="800000"/>
            <a:headEnd/>
            <a:tailEnd/>
          </a:ln>
        </p:spPr>
      </p:pic>
      <p:sp>
        <p:nvSpPr>
          <p:cNvPr id="159" name="158 Rectángulo"/>
          <p:cNvSpPr/>
          <p:nvPr/>
        </p:nvSpPr>
        <p:spPr>
          <a:xfrm>
            <a:off x="7845884" y="1268760"/>
            <a:ext cx="540000" cy="360040"/>
          </a:xfrm>
          <a:prstGeom prst="rect">
            <a:avLst/>
          </a:prstGeom>
          <a:solidFill>
            <a:schemeClr val="bg1"/>
          </a:solidFill>
          <a:ln>
            <a:solidFill>
              <a:srgbClr val="E2F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600" dirty="0" err="1" smtClean="0">
                <a:solidFill>
                  <a:srgbClr val="009900"/>
                </a:solidFill>
              </a:rPr>
              <a:t>Activities</a:t>
            </a:r>
            <a:r>
              <a:rPr lang="es-ES" sz="600" dirty="0" smtClean="0">
                <a:solidFill>
                  <a:srgbClr val="009900"/>
                </a:solidFill>
              </a:rPr>
              <a:t> &amp; </a:t>
            </a:r>
            <a:r>
              <a:rPr lang="es-ES" sz="600" dirty="0" err="1" smtClean="0">
                <a:solidFill>
                  <a:srgbClr val="009900"/>
                </a:solidFill>
              </a:rPr>
              <a:t>Routines</a:t>
            </a:r>
            <a:endParaRPr lang="es-ES" sz="600" dirty="0">
              <a:solidFill>
                <a:srgbClr val="009900"/>
              </a:solidFill>
            </a:endParaRPr>
          </a:p>
        </p:txBody>
      </p:sp>
      <p:sp>
        <p:nvSpPr>
          <p:cNvPr id="160" name="159 Rectángulo"/>
          <p:cNvSpPr/>
          <p:nvPr/>
        </p:nvSpPr>
        <p:spPr>
          <a:xfrm>
            <a:off x="7845884" y="1716048"/>
            <a:ext cx="540000" cy="360040"/>
          </a:xfrm>
          <a:prstGeom prst="rect">
            <a:avLst/>
          </a:prstGeom>
          <a:solidFill>
            <a:schemeClr val="bg1"/>
          </a:solidFill>
          <a:ln>
            <a:solidFill>
              <a:srgbClr val="E2F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600" dirty="0" smtClean="0">
                <a:solidFill>
                  <a:srgbClr val="009900"/>
                </a:solidFill>
              </a:rPr>
              <a:t>Non- </a:t>
            </a:r>
            <a:r>
              <a:rPr lang="es-ES" sz="600" dirty="0" err="1" smtClean="0">
                <a:solidFill>
                  <a:srgbClr val="009900"/>
                </a:solidFill>
              </a:rPr>
              <a:t>Routines</a:t>
            </a:r>
            <a:endParaRPr lang="es-ES" sz="600" dirty="0">
              <a:solidFill>
                <a:srgbClr val="009900"/>
              </a:solidFill>
            </a:endParaRPr>
          </a:p>
        </p:txBody>
      </p:sp>
      <p:sp>
        <p:nvSpPr>
          <p:cNvPr id="161" name="160 Rectángulo"/>
          <p:cNvSpPr/>
          <p:nvPr/>
        </p:nvSpPr>
        <p:spPr>
          <a:xfrm>
            <a:off x="7845884" y="2153176"/>
            <a:ext cx="540000" cy="843776"/>
          </a:xfrm>
          <a:prstGeom prst="rect">
            <a:avLst/>
          </a:prstGeom>
          <a:solidFill>
            <a:schemeClr val="bg1"/>
          </a:solidFill>
          <a:ln>
            <a:solidFill>
              <a:srgbClr val="E2F9C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600" dirty="0" err="1" smtClean="0">
                <a:solidFill>
                  <a:srgbClr val="009900"/>
                </a:solidFill>
              </a:rPr>
              <a:t>Changes</a:t>
            </a:r>
            <a:endParaRPr lang="es-ES" sz="600" dirty="0">
              <a:solidFill>
                <a:srgbClr val="0099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5 Marcador de número de diapositiva"/>
          <p:cNvSpPr>
            <a:spLocks noGrp="1"/>
          </p:cNvSpPr>
          <p:nvPr>
            <p:ph type="sldNum" sz="quarter" idx="12"/>
          </p:nvPr>
        </p:nvSpPr>
        <p:spPr/>
        <p:txBody>
          <a:bodyPr/>
          <a:lstStyle/>
          <a:p>
            <a:pPr>
              <a:defRPr/>
            </a:pPr>
            <a:fld id="{DD23BF55-8117-4801-904F-2FAC4B639C9F}" type="slidenum">
              <a:rPr lang="en-GB"/>
              <a:pPr>
                <a:defRPr/>
              </a:pPr>
              <a:t>25</a:t>
            </a:fld>
            <a:endParaRPr lang="en-GB"/>
          </a:p>
        </p:txBody>
      </p:sp>
      <p:pic>
        <p:nvPicPr>
          <p:cNvPr id="72708" name="Picture 5"/>
          <p:cNvPicPr>
            <a:picLocks noChangeAspect="1" noChangeArrowheads="1"/>
          </p:cNvPicPr>
          <p:nvPr/>
        </p:nvPicPr>
        <p:blipFill>
          <a:blip r:embed="rId3" cstate="print"/>
          <a:srcRect l="27533" t="30814" r="36076" b="22992"/>
          <a:stretch>
            <a:fillRect/>
          </a:stretch>
        </p:blipFill>
        <p:spPr bwMode="auto">
          <a:xfrm>
            <a:off x="2916238" y="1576388"/>
            <a:ext cx="5832475" cy="4165600"/>
          </a:xfrm>
          <a:prstGeom prst="rect">
            <a:avLst/>
          </a:prstGeom>
          <a:noFill/>
          <a:ln w="9525">
            <a:noFill/>
            <a:miter lim="800000"/>
            <a:headEnd/>
            <a:tailEnd/>
          </a:ln>
        </p:spPr>
      </p:pic>
      <p:sp>
        <p:nvSpPr>
          <p:cNvPr id="72709" name="Rectangle 6"/>
          <p:cNvSpPr>
            <a:spLocks noChangeArrowheads="1"/>
          </p:cNvSpPr>
          <p:nvPr/>
        </p:nvSpPr>
        <p:spPr bwMode="auto">
          <a:xfrm>
            <a:off x="468313" y="2060575"/>
            <a:ext cx="2519362" cy="4025900"/>
          </a:xfrm>
          <a:prstGeom prst="rect">
            <a:avLst/>
          </a:prstGeom>
          <a:solidFill>
            <a:srgbClr val="FFFFFF">
              <a:alpha val="30196"/>
            </a:srgbClr>
          </a:solidFill>
          <a:ln w="9525">
            <a:noFill/>
            <a:miter lim="800000"/>
            <a:headEnd/>
            <a:tailEnd/>
          </a:ln>
        </p:spPr>
        <p:txBody>
          <a:bodyPr anchor="ctr">
            <a:spAutoFit/>
          </a:bodyPr>
          <a:lstStyle/>
          <a:p>
            <a:pPr marL="174625" indent="-174625">
              <a:buFontTx/>
              <a:buChar char="•"/>
              <a:tabLst>
                <a:tab pos="269875" algn="l"/>
              </a:tabLst>
            </a:pPr>
            <a:r>
              <a:rPr lang="en-US" b="1">
                <a:solidFill>
                  <a:srgbClr val="339933"/>
                </a:solidFill>
              </a:rPr>
              <a:t>Elderly people </a:t>
            </a:r>
            <a:r>
              <a:rPr lang="en-US"/>
              <a:t>oversensitive to MCI</a:t>
            </a:r>
          </a:p>
          <a:p>
            <a:pPr marL="174625" indent="-174625">
              <a:buFontTx/>
              <a:buChar char="•"/>
              <a:tabLst>
                <a:tab pos="269875" algn="l"/>
              </a:tabLst>
            </a:pPr>
            <a:endParaRPr lang="es-ES"/>
          </a:p>
          <a:p>
            <a:pPr marL="174625" indent="-174625">
              <a:buFontTx/>
              <a:buChar char="•"/>
              <a:tabLst>
                <a:tab pos="269875" algn="l"/>
              </a:tabLst>
            </a:pPr>
            <a:r>
              <a:rPr lang="en-US" b="1">
                <a:solidFill>
                  <a:srgbClr val="339933"/>
                </a:solidFill>
              </a:rPr>
              <a:t>Healthcare professionals</a:t>
            </a:r>
            <a:r>
              <a:rPr lang="en-US"/>
              <a:t>:</a:t>
            </a:r>
            <a:endParaRPr lang="es-ES"/>
          </a:p>
          <a:p>
            <a:pPr marL="623888" lvl="1" indent="-166688">
              <a:buFontTx/>
              <a:buChar char="•"/>
              <a:tabLst>
                <a:tab pos="269875" algn="l"/>
              </a:tabLst>
            </a:pPr>
            <a:r>
              <a:rPr lang="en-US"/>
              <a:t>doctors</a:t>
            </a:r>
            <a:r>
              <a:rPr lang="en-US" sz="1400"/>
              <a:t> (neurologists, geriatrists, …) </a:t>
            </a:r>
            <a:endParaRPr lang="es-ES" sz="1400"/>
          </a:p>
          <a:p>
            <a:pPr marL="623888" lvl="1" indent="-166688">
              <a:buFontTx/>
              <a:buChar char="•"/>
              <a:tabLst>
                <a:tab pos="269875" algn="l"/>
              </a:tabLst>
            </a:pPr>
            <a:r>
              <a:rPr lang="en-US"/>
              <a:t>formal caregivers </a:t>
            </a:r>
            <a:r>
              <a:rPr lang="en-US" sz="1400"/>
              <a:t>(nurses, carers)</a:t>
            </a:r>
            <a:endParaRPr lang="es-ES" sz="1400"/>
          </a:p>
          <a:p>
            <a:pPr marL="174625" indent="-174625">
              <a:buFontTx/>
              <a:buChar char="•"/>
              <a:tabLst>
                <a:tab pos="269875" algn="l"/>
              </a:tabLst>
            </a:pPr>
            <a:endParaRPr lang="en-US" b="1">
              <a:solidFill>
                <a:srgbClr val="339933"/>
              </a:solidFill>
            </a:endParaRPr>
          </a:p>
          <a:p>
            <a:pPr marL="174625" indent="-174625">
              <a:buFontTx/>
              <a:buChar char="•"/>
              <a:tabLst>
                <a:tab pos="269875" algn="l"/>
              </a:tabLst>
            </a:pPr>
            <a:r>
              <a:rPr lang="en-US" b="1">
                <a:solidFill>
                  <a:srgbClr val="339933"/>
                </a:solidFill>
              </a:rPr>
              <a:t>Informal caregivers</a:t>
            </a:r>
            <a:r>
              <a:rPr lang="en-US"/>
              <a:t>: family members, neighbours, close friends.</a:t>
            </a:r>
          </a:p>
        </p:txBody>
      </p:sp>
      <p:sp>
        <p:nvSpPr>
          <p:cNvPr id="72710" name="Rectangle 7"/>
          <p:cNvSpPr>
            <a:spLocks noChangeArrowheads="1"/>
          </p:cNvSpPr>
          <p:nvPr/>
        </p:nvSpPr>
        <p:spPr bwMode="auto">
          <a:xfrm>
            <a:off x="468313" y="1557338"/>
            <a:ext cx="2087562" cy="503237"/>
          </a:xfrm>
          <a:prstGeom prst="rect">
            <a:avLst/>
          </a:prstGeom>
          <a:solidFill>
            <a:srgbClr val="339933"/>
          </a:solidFill>
          <a:ln w="9525">
            <a:noFill/>
            <a:miter lim="800000"/>
            <a:headEnd/>
            <a:tailEnd/>
          </a:ln>
        </p:spPr>
        <p:txBody>
          <a:bodyPr anchor="ctr"/>
          <a:lstStyle/>
          <a:p>
            <a:pPr marL="173038" indent="-173038">
              <a:buFont typeface="Arial" charset="0"/>
              <a:buChar char="•"/>
            </a:pPr>
            <a:r>
              <a:rPr lang="en-GB" sz="1400" b="1">
                <a:solidFill>
                  <a:schemeClr val="bg1"/>
                </a:solidFill>
              </a:rPr>
              <a:t>disease stages </a:t>
            </a:r>
          </a:p>
          <a:p>
            <a:pPr marL="173038" indent="-173038">
              <a:buFont typeface="Arial" charset="0"/>
              <a:buChar char="•"/>
            </a:pPr>
            <a:r>
              <a:rPr lang="en-GB" sz="1400" b="1">
                <a:solidFill>
                  <a:schemeClr val="bg1"/>
                </a:solidFill>
              </a:rPr>
              <a:t>end-users</a:t>
            </a:r>
          </a:p>
        </p:txBody>
      </p:sp>
      <p:sp>
        <p:nvSpPr>
          <p:cNvPr id="72711" name="Rectangle 7"/>
          <p:cNvSpPr>
            <a:spLocks noChangeArrowheads="1"/>
          </p:cNvSpPr>
          <p:nvPr/>
        </p:nvSpPr>
        <p:spPr bwMode="auto">
          <a:xfrm>
            <a:off x="1908175" y="1557338"/>
            <a:ext cx="1800225" cy="503237"/>
          </a:xfrm>
          <a:prstGeom prst="rect">
            <a:avLst/>
          </a:prstGeom>
          <a:gradFill rotWithShape="1">
            <a:gsLst>
              <a:gs pos="0">
                <a:srgbClr val="C7F38A"/>
              </a:gs>
              <a:gs pos="50000">
                <a:srgbClr val="DBF5B9"/>
              </a:gs>
              <a:gs pos="100000">
                <a:srgbClr val="EDFADD"/>
              </a:gs>
            </a:gsLst>
            <a:lin ang="0" scaled="1"/>
          </a:gradFill>
          <a:ln w="9525">
            <a:noFill/>
            <a:miter lim="800000"/>
            <a:headEnd/>
            <a:tailEnd/>
          </a:ln>
        </p:spPr>
        <p:txBody>
          <a:bodyPr anchor="ctr"/>
          <a:lstStyle/>
          <a:p>
            <a:pPr marL="173038" indent="-173038">
              <a:buFont typeface="Arial" charset="0"/>
              <a:buChar char="•"/>
            </a:pPr>
            <a:r>
              <a:rPr lang="en-GB" sz="1400" b="1"/>
              <a:t>User adaptive</a:t>
            </a:r>
          </a:p>
          <a:p>
            <a:pPr marL="173038" indent="-173038">
              <a:buFont typeface="Arial" charset="0"/>
              <a:buChar char="•"/>
            </a:pPr>
            <a:r>
              <a:rPr lang="en-GB" sz="1400" b="1"/>
              <a:t>Simplicity for user</a:t>
            </a:r>
          </a:p>
        </p:txBody>
      </p:sp>
      <p:sp>
        <p:nvSpPr>
          <p:cNvPr id="72712" name="Rectangle 7"/>
          <p:cNvSpPr>
            <a:spLocks noChangeArrowheads="1"/>
          </p:cNvSpPr>
          <p:nvPr/>
        </p:nvSpPr>
        <p:spPr bwMode="auto">
          <a:xfrm>
            <a:off x="468313" y="1268413"/>
            <a:ext cx="3240087" cy="360362"/>
          </a:xfrm>
          <a:prstGeom prst="rect">
            <a:avLst/>
          </a:prstGeom>
          <a:solidFill>
            <a:schemeClr val="tx1"/>
          </a:solidFill>
          <a:ln w="9525">
            <a:noFill/>
            <a:miter lim="800000"/>
            <a:headEnd/>
            <a:tailEnd/>
          </a:ln>
        </p:spPr>
        <p:txBody>
          <a:bodyPr anchor="ctr"/>
          <a:lstStyle/>
          <a:p>
            <a:pPr algn="ctr"/>
            <a:r>
              <a:rPr lang="en-GB" sz="1400" b="1">
                <a:solidFill>
                  <a:schemeClr val="bg1"/>
                </a:solidFill>
              </a:rPr>
              <a:t>Functionalities overview</a:t>
            </a:r>
          </a:p>
        </p:txBody>
      </p:sp>
      <p:sp>
        <p:nvSpPr>
          <p:cNvPr id="72713"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(front-end)</a:t>
            </a:r>
            <a:endParaRPr lang="es-ES" sz="2400" i="1"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149"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26</a:t>
            </a:fld>
            <a:endParaRPr lang="en-GB"/>
          </a:p>
        </p:txBody>
      </p:sp>
      <p:sp>
        <p:nvSpPr>
          <p:cNvPr id="87042"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Health Professional</a:t>
            </a:r>
            <a:endParaRPr lang="es-ES" sz="2400" i="1" smtClean="0"/>
          </a:p>
        </p:txBody>
      </p:sp>
      <p:sp>
        <p:nvSpPr>
          <p:cNvPr id="60" name="59 Rectángulo"/>
          <p:cNvSpPr/>
          <p:nvPr/>
        </p:nvSpPr>
        <p:spPr>
          <a:xfrm>
            <a:off x="0" y="1196975"/>
            <a:ext cx="91440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7044" name="Picture 2"/>
          <p:cNvPicPr>
            <a:picLocks noChangeAspect="1" noChangeArrowheads="1"/>
          </p:cNvPicPr>
          <p:nvPr/>
        </p:nvPicPr>
        <p:blipFill>
          <a:blip r:embed="rId3" cstate="print"/>
          <a:srcRect l="24806" t="18457" b="50613"/>
          <a:stretch>
            <a:fillRect/>
          </a:stretch>
        </p:blipFill>
        <p:spPr bwMode="auto">
          <a:xfrm>
            <a:off x="0" y="1176338"/>
            <a:ext cx="9113838" cy="2108200"/>
          </a:xfrm>
          <a:prstGeom prst="rect">
            <a:avLst/>
          </a:prstGeom>
          <a:noFill/>
          <a:ln w="9525">
            <a:noFill/>
            <a:miter lim="800000"/>
            <a:headEnd/>
            <a:tailEnd/>
          </a:ln>
        </p:spPr>
      </p:pic>
      <p:pic>
        <p:nvPicPr>
          <p:cNvPr id="87045" name="Picture 2"/>
          <p:cNvPicPr>
            <a:picLocks noChangeAspect="1" noChangeArrowheads="1"/>
          </p:cNvPicPr>
          <p:nvPr/>
        </p:nvPicPr>
        <p:blipFill>
          <a:blip r:embed="rId3" cstate="print"/>
          <a:srcRect l="24806" t="90274" b="5501"/>
          <a:stretch>
            <a:fillRect/>
          </a:stretch>
        </p:blipFill>
        <p:spPr bwMode="auto">
          <a:xfrm>
            <a:off x="0" y="6572250"/>
            <a:ext cx="9113838" cy="287338"/>
          </a:xfrm>
          <a:prstGeom prst="rect">
            <a:avLst/>
          </a:prstGeom>
          <a:noFill/>
          <a:ln w="9525">
            <a:noFill/>
            <a:miter lim="800000"/>
            <a:headEnd/>
            <a:tailEnd/>
          </a:ln>
        </p:spPr>
      </p:pic>
      <p:sp>
        <p:nvSpPr>
          <p:cNvPr id="150" name="149 Rectángulo"/>
          <p:cNvSpPr/>
          <p:nvPr/>
        </p:nvSpPr>
        <p:spPr>
          <a:xfrm>
            <a:off x="1331913" y="2613025"/>
            <a:ext cx="6696075"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87047" name="289 Grupo"/>
          <p:cNvGrpSpPr>
            <a:grpSpLocks/>
          </p:cNvGrpSpPr>
          <p:nvPr/>
        </p:nvGrpSpPr>
        <p:grpSpPr bwMode="auto">
          <a:xfrm>
            <a:off x="1458913" y="2613025"/>
            <a:ext cx="6642100" cy="3917950"/>
            <a:chOff x="1458966" y="2613762"/>
            <a:chExt cx="6641426" cy="3916896"/>
          </a:xfrm>
        </p:grpSpPr>
        <p:pic>
          <p:nvPicPr>
            <p:cNvPr id="87049" name="Picture 2"/>
            <p:cNvPicPr>
              <a:picLocks noChangeAspect="1" noChangeArrowheads="1"/>
            </p:cNvPicPr>
            <p:nvPr/>
          </p:nvPicPr>
          <p:blipFill>
            <a:blip r:embed="rId3" cstate="print"/>
            <a:srcRect l="36032" t="67897" r="51125" b="24266"/>
            <a:stretch>
              <a:fillRect/>
            </a:stretch>
          </p:blipFill>
          <p:spPr bwMode="auto">
            <a:xfrm>
              <a:off x="1459854" y="5181709"/>
              <a:ext cx="1556657" cy="534279"/>
            </a:xfrm>
            <a:prstGeom prst="rect">
              <a:avLst/>
            </a:prstGeom>
            <a:noFill/>
            <a:ln w="9525">
              <a:noFill/>
              <a:miter lim="800000"/>
              <a:headEnd/>
              <a:tailEnd/>
            </a:ln>
          </p:spPr>
        </p:pic>
        <p:pic>
          <p:nvPicPr>
            <p:cNvPr id="87050" name="Picture 2"/>
            <p:cNvPicPr>
              <a:picLocks noChangeAspect="1" noChangeArrowheads="1"/>
            </p:cNvPicPr>
            <p:nvPr/>
          </p:nvPicPr>
          <p:blipFill>
            <a:blip r:embed="rId3" cstate="print"/>
            <a:srcRect l="48695" t="67897" r="45792" b="24268"/>
            <a:stretch>
              <a:fillRect/>
            </a:stretch>
          </p:blipFill>
          <p:spPr bwMode="auto">
            <a:xfrm>
              <a:off x="3116038" y="5181709"/>
              <a:ext cx="668288" cy="534279"/>
            </a:xfrm>
            <a:prstGeom prst="rect">
              <a:avLst/>
            </a:prstGeom>
            <a:noFill/>
            <a:ln w="9525">
              <a:noFill/>
              <a:miter lim="800000"/>
              <a:headEnd/>
              <a:tailEnd/>
            </a:ln>
          </p:spPr>
        </p:pic>
        <p:pic>
          <p:nvPicPr>
            <p:cNvPr id="87051" name="Picture 2"/>
            <p:cNvPicPr>
              <a:picLocks noChangeAspect="1" noChangeArrowheads="1"/>
            </p:cNvPicPr>
            <p:nvPr/>
          </p:nvPicPr>
          <p:blipFill>
            <a:blip r:embed="rId3" cstate="print"/>
            <a:srcRect l="53995" t="67897" r="19135" b="24268"/>
            <a:stretch>
              <a:fillRect/>
            </a:stretch>
          </p:blipFill>
          <p:spPr bwMode="auto">
            <a:xfrm>
              <a:off x="3908126" y="5181709"/>
              <a:ext cx="3257144" cy="534279"/>
            </a:xfrm>
            <a:prstGeom prst="rect">
              <a:avLst/>
            </a:prstGeom>
            <a:noFill/>
            <a:ln w="9525">
              <a:noFill/>
              <a:miter lim="800000"/>
              <a:headEnd/>
              <a:tailEnd/>
            </a:ln>
          </p:spPr>
        </p:pic>
        <p:sp>
          <p:nvSpPr>
            <p:cNvPr id="155" name="154 Rectángulo"/>
            <p:cNvSpPr/>
            <p:nvPr/>
          </p:nvSpPr>
          <p:spPr>
            <a:xfrm>
              <a:off x="3941564" y="5449862"/>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6" name="155 Rectángulo"/>
            <p:cNvSpPr/>
            <p:nvPr/>
          </p:nvSpPr>
          <p:spPr>
            <a:xfrm>
              <a:off x="4600309" y="5449862"/>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7" name="156 Rectángulo"/>
            <p:cNvSpPr/>
            <p:nvPr/>
          </p:nvSpPr>
          <p:spPr>
            <a:xfrm>
              <a:off x="5243182" y="5449862"/>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8" name="157 Rectángulo"/>
            <p:cNvSpPr/>
            <p:nvPr/>
          </p:nvSpPr>
          <p:spPr>
            <a:xfrm>
              <a:off x="5890816" y="5449862"/>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9" name="158 Rectángulo"/>
            <p:cNvSpPr/>
            <p:nvPr/>
          </p:nvSpPr>
          <p:spPr>
            <a:xfrm>
              <a:off x="6536863" y="5449862"/>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60" name="159 Rectángulo"/>
            <p:cNvSpPr/>
            <p:nvPr/>
          </p:nvSpPr>
          <p:spPr>
            <a:xfrm>
              <a:off x="3144720" y="5460971"/>
              <a:ext cx="87303"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1" name="160 Rectángulo"/>
            <p:cNvSpPr/>
            <p:nvPr/>
          </p:nvSpPr>
          <p:spPr>
            <a:xfrm>
              <a:off x="3249484" y="5460971"/>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2" name="161 Rectángulo"/>
            <p:cNvSpPr/>
            <p:nvPr/>
          </p:nvSpPr>
          <p:spPr>
            <a:xfrm>
              <a:off x="3351074" y="5460971"/>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 name="162 Rectángulo"/>
            <p:cNvSpPr/>
            <p:nvPr/>
          </p:nvSpPr>
          <p:spPr>
            <a:xfrm>
              <a:off x="3447901" y="5460971"/>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4" name="163 Rectángulo"/>
            <p:cNvSpPr/>
            <p:nvPr/>
          </p:nvSpPr>
          <p:spPr>
            <a:xfrm>
              <a:off x="3551079" y="5460971"/>
              <a:ext cx="87303"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5" name="164 Rectángulo"/>
            <p:cNvSpPr/>
            <p:nvPr/>
          </p:nvSpPr>
          <p:spPr>
            <a:xfrm>
              <a:off x="3647906" y="5460971"/>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6" name="165 Rectángulo"/>
            <p:cNvSpPr/>
            <p:nvPr/>
          </p:nvSpPr>
          <p:spPr>
            <a:xfrm>
              <a:off x="3198689" y="5234020"/>
              <a:ext cx="504774" cy="14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7064" name="166 CuadroTexto"/>
            <p:cNvSpPr txBox="1">
              <a:spLocks noChangeArrowheads="1"/>
            </p:cNvSpPr>
            <p:nvPr/>
          </p:nvSpPr>
          <p:spPr bwMode="auto">
            <a:xfrm>
              <a:off x="3188046" y="5150810"/>
              <a:ext cx="543739" cy="338554"/>
            </a:xfrm>
            <a:prstGeom prst="rect">
              <a:avLst/>
            </a:prstGeom>
            <a:noFill/>
            <a:ln w="9525">
              <a:noFill/>
              <a:miter lim="800000"/>
              <a:headEnd/>
              <a:tailEnd/>
            </a:ln>
          </p:spPr>
          <p:txBody>
            <a:bodyPr wrap="none">
              <a:spAutoFit/>
            </a:bodyPr>
            <a:lstStyle/>
            <a:p>
              <a:r>
                <a:rPr lang="es-ES" sz="800"/>
                <a:t>Previous</a:t>
              </a:r>
            </a:p>
            <a:p>
              <a:r>
                <a:rPr lang="es-ES" sz="800"/>
                <a:t>history</a:t>
              </a:r>
            </a:p>
          </p:txBody>
        </p:sp>
        <p:pic>
          <p:nvPicPr>
            <p:cNvPr id="87065" name="Picture 2"/>
            <p:cNvPicPr>
              <a:picLocks noChangeAspect="1" noChangeArrowheads="1"/>
            </p:cNvPicPr>
            <p:nvPr/>
          </p:nvPicPr>
          <p:blipFill>
            <a:blip r:embed="rId3" cstate="print"/>
            <a:srcRect l="80658" t="67897" r="13855" b="24268"/>
            <a:stretch>
              <a:fillRect/>
            </a:stretch>
          </p:blipFill>
          <p:spPr bwMode="auto">
            <a:xfrm>
              <a:off x="7224558" y="5181709"/>
              <a:ext cx="867304" cy="534279"/>
            </a:xfrm>
            <a:prstGeom prst="rect">
              <a:avLst/>
            </a:prstGeom>
            <a:noFill/>
            <a:ln w="9525">
              <a:noFill/>
              <a:miter lim="800000"/>
              <a:headEnd/>
              <a:tailEnd/>
            </a:ln>
          </p:spPr>
        </p:pic>
        <p:sp>
          <p:nvSpPr>
            <p:cNvPr id="169" name="168 Rectángulo"/>
            <p:cNvSpPr/>
            <p:nvPr/>
          </p:nvSpPr>
          <p:spPr>
            <a:xfrm>
              <a:off x="7263864" y="5446688"/>
              <a:ext cx="792083" cy="225364"/>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rPr>
                <a:t>1</a:t>
              </a:r>
            </a:p>
          </p:txBody>
        </p:sp>
        <p:pic>
          <p:nvPicPr>
            <p:cNvPr id="87067" name="Picture 2"/>
            <p:cNvPicPr>
              <a:picLocks noChangeAspect="1" noChangeArrowheads="1"/>
            </p:cNvPicPr>
            <p:nvPr/>
          </p:nvPicPr>
          <p:blipFill>
            <a:blip r:embed="rId3" cstate="print"/>
            <a:srcRect l="36032" t="67897" r="51125" b="24266"/>
            <a:stretch>
              <a:fillRect/>
            </a:stretch>
          </p:blipFill>
          <p:spPr bwMode="auto">
            <a:xfrm>
              <a:off x="1458966" y="4876909"/>
              <a:ext cx="1556657" cy="534279"/>
            </a:xfrm>
            <a:prstGeom prst="rect">
              <a:avLst/>
            </a:prstGeom>
            <a:noFill/>
            <a:ln w="9525">
              <a:noFill/>
              <a:miter lim="800000"/>
              <a:headEnd/>
              <a:tailEnd/>
            </a:ln>
          </p:spPr>
        </p:pic>
        <p:pic>
          <p:nvPicPr>
            <p:cNvPr id="87068" name="Picture 2"/>
            <p:cNvPicPr>
              <a:picLocks noChangeAspect="1" noChangeArrowheads="1"/>
            </p:cNvPicPr>
            <p:nvPr/>
          </p:nvPicPr>
          <p:blipFill>
            <a:blip r:embed="rId3" cstate="print"/>
            <a:srcRect l="48695" t="67897" r="45792" b="24268"/>
            <a:stretch>
              <a:fillRect/>
            </a:stretch>
          </p:blipFill>
          <p:spPr bwMode="auto">
            <a:xfrm>
              <a:off x="3115150" y="4876909"/>
              <a:ext cx="668288" cy="534279"/>
            </a:xfrm>
            <a:prstGeom prst="rect">
              <a:avLst/>
            </a:prstGeom>
            <a:noFill/>
            <a:ln w="9525">
              <a:noFill/>
              <a:miter lim="800000"/>
              <a:headEnd/>
              <a:tailEnd/>
            </a:ln>
          </p:spPr>
        </p:pic>
        <p:pic>
          <p:nvPicPr>
            <p:cNvPr id="87069" name="Picture 2"/>
            <p:cNvPicPr>
              <a:picLocks noChangeAspect="1" noChangeArrowheads="1"/>
            </p:cNvPicPr>
            <p:nvPr/>
          </p:nvPicPr>
          <p:blipFill>
            <a:blip r:embed="rId3" cstate="print"/>
            <a:srcRect l="53995" t="67897" r="19135" b="24268"/>
            <a:stretch>
              <a:fillRect/>
            </a:stretch>
          </p:blipFill>
          <p:spPr bwMode="auto">
            <a:xfrm>
              <a:off x="3907238" y="4876909"/>
              <a:ext cx="3257144" cy="534279"/>
            </a:xfrm>
            <a:prstGeom prst="rect">
              <a:avLst/>
            </a:prstGeom>
            <a:noFill/>
            <a:ln w="9525">
              <a:noFill/>
              <a:miter lim="800000"/>
              <a:headEnd/>
              <a:tailEnd/>
            </a:ln>
          </p:spPr>
        </p:pic>
        <p:sp>
          <p:nvSpPr>
            <p:cNvPr id="173" name="172 Rectángulo"/>
            <p:cNvSpPr/>
            <p:nvPr/>
          </p:nvSpPr>
          <p:spPr>
            <a:xfrm>
              <a:off x="3939976" y="5145144"/>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4" name="173 Rectángulo"/>
            <p:cNvSpPr/>
            <p:nvPr/>
          </p:nvSpPr>
          <p:spPr>
            <a:xfrm>
              <a:off x="4598722" y="5145144"/>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5" name="174 Rectángulo"/>
            <p:cNvSpPr/>
            <p:nvPr/>
          </p:nvSpPr>
          <p:spPr>
            <a:xfrm>
              <a:off x="5241594" y="5145144"/>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6" name="175 Rectángulo"/>
            <p:cNvSpPr/>
            <p:nvPr/>
          </p:nvSpPr>
          <p:spPr>
            <a:xfrm>
              <a:off x="5889228" y="5145144"/>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7" name="176 Rectángulo"/>
            <p:cNvSpPr/>
            <p:nvPr/>
          </p:nvSpPr>
          <p:spPr>
            <a:xfrm>
              <a:off x="6535276" y="5145144"/>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rPr>
                <a:t>1</a:t>
              </a:r>
            </a:p>
          </p:txBody>
        </p:sp>
        <p:sp>
          <p:nvSpPr>
            <p:cNvPr id="178" name="177 Rectángulo"/>
            <p:cNvSpPr/>
            <p:nvPr/>
          </p:nvSpPr>
          <p:spPr>
            <a:xfrm>
              <a:off x="3144720" y="5156253"/>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9" name="178 Rectángulo"/>
            <p:cNvSpPr/>
            <p:nvPr/>
          </p:nvSpPr>
          <p:spPr>
            <a:xfrm>
              <a:off x="3247896" y="5156253"/>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0" name="179 Rectángulo"/>
            <p:cNvSpPr/>
            <p:nvPr/>
          </p:nvSpPr>
          <p:spPr>
            <a:xfrm>
              <a:off x="3349486" y="5156253"/>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1" name="180 Rectángulo"/>
            <p:cNvSpPr/>
            <p:nvPr/>
          </p:nvSpPr>
          <p:spPr>
            <a:xfrm>
              <a:off x="3447901" y="5156253"/>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2" name="181 Rectángulo"/>
            <p:cNvSpPr/>
            <p:nvPr/>
          </p:nvSpPr>
          <p:spPr>
            <a:xfrm>
              <a:off x="3551079" y="5156253"/>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3" name="182 Rectángulo"/>
            <p:cNvSpPr/>
            <p:nvPr/>
          </p:nvSpPr>
          <p:spPr>
            <a:xfrm>
              <a:off x="3646319" y="5156253"/>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7081" name="Picture 2"/>
            <p:cNvPicPr>
              <a:picLocks noChangeAspect="1" noChangeArrowheads="1"/>
            </p:cNvPicPr>
            <p:nvPr/>
          </p:nvPicPr>
          <p:blipFill>
            <a:blip r:embed="rId3" cstate="print"/>
            <a:srcRect l="36032" t="40437" r="51125" b="31834"/>
            <a:stretch>
              <a:fillRect/>
            </a:stretch>
          </p:blipFill>
          <p:spPr bwMode="auto">
            <a:xfrm>
              <a:off x="1458966" y="2869862"/>
              <a:ext cx="1556657" cy="1890531"/>
            </a:xfrm>
            <a:prstGeom prst="rect">
              <a:avLst/>
            </a:prstGeom>
            <a:noFill/>
            <a:ln w="9525">
              <a:noFill/>
              <a:miter lim="800000"/>
              <a:headEnd/>
              <a:tailEnd/>
            </a:ln>
          </p:spPr>
        </p:pic>
        <p:pic>
          <p:nvPicPr>
            <p:cNvPr id="87082" name="Picture 2"/>
            <p:cNvPicPr>
              <a:picLocks noChangeAspect="1" noChangeArrowheads="1"/>
            </p:cNvPicPr>
            <p:nvPr/>
          </p:nvPicPr>
          <p:blipFill>
            <a:blip r:embed="rId3" cstate="print"/>
            <a:srcRect l="48695" t="40437" r="45792" b="31834"/>
            <a:stretch>
              <a:fillRect/>
            </a:stretch>
          </p:blipFill>
          <p:spPr bwMode="auto">
            <a:xfrm>
              <a:off x="3115150" y="2869862"/>
              <a:ext cx="668288" cy="1890531"/>
            </a:xfrm>
            <a:prstGeom prst="rect">
              <a:avLst/>
            </a:prstGeom>
            <a:noFill/>
            <a:ln w="9525">
              <a:noFill/>
              <a:miter lim="800000"/>
              <a:headEnd/>
              <a:tailEnd/>
            </a:ln>
          </p:spPr>
        </p:pic>
        <p:pic>
          <p:nvPicPr>
            <p:cNvPr id="87083" name="Picture 2"/>
            <p:cNvPicPr>
              <a:picLocks noChangeAspect="1" noChangeArrowheads="1"/>
            </p:cNvPicPr>
            <p:nvPr/>
          </p:nvPicPr>
          <p:blipFill>
            <a:blip r:embed="rId3" cstate="print"/>
            <a:srcRect l="53995" t="40437" r="19168" b="31834"/>
            <a:stretch>
              <a:fillRect/>
            </a:stretch>
          </p:blipFill>
          <p:spPr bwMode="auto">
            <a:xfrm>
              <a:off x="3907238" y="2869862"/>
              <a:ext cx="3253080" cy="1890531"/>
            </a:xfrm>
            <a:prstGeom prst="rect">
              <a:avLst/>
            </a:prstGeom>
            <a:noFill/>
            <a:ln w="9525">
              <a:noFill/>
              <a:miter lim="800000"/>
              <a:headEnd/>
              <a:tailEnd/>
            </a:ln>
          </p:spPr>
        </p:pic>
        <p:sp>
          <p:nvSpPr>
            <p:cNvPr id="187" name="186 Rectángulo"/>
            <p:cNvSpPr/>
            <p:nvPr/>
          </p:nvSpPr>
          <p:spPr>
            <a:xfrm>
              <a:off x="3157419" y="313749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8" name="187 Rectángulo"/>
            <p:cNvSpPr/>
            <p:nvPr/>
          </p:nvSpPr>
          <p:spPr>
            <a:xfrm>
              <a:off x="3157419" y="340888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89" name="188 Rectángulo"/>
            <p:cNvSpPr/>
            <p:nvPr/>
          </p:nvSpPr>
          <p:spPr>
            <a:xfrm>
              <a:off x="3157419" y="3685037"/>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0" name="189 Rectángulo"/>
            <p:cNvSpPr/>
            <p:nvPr/>
          </p:nvSpPr>
          <p:spPr>
            <a:xfrm>
              <a:off x="3157419" y="395642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1" name="190 Rectángulo"/>
            <p:cNvSpPr/>
            <p:nvPr/>
          </p:nvSpPr>
          <p:spPr>
            <a:xfrm>
              <a:off x="3157419" y="4234164"/>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2" name="191 Rectángulo"/>
            <p:cNvSpPr/>
            <p:nvPr/>
          </p:nvSpPr>
          <p:spPr>
            <a:xfrm>
              <a:off x="3157419" y="4497618"/>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3" name="192 Rectángulo"/>
            <p:cNvSpPr/>
            <p:nvPr/>
          </p:nvSpPr>
          <p:spPr>
            <a:xfrm>
              <a:off x="3260595" y="313749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4" name="193 Rectángulo"/>
            <p:cNvSpPr/>
            <p:nvPr/>
          </p:nvSpPr>
          <p:spPr>
            <a:xfrm>
              <a:off x="3260595" y="340888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5" name="194 Rectángulo"/>
            <p:cNvSpPr/>
            <p:nvPr/>
          </p:nvSpPr>
          <p:spPr>
            <a:xfrm>
              <a:off x="3260595" y="3685037"/>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6" name="195 Rectángulo"/>
            <p:cNvSpPr/>
            <p:nvPr/>
          </p:nvSpPr>
          <p:spPr>
            <a:xfrm>
              <a:off x="3260595" y="395642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7" name="196 Rectángulo"/>
            <p:cNvSpPr/>
            <p:nvPr/>
          </p:nvSpPr>
          <p:spPr>
            <a:xfrm>
              <a:off x="3260595" y="4234164"/>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8" name="197 Rectángulo"/>
            <p:cNvSpPr/>
            <p:nvPr/>
          </p:nvSpPr>
          <p:spPr>
            <a:xfrm>
              <a:off x="3260595" y="4497618"/>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99" name="198 Rectángulo"/>
            <p:cNvSpPr/>
            <p:nvPr/>
          </p:nvSpPr>
          <p:spPr>
            <a:xfrm>
              <a:off x="3362185" y="3137496"/>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0" name="199 Rectángulo"/>
            <p:cNvSpPr/>
            <p:nvPr/>
          </p:nvSpPr>
          <p:spPr>
            <a:xfrm>
              <a:off x="3362185" y="3408886"/>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1" name="200 Rectángulo"/>
            <p:cNvSpPr/>
            <p:nvPr/>
          </p:nvSpPr>
          <p:spPr>
            <a:xfrm>
              <a:off x="3362185" y="3685037"/>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2" name="201 Rectángulo"/>
            <p:cNvSpPr/>
            <p:nvPr/>
          </p:nvSpPr>
          <p:spPr>
            <a:xfrm>
              <a:off x="3362185" y="3956426"/>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3" name="202 Rectángulo"/>
            <p:cNvSpPr/>
            <p:nvPr/>
          </p:nvSpPr>
          <p:spPr>
            <a:xfrm>
              <a:off x="3362185" y="4234164"/>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4" name="203 Rectángulo"/>
            <p:cNvSpPr/>
            <p:nvPr/>
          </p:nvSpPr>
          <p:spPr>
            <a:xfrm>
              <a:off x="3362185" y="4497618"/>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5" name="204 Rectángulo"/>
            <p:cNvSpPr/>
            <p:nvPr/>
          </p:nvSpPr>
          <p:spPr>
            <a:xfrm>
              <a:off x="3460600" y="313749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6" name="205 Rectángulo"/>
            <p:cNvSpPr/>
            <p:nvPr/>
          </p:nvSpPr>
          <p:spPr>
            <a:xfrm>
              <a:off x="3460600" y="3408886"/>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7" name="206 Rectángulo"/>
            <p:cNvSpPr/>
            <p:nvPr/>
          </p:nvSpPr>
          <p:spPr>
            <a:xfrm>
              <a:off x="3460600" y="3685037"/>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8" name="207 Rectángulo"/>
            <p:cNvSpPr/>
            <p:nvPr/>
          </p:nvSpPr>
          <p:spPr>
            <a:xfrm>
              <a:off x="3460600" y="395642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9" name="208 Rectángulo"/>
            <p:cNvSpPr/>
            <p:nvPr/>
          </p:nvSpPr>
          <p:spPr>
            <a:xfrm>
              <a:off x="3460600" y="4234164"/>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0" name="209 Rectángulo"/>
            <p:cNvSpPr/>
            <p:nvPr/>
          </p:nvSpPr>
          <p:spPr>
            <a:xfrm>
              <a:off x="3460600" y="4497618"/>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1" name="210 Rectángulo"/>
            <p:cNvSpPr/>
            <p:nvPr/>
          </p:nvSpPr>
          <p:spPr>
            <a:xfrm>
              <a:off x="3562190" y="3137496"/>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2" name="211 Rectángulo"/>
            <p:cNvSpPr/>
            <p:nvPr/>
          </p:nvSpPr>
          <p:spPr>
            <a:xfrm>
              <a:off x="3562190" y="3408886"/>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3" name="212 Rectángulo"/>
            <p:cNvSpPr/>
            <p:nvPr/>
          </p:nvSpPr>
          <p:spPr>
            <a:xfrm>
              <a:off x="3562190" y="3685037"/>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4" name="213 Rectángulo"/>
            <p:cNvSpPr/>
            <p:nvPr/>
          </p:nvSpPr>
          <p:spPr>
            <a:xfrm>
              <a:off x="3562190" y="3956426"/>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5" name="214 Rectángulo"/>
            <p:cNvSpPr/>
            <p:nvPr/>
          </p:nvSpPr>
          <p:spPr>
            <a:xfrm>
              <a:off x="3562190" y="4234164"/>
              <a:ext cx="87304"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6" name="215 Rectángulo"/>
            <p:cNvSpPr/>
            <p:nvPr/>
          </p:nvSpPr>
          <p:spPr>
            <a:xfrm>
              <a:off x="3562190" y="4497618"/>
              <a:ext cx="87304"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7" name="216 Rectángulo"/>
            <p:cNvSpPr/>
            <p:nvPr/>
          </p:nvSpPr>
          <p:spPr>
            <a:xfrm>
              <a:off x="3659018" y="313749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8" name="217 Rectángulo"/>
            <p:cNvSpPr/>
            <p:nvPr/>
          </p:nvSpPr>
          <p:spPr>
            <a:xfrm>
              <a:off x="3659018" y="340888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9" name="218 Rectángulo"/>
            <p:cNvSpPr/>
            <p:nvPr/>
          </p:nvSpPr>
          <p:spPr>
            <a:xfrm>
              <a:off x="3659018" y="3685037"/>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0" name="219 Rectángulo"/>
            <p:cNvSpPr/>
            <p:nvPr/>
          </p:nvSpPr>
          <p:spPr>
            <a:xfrm>
              <a:off x="3659018" y="3956426"/>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1" name="220 Rectángulo"/>
            <p:cNvSpPr/>
            <p:nvPr/>
          </p:nvSpPr>
          <p:spPr>
            <a:xfrm>
              <a:off x="3659018" y="4234164"/>
              <a:ext cx="85716" cy="2158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2" name="221 Rectángulo"/>
            <p:cNvSpPr/>
            <p:nvPr/>
          </p:nvSpPr>
          <p:spPr>
            <a:xfrm>
              <a:off x="3659018" y="4497618"/>
              <a:ext cx="85716" cy="215842"/>
            </a:xfrm>
            <a:prstGeom prst="rect">
              <a:avLst/>
            </a:prstGeom>
            <a:solidFill>
              <a:srgbClr val="C1FE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3" name="222 Rectángulo"/>
            <p:cNvSpPr/>
            <p:nvPr/>
          </p:nvSpPr>
          <p:spPr>
            <a:xfrm>
              <a:off x="3951088" y="3413647"/>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4" name="223 Rectángulo"/>
            <p:cNvSpPr/>
            <p:nvPr/>
          </p:nvSpPr>
          <p:spPr>
            <a:xfrm>
              <a:off x="3951088" y="3681863"/>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5" name="224 Rectángulo"/>
            <p:cNvSpPr/>
            <p:nvPr/>
          </p:nvSpPr>
          <p:spPr>
            <a:xfrm>
              <a:off x="3951088" y="3954839"/>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6" name="225 Rectángulo"/>
            <p:cNvSpPr/>
            <p:nvPr/>
          </p:nvSpPr>
          <p:spPr>
            <a:xfrm>
              <a:off x="3951088" y="4227816"/>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7" name="226 Rectángulo"/>
            <p:cNvSpPr/>
            <p:nvPr/>
          </p:nvSpPr>
          <p:spPr>
            <a:xfrm>
              <a:off x="3951088" y="4503966"/>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8" name="227 Rectángulo"/>
            <p:cNvSpPr/>
            <p:nvPr/>
          </p:nvSpPr>
          <p:spPr>
            <a:xfrm>
              <a:off x="3951088" y="3135909"/>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9" name="228 Rectángulo"/>
            <p:cNvSpPr/>
            <p:nvPr/>
          </p:nvSpPr>
          <p:spPr>
            <a:xfrm>
              <a:off x="4598722" y="3413647"/>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0" name="229 Rectángulo"/>
            <p:cNvSpPr/>
            <p:nvPr/>
          </p:nvSpPr>
          <p:spPr>
            <a:xfrm>
              <a:off x="4598722" y="3681863"/>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1" name="230 Rectángulo"/>
            <p:cNvSpPr/>
            <p:nvPr/>
          </p:nvSpPr>
          <p:spPr>
            <a:xfrm>
              <a:off x="4598722" y="3954839"/>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2" name="231 Rectángulo"/>
            <p:cNvSpPr/>
            <p:nvPr/>
          </p:nvSpPr>
          <p:spPr>
            <a:xfrm>
              <a:off x="4598722" y="4238925"/>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3" name="232 Rectángulo"/>
            <p:cNvSpPr/>
            <p:nvPr/>
          </p:nvSpPr>
          <p:spPr>
            <a:xfrm>
              <a:off x="4598722" y="4503966"/>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4" name="233 Rectángulo"/>
            <p:cNvSpPr/>
            <p:nvPr/>
          </p:nvSpPr>
          <p:spPr>
            <a:xfrm>
              <a:off x="4598722" y="3135909"/>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5" name="234 Rectángulo"/>
            <p:cNvSpPr/>
            <p:nvPr/>
          </p:nvSpPr>
          <p:spPr>
            <a:xfrm>
              <a:off x="5241594" y="3416821"/>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6" name="235 Rectángulo"/>
            <p:cNvSpPr/>
            <p:nvPr/>
          </p:nvSpPr>
          <p:spPr>
            <a:xfrm>
              <a:off x="5241594" y="3686623"/>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7" name="236 Rectángulo"/>
            <p:cNvSpPr/>
            <p:nvPr/>
          </p:nvSpPr>
          <p:spPr>
            <a:xfrm>
              <a:off x="5241594" y="3959600"/>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8" name="237 Rectángulo"/>
            <p:cNvSpPr/>
            <p:nvPr/>
          </p:nvSpPr>
          <p:spPr>
            <a:xfrm>
              <a:off x="5241594" y="4232576"/>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9" name="238 Rectángulo"/>
            <p:cNvSpPr/>
            <p:nvPr/>
          </p:nvSpPr>
          <p:spPr>
            <a:xfrm>
              <a:off x="5241594" y="4508727"/>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0" name="239 Rectángulo"/>
            <p:cNvSpPr/>
            <p:nvPr/>
          </p:nvSpPr>
          <p:spPr>
            <a:xfrm>
              <a:off x="5241594" y="3140670"/>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1" name="240 Rectángulo"/>
            <p:cNvSpPr/>
            <p:nvPr/>
          </p:nvSpPr>
          <p:spPr>
            <a:xfrm>
              <a:off x="5889228" y="3413647"/>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2" name="241 Rectángulo"/>
            <p:cNvSpPr/>
            <p:nvPr/>
          </p:nvSpPr>
          <p:spPr>
            <a:xfrm>
              <a:off x="5889228" y="3681863"/>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3" name="242 Rectángulo"/>
            <p:cNvSpPr/>
            <p:nvPr/>
          </p:nvSpPr>
          <p:spPr>
            <a:xfrm>
              <a:off x="5889228" y="3954839"/>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4" name="243 Rectángulo"/>
            <p:cNvSpPr/>
            <p:nvPr/>
          </p:nvSpPr>
          <p:spPr>
            <a:xfrm>
              <a:off x="5889228" y="4227816"/>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5" name="244 Rectángulo"/>
            <p:cNvSpPr/>
            <p:nvPr/>
          </p:nvSpPr>
          <p:spPr>
            <a:xfrm>
              <a:off x="5889228" y="4503966"/>
              <a:ext cx="588903"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6" name="245 Rectángulo"/>
            <p:cNvSpPr/>
            <p:nvPr/>
          </p:nvSpPr>
          <p:spPr>
            <a:xfrm>
              <a:off x="5889228" y="3135909"/>
              <a:ext cx="588903"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7" name="246 Rectángulo"/>
            <p:cNvSpPr/>
            <p:nvPr/>
          </p:nvSpPr>
          <p:spPr>
            <a:xfrm>
              <a:off x="6535276" y="3413647"/>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8" name="247 Rectángulo"/>
            <p:cNvSpPr/>
            <p:nvPr/>
          </p:nvSpPr>
          <p:spPr>
            <a:xfrm>
              <a:off x="6535276" y="3681863"/>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9" name="248 Rectángulo"/>
            <p:cNvSpPr/>
            <p:nvPr/>
          </p:nvSpPr>
          <p:spPr>
            <a:xfrm>
              <a:off x="6535276" y="3954839"/>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0" name="249 Rectángulo"/>
            <p:cNvSpPr/>
            <p:nvPr/>
          </p:nvSpPr>
          <p:spPr>
            <a:xfrm>
              <a:off x="6535276" y="4227816"/>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1" name="250 Rectángulo"/>
            <p:cNvSpPr/>
            <p:nvPr/>
          </p:nvSpPr>
          <p:spPr>
            <a:xfrm>
              <a:off x="6535276" y="4503966"/>
              <a:ext cx="588902"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2" name="251 Rectángulo"/>
            <p:cNvSpPr/>
            <p:nvPr/>
          </p:nvSpPr>
          <p:spPr>
            <a:xfrm>
              <a:off x="6535276" y="3135909"/>
              <a:ext cx="588902"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7150" name="Picture 2"/>
            <p:cNvPicPr>
              <a:picLocks noChangeAspect="1" noChangeArrowheads="1"/>
            </p:cNvPicPr>
            <p:nvPr/>
          </p:nvPicPr>
          <p:blipFill>
            <a:blip r:embed="rId3" cstate="print"/>
            <a:srcRect l="36032" t="75290" r="51125" b="14220"/>
            <a:stretch>
              <a:fillRect/>
            </a:stretch>
          </p:blipFill>
          <p:spPr bwMode="auto">
            <a:xfrm>
              <a:off x="1458966" y="5815379"/>
              <a:ext cx="1556657" cy="715279"/>
            </a:xfrm>
            <a:prstGeom prst="rect">
              <a:avLst/>
            </a:prstGeom>
            <a:noFill/>
            <a:ln w="9525">
              <a:noFill/>
              <a:miter lim="800000"/>
              <a:headEnd/>
              <a:tailEnd/>
            </a:ln>
          </p:spPr>
        </p:pic>
        <p:pic>
          <p:nvPicPr>
            <p:cNvPr id="87151" name="Picture 2"/>
            <p:cNvPicPr>
              <a:picLocks noChangeAspect="1" noChangeArrowheads="1"/>
            </p:cNvPicPr>
            <p:nvPr/>
          </p:nvPicPr>
          <p:blipFill>
            <a:blip r:embed="rId3" cstate="print"/>
            <a:srcRect l="48695" t="75290" r="45792" b="14220"/>
            <a:stretch>
              <a:fillRect/>
            </a:stretch>
          </p:blipFill>
          <p:spPr bwMode="auto">
            <a:xfrm>
              <a:off x="3115150" y="5815379"/>
              <a:ext cx="668288" cy="715279"/>
            </a:xfrm>
            <a:prstGeom prst="rect">
              <a:avLst/>
            </a:prstGeom>
            <a:noFill/>
            <a:ln w="9525">
              <a:noFill/>
              <a:miter lim="800000"/>
              <a:headEnd/>
              <a:tailEnd/>
            </a:ln>
          </p:spPr>
        </p:pic>
        <p:pic>
          <p:nvPicPr>
            <p:cNvPr id="87152" name="Picture 2"/>
            <p:cNvPicPr>
              <a:picLocks noChangeAspect="1" noChangeArrowheads="1"/>
            </p:cNvPicPr>
            <p:nvPr/>
          </p:nvPicPr>
          <p:blipFill>
            <a:blip r:embed="rId3" cstate="print"/>
            <a:srcRect l="53995" t="75290" r="19168" b="14220"/>
            <a:stretch>
              <a:fillRect/>
            </a:stretch>
          </p:blipFill>
          <p:spPr bwMode="auto">
            <a:xfrm>
              <a:off x="3907238" y="5815379"/>
              <a:ext cx="3253080" cy="715279"/>
            </a:xfrm>
            <a:prstGeom prst="rect">
              <a:avLst/>
            </a:prstGeom>
            <a:noFill/>
            <a:ln w="9525">
              <a:noFill/>
              <a:miter lim="800000"/>
              <a:headEnd/>
              <a:tailEnd/>
            </a:ln>
          </p:spPr>
        </p:pic>
        <p:sp>
          <p:nvSpPr>
            <p:cNvPr id="256" name="255 Llamada ovalada"/>
            <p:cNvSpPr/>
            <p:nvPr/>
          </p:nvSpPr>
          <p:spPr>
            <a:xfrm>
              <a:off x="3998708" y="6087865"/>
              <a:ext cx="215878" cy="144423"/>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7" name="256 Llamada ovalada"/>
            <p:cNvSpPr/>
            <p:nvPr/>
          </p:nvSpPr>
          <p:spPr>
            <a:xfrm>
              <a:off x="5933674" y="6087865"/>
              <a:ext cx="217466" cy="144423"/>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8" name="257 Llamada ovalada"/>
            <p:cNvSpPr/>
            <p:nvPr/>
          </p:nvSpPr>
          <p:spPr>
            <a:xfrm>
              <a:off x="6716232" y="6324339"/>
              <a:ext cx="215878" cy="144424"/>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59" name="258 Llamada ovalada"/>
            <p:cNvSpPr/>
            <p:nvPr/>
          </p:nvSpPr>
          <p:spPr>
            <a:xfrm>
              <a:off x="3341550" y="6098974"/>
              <a:ext cx="215878" cy="144424"/>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dirty="0">
                  <a:solidFill>
                    <a:schemeClr val="tx1"/>
                  </a:solidFill>
                </a:rPr>
                <a:t>8</a:t>
              </a:r>
            </a:p>
          </p:txBody>
        </p:sp>
        <p:sp>
          <p:nvSpPr>
            <p:cNvPr id="260" name="259 Llamada ovalada"/>
            <p:cNvSpPr/>
            <p:nvPr/>
          </p:nvSpPr>
          <p:spPr>
            <a:xfrm>
              <a:off x="3341550" y="6324339"/>
              <a:ext cx="215878" cy="144424"/>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800" dirty="0">
                  <a:solidFill>
                    <a:schemeClr val="tx1"/>
                  </a:solidFill>
                </a:rPr>
                <a:t>4</a:t>
              </a:r>
            </a:p>
          </p:txBody>
        </p:sp>
        <p:sp>
          <p:nvSpPr>
            <p:cNvPr id="87158" name="260 CuadroTexto"/>
            <p:cNvSpPr txBox="1">
              <a:spLocks noChangeArrowheads="1"/>
            </p:cNvSpPr>
            <p:nvPr/>
          </p:nvSpPr>
          <p:spPr bwMode="auto">
            <a:xfrm>
              <a:off x="3198044" y="5782114"/>
              <a:ext cx="543739" cy="338554"/>
            </a:xfrm>
            <a:prstGeom prst="rect">
              <a:avLst/>
            </a:prstGeom>
            <a:noFill/>
            <a:ln w="9525">
              <a:noFill/>
              <a:miter lim="800000"/>
              <a:headEnd/>
              <a:tailEnd/>
            </a:ln>
          </p:spPr>
          <p:txBody>
            <a:bodyPr wrap="none">
              <a:spAutoFit/>
            </a:bodyPr>
            <a:lstStyle/>
            <a:p>
              <a:r>
                <a:rPr lang="es-ES" sz="800"/>
                <a:t>Previous</a:t>
              </a:r>
            </a:p>
            <a:p>
              <a:r>
                <a:rPr lang="es-ES" sz="800"/>
                <a:t>history</a:t>
              </a:r>
            </a:p>
          </p:txBody>
        </p:sp>
        <p:sp>
          <p:nvSpPr>
            <p:cNvPr id="262" name="261 Rectángulo"/>
            <p:cNvSpPr/>
            <p:nvPr/>
          </p:nvSpPr>
          <p:spPr>
            <a:xfrm>
              <a:off x="3198689" y="4929302"/>
              <a:ext cx="503186" cy="142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63" name="262 Rectángulo"/>
            <p:cNvSpPr/>
            <p:nvPr/>
          </p:nvSpPr>
          <p:spPr>
            <a:xfrm>
              <a:off x="3198689" y="2920068"/>
              <a:ext cx="503186" cy="144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7161" name="263 CuadroTexto"/>
            <p:cNvSpPr txBox="1">
              <a:spLocks noChangeArrowheads="1"/>
            </p:cNvSpPr>
            <p:nvPr/>
          </p:nvSpPr>
          <p:spPr bwMode="auto">
            <a:xfrm>
              <a:off x="3187158" y="4846010"/>
              <a:ext cx="543739" cy="338554"/>
            </a:xfrm>
            <a:prstGeom prst="rect">
              <a:avLst/>
            </a:prstGeom>
            <a:noFill/>
            <a:ln w="9525">
              <a:noFill/>
              <a:miter lim="800000"/>
              <a:headEnd/>
              <a:tailEnd/>
            </a:ln>
          </p:spPr>
          <p:txBody>
            <a:bodyPr wrap="none">
              <a:spAutoFit/>
            </a:bodyPr>
            <a:lstStyle/>
            <a:p>
              <a:r>
                <a:rPr lang="es-ES" sz="800"/>
                <a:t>Previous</a:t>
              </a:r>
            </a:p>
            <a:p>
              <a:r>
                <a:rPr lang="es-ES" sz="800"/>
                <a:t>history</a:t>
              </a:r>
            </a:p>
          </p:txBody>
        </p:sp>
        <p:sp>
          <p:nvSpPr>
            <p:cNvPr id="87162" name="264 CuadroTexto"/>
            <p:cNvSpPr txBox="1">
              <a:spLocks noChangeArrowheads="1"/>
            </p:cNvSpPr>
            <p:nvPr/>
          </p:nvSpPr>
          <p:spPr bwMode="auto">
            <a:xfrm>
              <a:off x="3187158" y="2826318"/>
              <a:ext cx="543739" cy="338554"/>
            </a:xfrm>
            <a:prstGeom prst="rect">
              <a:avLst/>
            </a:prstGeom>
            <a:noFill/>
            <a:ln w="9525">
              <a:noFill/>
              <a:miter lim="800000"/>
              <a:headEnd/>
              <a:tailEnd/>
            </a:ln>
          </p:spPr>
          <p:txBody>
            <a:bodyPr wrap="none">
              <a:spAutoFit/>
            </a:bodyPr>
            <a:lstStyle/>
            <a:p>
              <a:r>
                <a:rPr lang="es-ES" sz="800"/>
                <a:t>Previous</a:t>
              </a:r>
            </a:p>
            <a:p>
              <a:r>
                <a:rPr lang="es-ES" sz="800"/>
                <a:t>history</a:t>
              </a:r>
            </a:p>
          </p:txBody>
        </p:sp>
        <p:sp>
          <p:nvSpPr>
            <p:cNvPr id="87163" name="265 CuadroTexto"/>
            <p:cNvSpPr txBox="1">
              <a:spLocks noChangeArrowheads="1"/>
            </p:cNvSpPr>
            <p:nvPr/>
          </p:nvSpPr>
          <p:spPr bwMode="auto">
            <a:xfrm>
              <a:off x="3939170" y="2613762"/>
              <a:ext cx="3218588" cy="246221"/>
            </a:xfrm>
            <a:prstGeom prst="rect">
              <a:avLst/>
            </a:prstGeom>
            <a:solidFill>
              <a:schemeClr val="tx1"/>
            </a:solidFill>
            <a:ln w="9525">
              <a:noFill/>
              <a:miter lim="800000"/>
              <a:headEnd/>
              <a:tailEnd/>
            </a:ln>
          </p:spPr>
          <p:txBody>
            <a:bodyPr>
              <a:spAutoFit/>
            </a:bodyPr>
            <a:lstStyle/>
            <a:p>
              <a:r>
                <a:rPr lang="es-ES" sz="1000">
                  <a:solidFill>
                    <a:schemeClr val="bg1"/>
                  </a:solidFill>
                </a:rPr>
                <a:t>LAST 5 MONTHS</a:t>
              </a:r>
            </a:p>
          </p:txBody>
        </p:sp>
        <p:sp>
          <p:nvSpPr>
            <p:cNvPr id="87164" name="266 CuadroTexto"/>
            <p:cNvSpPr txBox="1">
              <a:spLocks noChangeArrowheads="1"/>
            </p:cNvSpPr>
            <p:nvPr/>
          </p:nvSpPr>
          <p:spPr bwMode="auto">
            <a:xfrm>
              <a:off x="7236296" y="2613762"/>
              <a:ext cx="864096" cy="246221"/>
            </a:xfrm>
            <a:prstGeom prst="rect">
              <a:avLst/>
            </a:prstGeom>
            <a:solidFill>
              <a:schemeClr val="tx1"/>
            </a:solidFill>
            <a:ln w="9525">
              <a:noFill/>
              <a:miter lim="800000"/>
              <a:headEnd/>
              <a:tailEnd/>
            </a:ln>
          </p:spPr>
          <p:txBody>
            <a:bodyPr>
              <a:spAutoFit/>
            </a:bodyPr>
            <a:lstStyle/>
            <a:p>
              <a:r>
                <a:rPr lang="es-ES" sz="1000">
                  <a:solidFill>
                    <a:schemeClr val="bg1"/>
                  </a:solidFill>
                </a:rPr>
                <a:t>Last month</a:t>
              </a:r>
            </a:p>
          </p:txBody>
        </p:sp>
        <p:pic>
          <p:nvPicPr>
            <p:cNvPr id="87165" name="Picture 2"/>
            <p:cNvPicPr>
              <a:picLocks noChangeAspect="1" noChangeArrowheads="1"/>
            </p:cNvPicPr>
            <p:nvPr/>
          </p:nvPicPr>
          <p:blipFill>
            <a:blip r:embed="rId3" cstate="print"/>
            <a:srcRect l="80658" t="40437" r="13855" b="31834"/>
            <a:stretch>
              <a:fillRect/>
            </a:stretch>
          </p:blipFill>
          <p:spPr bwMode="auto">
            <a:xfrm>
              <a:off x="7226136" y="2867215"/>
              <a:ext cx="864096" cy="1890531"/>
            </a:xfrm>
            <a:prstGeom prst="rect">
              <a:avLst/>
            </a:prstGeom>
            <a:noFill/>
            <a:ln w="9525">
              <a:noFill/>
              <a:miter lim="800000"/>
              <a:headEnd/>
              <a:tailEnd/>
            </a:ln>
          </p:spPr>
        </p:pic>
        <p:sp>
          <p:nvSpPr>
            <p:cNvPr id="269" name="268 Rectángulo"/>
            <p:cNvSpPr/>
            <p:nvPr/>
          </p:nvSpPr>
          <p:spPr>
            <a:xfrm>
              <a:off x="7263864" y="3407298"/>
              <a:ext cx="790495"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0" name="269 Rectángulo"/>
            <p:cNvSpPr/>
            <p:nvPr/>
          </p:nvSpPr>
          <p:spPr>
            <a:xfrm>
              <a:off x="7263864" y="3677101"/>
              <a:ext cx="790495"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1" name="270 Rectángulo"/>
            <p:cNvSpPr/>
            <p:nvPr/>
          </p:nvSpPr>
          <p:spPr>
            <a:xfrm>
              <a:off x="7263864" y="3948491"/>
              <a:ext cx="790495" cy="217428"/>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2" name="271 Rectángulo"/>
            <p:cNvSpPr/>
            <p:nvPr/>
          </p:nvSpPr>
          <p:spPr>
            <a:xfrm>
              <a:off x="7263864" y="4221467"/>
              <a:ext cx="790495" cy="215842"/>
            </a:xfrm>
            <a:prstGeom prst="rect">
              <a:avLst/>
            </a:prstGeom>
            <a:solidFill>
              <a:srgbClr val="FFFF00"/>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3" name="272 Rectángulo"/>
            <p:cNvSpPr/>
            <p:nvPr/>
          </p:nvSpPr>
          <p:spPr>
            <a:xfrm>
              <a:off x="7263864" y="4497618"/>
              <a:ext cx="790495" cy="215842"/>
            </a:xfrm>
            <a:prstGeom prst="rect">
              <a:avLst/>
            </a:prstGeom>
            <a:solidFill>
              <a:srgbClr val="C1FE98"/>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4" name="273 Rectángulo"/>
            <p:cNvSpPr/>
            <p:nvPr/>
          </p:nvSpPr>
          <p:spPr>
            <a:xfrm>
              <a:off x="7263864" y="3129561"/>
              <a:ext cx="790495" cy="215842"/>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75" name="274 Llamada ovalada"/>
            <p:cNvSpPr/>
            <p:nvPr/>
          </p:nvSpPr>
          <p:spPr>
            <a:xfrm>
              <a:off x="7559109" y="3164477"/>
              <a:ext cx="215878" cy="142837"/>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7173" name="Picture 2"/>
            <p:cNvPicPr>
              <a:picLocks noChangeAspect="1" noChangeArrowheads="1"/>
            </p:cNvPicPr>
            <p:nvPr/>
          </p:nvPicPr>
          <p:blipFill>
            <a:blip r:embed="rId3" cstate="print"/>
            <a:srcRect l="80658" t="75290" r="13855" b="14220"/>
            <a:stretch>
              <a:fillRect/>
            </a:stretch>
          </p:blipFill>
          <p:spPr bwMode="auto">
            <a:xfrm>
              <a:off x="7239926" y="5815379"/>
              <a:ext cx="855112" cy="715279"/>
            </a:xfrm>
            <a:prstGeom prst="rect">
              <a:avLst/>
            </a:prstGeom>
            <a:noFill/>
            <a:ln w="9525">
              <a:noFill/>
              <a:miter lim="800000"/>
              <a:headEnd/>
              <a:tailEnd/>
            </a:ln>
          </p:spPr>
        </p:pic>
        <p:pic>
          <p:nvPicPr>
            <p:cNvPr id="87174" name="Picture 2"/>
            <p:cNvPicPr>
              <a:picLocks noChangeAspect="1" noChangeArrowheads="1"/>
            </p:cNvPicPr>
            <p:nvPr/>
          </p:nvPicPr>
          <p:blipFill>
            <a:blip r:embed="rId3" cstate="print"/>
            <a:srcRect l="80658" t="67897" r="13855" b="24268"/>
            <a:stretch>
              <a:fillRect/>
            </a:stretch>
          </p:blipFill>
          <p:spPr bwMode="auto">
            <a:xfrm>
              <a:off x="7223670" y="4876909"/>
              <a:ext cx="867304" cy="534279"/>
            </a:xfrm>
            <a:prstGeom prst="rect">
              <a:avLst/>
            </a:prstGeom>
            <a:noFill/>
            <a:ln w="9525">
              <a:noFill/>
              <a:miter lim="800000"/>
              <a:headEnd/>
              <a:tailEnd/>
            </a:ln>
          </p:spPr>
        </p:pic>
        <p:sp>
          <p:nvSpPr>
            <p:cNvPr id="278" name="277 Rectángulo"/>
            <p:cNvSpPr/>
            <p:nvPr/>
          </p:nvSpPr>
          <p:spPr>
            <a:xfrm>
              <a:off x="7263864" y="5141970"/>
              <a:ext cx="790495" cy="225364"/>
            </a:xfrm>
            <a:prstGeom prst="rect">
              <a:avLst/>
            </a:pr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rPr>
                <a:t>4</a:t>
              </a:r>
            </a:p>
          </p:txBody>
        </p:sp>
        <p:sp>
          <p:nvSpPr>
            <p:cNvPr id="279" name="278 Llamada ovalada"/>
            <p:cNvSpPr/>
            <p:nvPr/>
          </p:nvSpPr>
          <p:spPr>
            <a:xfrm>
              <a:off x="7555934" y="6327513"/>
              <a:ext cx="215878" cy="142837"/>
            </a:xfrm>
            <a:prstGeom prst="wedgeEllipseCallou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7177" name="279 CuadroTexto"/>
            <p:cNvSpPr txBox="1">
              <a:spLocks noChangeArrowheads="1"/>
            </p:cNvSpPr>
            <p:nvPr/>
          </p:nvSpPr>
          <p:spPr bwMode="auto">
            <a:xfrm>
              <a:off x="1675878" y="5460336"/>
              <a:ext cx="877163"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Vital Signs Alarms</a:t>
              </a:r>
            </a:p>
          </p:txBody>
        </p:sp>
        <p:sp>
          <p:nvSpPr>
            <p:cNvPr id="87178" name="280 CuadroTexto"/>
            <p:cNvSpPr txBox="1">
              <a:spLocks noChangeArrowheads="1"/>
            </p:cNvSpPr>
            <p:nvPr/>
          </p:nvSpPr>
          <p:spPr bwMode="auto">
            <a:xfrm>
              <a:off x="1675878" y="6078290"/>
              <a:ext cx="829073"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Doctor comments</a:t>
              </a:r>
            </a:p>
          </p:txBody>
        </p:sp>
        <p:sp>
          <p:nvSpPr>
            <p:cNvPr id="87179" name="281 CuadroTexto"/>
            <p:cNvSpPr txBox="1">
              <a:spLocks noChangeArrowheads="1"/>
            </p:cNvSpPr>
            <p:nvPr/>
          </p:nvSpPr>
          <p:spPr bwMode="auto">
            <a:xfrm>
              <a:off x="1675878" y="6307743"/>
              <a:ext cx="934871"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Caregiver comments</a:t>
              </a:r>
            </a:p>
          </p:txBody>
        </p:sp>
        <p:sp>
          <p:nvSpPr>
            <p:cNvPr id="87180" name="282 CuadroTexto"/>
            <p:cNvSpPr txBox="1">
              <a:spLocks noChangeArrowheads="1"/>
            </p:cNvSpPr>
            <p:nvPr/>
          </p:nvSpPr>
          <p:spPr bwMode="auto">
            <a:xfrm>
              <a:off x="1675878" y="5157064"/>
              <a:ext cx="761747"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Alarms at home</a:t>
              </a:r>
            </a:p>
          </p:txBody>
        </p:sp>
        <p:sp>
          <p:nvSpPr>
            <p:cNvPr id="87181" name="283 CuadroTexto"/>
            <p:cNvSpPr txBox="1">
              <a:spLocks noChangeArrowheads="1"/>
            </p:cNvSpPr>
            <p:nvPr/>
          </p:nvSpPr>
          <p:spPr bwMode="auto">
            <a:xfrm>
              <a:off x="1675878" y="4510806"/>
              <a:ext cx="688009"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Personal Care</a:t>
              </a:r>
            </a:p>
          </p:txBody>
        </p:sp>
        <p:sp>
          <p:nvSpPr>
            <p:cNvPr id="87182" name="284 CuadroTexto"/>
            <p:cNvSpPr txBox="1">
              <a:spLocks noChangeArrowheads="1"/>
            </p:cNvSpPr>
            <p:nvPr/>
          </p:nvSpPr>
          <p:spPr bwMode="auto">
            <a:xfrm>
              <a:off x="1675878" y="4238014"/>
              <a:ext cx="878767"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Home and Hobbies</a:t>
              </a:r>
            </a:p>
          </p:txBody>
        </p:sp>
        <p:sp>
          <p:nvSpPr>
            <p:cNvPr id="87183" name="285 CuadroTexto"/>
            <p:cNvSpPr txBox="1">
              <a:spLocks noChangeArrowheads="1"/>
            </p:cNvSpPr>
            <p:nvPr/>
          </p:nvSpPr>
          <p:spPr bwMode="auto">
            <a:xfrm>
              <a:off x="1675878" y="3965222"/>
              <a:ext cx="894797"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Community Affairs</a:t>
              </a:r>
            </a:p>
          </p:txBody>
        </p:sp>
        <p:sp>
          <p:nvSpPr>
            <p:cNvPr id="87184" name="286 CuadroTexto"/>
            <p:cNvSpPr txBox="1">
              <a:spLocks noChangeArrowheads="1"/>
            </p:cNvSpPr>
            <p:nvPr/>
          </p:nvSpPr>
          <p:spPr bwMode="auto">
            <a:xfrm>
              <a:off x="1675878" y="3700050"/>
              <a:ext cx="1354858"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Judgement and problem Solving</a:t>
              </a:r>
            </a:p>
          </p:txBody>
        </p:sp>
        <p:sp>
          <p:nvSpPr>
            <p:cNvPr id="87185" name="287 CuadroTexto"/>
            <p:cNvSpPr txBox="1">
              <a:spLocks noChangeArrowheads="1"/>
            </p:cNvSpPr>
            <p:nvPr/>
          </p:nvSpPr>
          <p:spPr bwMode="auto">
            <a:xfrm>
              <a:off x="1675878" y="3423066"/>
              <a:ext cx="596638"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Orientation</a:t>
              </a:r>
            </a:p>
          </p:txBody>
        </p:sp>
        <p:sp>
          <p:nvSpPr>
            <p:cNvPr id="87186" name="288 CuadroTexto"/>
            <p:cNvSpPr txBox="1">
              <a:spLocks noChangeArrowheads="1"/>
            </p:cNvSpPr>
            <p:nvPr/>
          </p:nvSpPr>
          <p:spPr bwMode="auto">
            <a:xfrm>
              <a:off x="1675878" y="3142654"/>
              <a:ext cx="495649" cy="200055"/>
            </a:xfrm>
            <a:prstGeom prst="rect">
              <a:avLst/>
            </a:prstGeom>
            <a:solidFill>
              <a:schemeClr val="bg1"/>
            </a:solidFill>
            <a:ln w="9525">
              <a:noFill/>
              <a:miter lim="800000"/>
              <a:headEnd/>
              <a:tailEnd/>
            </a:ln>
          </p:spPr>
          <p:txBody>
            <a:bodyPr wrap="none">
              <a:spAutoFit/>
            </a:bodyPr>
            <a:lstStyle/>
            <a:p>
              <a:r>
                <a:rPr lang="es-ES" sz="700">
                  <a:latin typeface="Times New Roman" pitchFamily="18" charset="0"/>
                  <a:cs typeface="Times New Roman" pitchFamily="18" charset="0"/>
                </a:rPr>
                <a:t>Memory</a:t>
              </a:r>
            </a:p>
          </p:txBody>
        </p:sp>
      </p:grpSp>
      <p:sp>
        <p:nvSpPr>
          <p:cNvPr id="147" name="146 Elipse"/>
          <p:cNvSpPr/>
          <p:nvPr/>
        </p:nvSpPr>
        <p:spPr>
          <a:xfrm>
            <a:off x="7308850" y="1738313"/>
            <a:ext cx="647700" cy="36036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t>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7"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27</a:t>
            </a:fld>
            <a:endParaRPr lang="en-GB"/>
          </a:p>
        </p:txBody>
      </p:sp>
      <p:sp>
        <p:nvSpPr>
          <p:cNvPr id="84994"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Health Professional</a:t>
            </a:r>
            <a:endParaRPr lang="es-ES" sz="2400" i="1" smtClean="0"/>
          </a:p>
        </p:txBody>
      </p:sp>
      <p:sp>
        <p:nvSpPr>
          <p:cNvPr id="60" name="59 Rectángulo"/>
          <p:cNvSpPr/>
          <p:nvPr/>
        </p:nvSpPr>
        <p:spPr>
          <a:xfrm>
            <a:off x="0" y="1196975"/>
            <a:ext cx="91440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84996" name="Picture 3"/>
          <p:cNvPicPr>
            <a:picLocks noChangeAspect="1" noChangeArrowheads="1"/>
          </p:cNvPicPr>
          <p:nvPr/>
        </p:nvPicPr>
        <p:blipFill>
          <a:blip r:embed="rId3" cstate="print"/>
          <a:srcRect l="12437" r="12437"/>
          <a:stretch>
            <a:fillRect/>
          </a:stretch>
        </p:blipFill>
        <p:spPr bwMode="auto">
          <a:xfrm>
            <a:off x="811213" y="1196975"/>
            <a:ext cx="7561262"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7"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28</a:t>
            </a:fld>
            <a:endParaRPr lang="en-GB"/>
          </a:p>
        </p:txBody>
      </p:sp>
      <p:sp>
        <p:nvSpPr>
          <p:cNvPr id="93186"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Caregiver</a:t>
            </a:r>
            <a:endParaRPr lang="es-ES" sz="2400" i="1" smtClean="0"/>
          </a:p>
        </p:txBody>
      </p:sp>
      <p:pic>
        <p:nvPicPr>
          <p:cNvPr id="93188" name="Picture 2"/>
          <p:cNvPicPr>
            <a:picLocks noChangeAspect="1" noChangeArrowheads="1"/>
          </p:cNvPicPr>
          <p:nvPr/>
        </p:nvPicPr>
        <p:blipFill>
          <a:blip r:embed="rId3" cstate="print"/>
          <a:srcRect l="24448" t="18500" r="11768" b="13461"/>
          <a:stretch>
            <a:fillRect/>
          </a:stretch>
        </p:blipFill>
        <p:spPr bwMode="auto">
          <a:xfrm>
            <a:off x="574675" y="1196975"/>
            <a:ext cx="8040688"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9"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29</a:t>
            </a:fld>
            <a:endParaRPr lang="en-GB"/>
          </a:p>
        </p:txBody>
      </p:sp>
      <p:sp>
        <p:nvSpPr>
          <p:cNvPr id="89090"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Caregiver</a:t>
            </a:r>
            <a:endParaRPr lang="es-ES" sz="2400" i="1" smtClean="0"/>
          </a:p>
        </p:txBody>
      </p:sp>
      <p:grpSp>
        <p:nvGrpSpPr>
          <p:cNvPr id="89092" name="5 Grupo"/>
          <p:cNvGrpSpPr>
            <a:grpSpLocks/>
          </p:cNvGrpSpPr>
          <p:nvPr/>
        </p:nvGrpSpPr>
        <p:grpSpPr bwMode="auto">
          <a:xfrm>
            <a:off x="1258888" y="1196975"/>
            <a:ext cx="6732587" cy="5472113"/>
            <a:chOff x="2411760" y="1628800"/>
            <a:chExt cx="6732240" cy="5472608"/>
          </a:xfrm>
        </p:grpSpPr>
        <p:pic>
          <p:nvPicPr>
            <p:cNvPr id="89093" name="Picture 2"/>
            <p:cNvPicPr>
              <a:picLocks noChangeAspect="1" noChangeArrowheads="1"/>
            </p:cNvPicPr>
            <p:nvPr/>
          </p:nvPicPr>
          <p:blipFill>
            <a:blip r:embed="rId3" cstate="print"/>
            <a:srcRect l="23738" t="18500" r="10001"/>
            <a:stretch>
              <a:fillRect/>
            </a:stretch>
          </p:blipFill>
          <p:spPr bwMode="auto">
            <a:xfrm>
              <a:off x="2411760" y="1628800"/>
              <a:ext cx="6732240" cy="4657700"/>
            </a:xfrm>
            <a:prstGeom prst="rect">
              <a:avLst/>
            </a:prstGeom>
            <a:noFill/>
            <a:ln w="9525">
              <a:noFill/>
              <a:miter lim="800000"/>
              <a:headEnd/>
              <a:tailEnd/>
            </a:ln>
          </p:spPr>
        </p:pic>
        <p:pic>
          <p:nvPicPr>
            <p:cNvPr id="89094" name="Picture 3"/>
            <p:cNvPicPr>
              <a:picLocks noChangeAspect="1" noChangeArrowheads="1"/>
            </p:cNvPicPr>
            <p:nvPr/>
          </p:nvPicPr>
          <p:blipFill>
            <a:blip r:embed="rId4" cstate="print"/>
            <a:srcRect l="23685" t="51260" r="10054" b="3381"/>
            <a:stretch>
              <a:fillRect/>
            </a:stretch>
          </p:blipFill>
          <p:spPr bwMode="auto">
            <a:xfrm>
              <a:off x="2411760" y="4509120"/>
              <a:ext cx="6732240" cy="259228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descr="logo_europe-Estrella_otra"/>
          <p:cNvPicPr>
            <a:picLocks noChangeAspect="1" noChangeArrowheads="1"/>
          </p:cNvPicPr>
          <p:nvPr/>
        </p:nvPicPr>
        <p:blipFill>
          <a:blip r:embed="rId3" cstate="print"/>
          <a:srcRect/>
          <a:stretch>
            <a:fillRect/>
          </a:stretch>
        </p:blipFill>
        <p:spPr bwMode="auto">
          <a:xfrm>
            <a:off x="-204788" y="2286000"/>
            <a:ext cx="1633538" cy="1533525"/>
          </a:xfrm>
          <a:prstGeom prst="rect">
            <a:avLst/>
          </a:prstGeom>
          <a:noFill/>
          <a:ln w="9525">
            <a:noFill/>
            <a:miter lim="800000"/>
            <a:headEnd/>
            <a:tailEnd/>
          </a:ln>
        </p:spPr>
      </p:pic>
      <p:pic>
        <p:nvPicPr>
          <p:cNvPr id="21506" name="Picture 4" descr="elderly_couple_smiling_hugging"/>
          <p:cNvPicPr>
            <a:picLocks noGrp="1" noChangeAspect="1" noChangeArrowheads="1"/>
          </p:cNvPicPr>
          <p:nvPr>
            <p:ph sz="quarter" idx="2"/>
          </p:nvPr>
        </p:nvPicPr>
        <p:blipFill>
          <a:blip r:embed="rId4" cstate="print"/>
          <a:srcRect/>
          <a:stretch>
            <a:fillRect/>
          </a:stretch>
        </p:blipFill>
        <p:spPr>
          <a:xfrm>
            <a:off x="6678613" y="4503738"/>
            <a:ext cx="2451100" cy="1568450"/>
          </a:xfrm>
        </p:spPr>
      </p:pic>
      <p:sp>
        <p:nvSpPr>
          <p:cNvPr id="7" name="6 Marcador de pie de página"/>
          <p:cNvSpPr>
            <a:spLocks noGrp="1"/>
          </p:cNvSpPr>
          <p:nvPr>
            <p:ph type="ftr" sz="quarter" idx="11"/>
          </p:nvPr>
        </p:nvSpPr>
        <p:spPr/>
        <p:txBody>
          <a:bodyPr/>
          <a:lstStyle/>
          <a:p>
            <a:pPr>
              <a:defRPr/>
            </a:pPr>
            <a:r>
              <a:rPr lang="en-GB" dirty="0"/>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p>
            <a:pPr>
              <a:defRPr/>
            </a:pPr>
            <a:fld id="{47B69E33-B236-4189-8B42-51788741BFAA}" type="slidenum">
              <a:rPr lang="en-GB"/>
              <a:pPr>
                <a:defRPr/>
              </a:pPr>
              <a:t>3</a:t>
            </a:fld>
            <a:endParaRPr lang="en-GB"/>
          </a:p>
        </p:txBody>
      </p:sp>
      <p:sp>
        <p:nvSpPr>
          <p:cNvPr id="21510" name="Rectangle 2"/>
          <p:cNvSpPr>
            <a:spLocks noGrp="1" noChangeArrowheads="1"/>
          </p:cNvSpPr>
          <p:nvPr>
            <p:ph type="title"/>
          </p:nvPr>
        </p:nvSpPr>
        <p:spPr/>
        <p:txBody>
          <a:bodyPr/>
          <a:lstStyle/>
          <a:p>
            <a:pPr eaLnBrk="1" hangingPunct="1"/>
            <a:r>
              <a:rPr lang="en-US" sz="2400" smtClean="0"/>
              <a:t>BACKGROUND: SOCIAL AND S&amp;T</a:t>
            </a:r>
            <a:br>
              <a:rPr lang="en-US" sz="2400" smtClean="0"/>
            </a:br>
            <a:r>
              <a:rPr lang="en-US" sz="2400" i="1" smtClean="0"/>
              <a:t>Nature Of The Problem</a:t>
            </a:r>
          </a:p>
        </p:txBody>
      </p:sp>
      <p:pic>
        <p:nvPicPr>
          <p:cNvPr id="21511" name="9 Imagen" descr="dollars_rosseta.png"/>
          <p:cNvPicPr>
            <a:picLocks noChangeAspect="1"/>
          </p:cNvPicPr>
          <p:nvPr/>
        </p:nvPicPr>
        <p:blipFill>
          <a:blip r:embed="rId5" cstate="print"/>
          <a:srcRect/>
          <a:stretch>
            <a:fillRect/>
          </a:stretch>
        </p:blipFill>
        <p:spPr bwMode="auto">
          <a:xfrm>
            <a:off x="6572250" y="1357313"/>
            <a:ext cx="3032125" cy="3067050"/>
          </a:xfrm>
          <a:prstGeom prst="rect">
            <a:avLst/>
          </a:prstGeom>
          <a:noFill/>
          <a:ln w="9525">
            <a:noFill/>
            <a:miter lim="800000"/>
            <a:headEnd/>
            <a:tailEnd/>
          </a:ln>
        </p:spPr>
      </p:pic>
      <p:pic>
        <p:nvPicPr>
          <p:cNvPr id="21512" name="10 Imagen" descr="usa-flag.gif"/>
          <p:cNvPicPr>
            <a:picLocks noChangeAspect="1"/>
          </p:cNvPicPr>
          <p:nvPr/>
        </p:nvPicPr>
        <p:blipFill>
          <a:blip r:embed="rId6" cstate="print"/>
          <a:srcRect/>
          <a:stretch>
            <a:fillRect/>
          </a:stretch>
        </p:blipFill>
        <p:spPr bwMode="auto">
          <a:xfrm>
            <a:off x="0" y="3786188"/>
            <a:ext cx="1490663" cy="971550"/>
          </a:xfrm>
          <a:prstGeom prst="rect">
            <a:avLst/>
          </a:prstGeom>
          <a:noFill/>
          <a:ln w="9525">
            <a:noFill/>
            <a:miter lim="800000"/>
            <a:headEnd/>
            <a:tailEnd/>
          </a:ln>
        </p:spPr>
      </p:pic>
      <p:sp>
        <p:nvSpPr>
          <p:cNvPr id="21513" name="Rectangle 3"/>
          <p:cNvSpPr>
            <a:spLocks noGrp="1" noChangeArrowheads="1"/>
          </p:cNvSpPr>
          <p:nvPr>
            <p:ph type="body" sz="half" idx="1"/>
          </p:nvPr>
        </p:nvSpPr>
        <p:spPr>
          <a:xfrm>
            <a:off x="457200" y="1341438"/>
            <a:ext cx="6329363" cy="4751387"/>
          </a:xfrm>
        </p:spPr>
        <p:txBody>
          <a:bodyPr/>
          <a:lstStyle/>
          <a:p>
            <a:pPr eaLnBrk="1" hangingPunct="1"/>
            <a:r>
              <a:rPr lang="en-GB" dirty="0" smtClean="0">
                <a:latin typeface="Calibri" pitchFamily="34" charset="0"/>
              </a:rPr>
              <a:t>Societal issues &amp; needs:</a:t>
            </a:r>
          </a:p>
          <a:p>
            <a:pPr lvl="1" eaLnBrk="1" hangingPunct="1"/>
            <a:r>
              <a:rPr lang="en-GB" b="1" dirty="0" smtClean="0">
                <a:effectLst>
                  <a:outerShdw blurRad="38100" dist="38100" dir="2700000" algn="tl">
                    <a:srgbClr val="000000">
                      <a:alpha val="43137"/>
                    </a:srgbClr>
                  </a:outerShdw>
                </a:effectLst>
                <a:latin typeface="Calibri" pitchFamily="34" charset="0"/>
              </a:rPr>
              <a:t>Cognitive Decline while ageing </a:t>
            </a:r>
            <a:r>
              <a:rPr lang="en-GB" b="1" dirty="0" smtClean="0">
                <a:effectLst>
                  <a:outerShdw blurRad="38100" dist="38100" dir="2700000" algn="tl">
                    <a:srgbClr val="000000">
                      <a:alpha val="43137"/>
                    </a:srgbClr>
                  </a:outerShdw>
                </a:effectLst>
                <a:latin typeface="Calibri" pitchFamily="34" charset="0"/>
                <a:sym typeface="Wingdings" pitchFamily="2" charset="2"/>
              </a:rPr>
              <a:t> High </a:t>
            </a:r>
            <a:r>
              <a:rPr lang="en-GB" b="1" dirty="0" smtClean="0">
                <a:solidFill>
                  <a:schemeClr val="bg1"/>
                </a:solidFill>
                <a:effectLst>
                  <a:outerShdw blurRad="38100" dist="38100" dir="2700000" algn="tl">
                    <a:srgbClr val="000000">
                      <a:alpha val="43137"/>
                    </a:srgbClr>
                  </a:outerShdw>
                </a:effectLst>
                <a:latin typeface="Calibri" pitchFamily="34" charset="0"/>
              </a:rPr>
              <a:t>s</a:t>
            </a:r>
            <a:r>
              <a:rPr lang="en-GB" b="1" dirty="0" smtClean="0">
                <a:effectLst>
                  <a:outerShdw blurRad="38100" dist="38100" dir="2700000" algn="tl">
                    <a:srgbClr val="000000">
                      <a:alpha val="43137"/>
                    </a:srgbClr>
                  </a:outerShdw>
                </a:effectLst>
                <a:latin typeface="Calibri" pitchFamily="34" charset="0"/>
              </a:rPr>
              <a:t>ocial cost when pathological:</a:t>
            </a:r>
          </a:p>
          <a:p>
            <a:pPr lvl="2" eaLnBrk="1" hangingPunct="1"/>
            <a:r>
              <a:rPr lang="en-GB" b="1" u="sng" dirty="0" smtClean="0">
                <a:solidFill>
                  <a:schemeClr val="tx1">
                    <a:lumMod val="50000"/>
                    <a:lumOff val="50000"/>
                  </a:schemeClr>
                </a:solidFill>
                <a:latin typeface="Calibri" pitchFamily="34" charset="0"/>
              </a:rPr>
              <a:t>Patients</a:t>
            </a:r>
            <a:r>
              <a:rPr lang="en-GB" dirty="0" smtClean="0">
                <a:solidFill>
                  <a:schemeClr val="tx1">
                    <a:lumMod val="50000"/>
                    <a:lumOff val="50000"/>
                  </a:schemeClr>
                </a:solidFill>
                <a:latin typeface="Calibri" pitchFamily="34" charset="0"/>
              </a:rPr>
              <a:t>: 24 million  in the world, 6 in Europe, 0.6 in Spain </a:t>
            </a:r>
            <a:r>
              <a:rPr lang="en-GB" dirty="0" smtClean="0">
                <a:solidFill>
                  <a:schemeClr val="tx1">
                    <a:lumMod val="50000"/>
                    <a:lumOff val="50000"/>
                  </a:schemeClr>
                </a:solidFill>
                <a:latin typeface="Calibri" pitchFamily="34" charset="0"/>
                <a:sym typeface="Wingdings" pitchFamily="2" charset="2"/>
              </a:rPr>
              <a:t> </a:t>
            </a:r>
            <a:r>
              <a:rPr lang="en-GB" dirty="0" smtClean="0">
                <a:solidFill>
                  <a:schemeClr val="tx1">
                    <a:lumMod val="50000"/>
                    <a:lumOff val="50000"/>
                  </a:schemeClr>
                </a:solidFill>
                <a:latin typeface="Calibri" pitchFamily="34" charset="0"/>
              </a:rPr>
              <a:t>10% of people 65+ and 50% 85+</a:t>
            </a:r>
          </a:p>
          <a:p>
            <a:pPr lvl="2" eaLnBrk="1" hangingPunct="1"/>
            <a:r>
              <a:rPr lang="en-GB" dirty="0" smtClean="0">
                <a:solidFill>
                  <a:schemeClr val="tx1">
                    <a:lumMod val="50000"/>
                    <a:lumOff val="50000"/>
                  </a:schemeClr>
                </a:solidFill>
                <a:latin typeface="Calibri" pitchFamily="34" charset="0"/>
              </a:rPr>
              <a:t>Increasing life expectancy </a:t>
            </a:r>
            <a:r>
              <a:rPr lang="en-GB" dirty="0" smtClean="0">
                <a:solidFill>
                  <a:schemeClr val="tx1">
                    <a:lumMod val="50000"/>
                    <a:lumOff val="50000"/>
                  </a:schemeClr>
                </a:solidFill>
                <a:latin typeface="Calibri" pitchFamily="34" charset="0"/>
                <a:sym typeface="Wingdings" pitchFamily="2" charset="2"/>
              </a:rPr>
              <a:t> epidemic</a:t>
            </a:r>
            <a:r>
              <a:rPr lang="en-GB" dirty="0" smtClean="0">
                <a:solidFill>
                  <a:schemeClr val="tx1">
                    <a:lumMod val="50000"/>
                    <a:lumOff val="50000"/>
                  </a:schemeClr>
                </a:solidFill>
                <a:latin typeface="Calibri" pitchFamily="34" charset="0"/>
              </a:rPr>
              <a:t>  </a:t>
            </a:r>
          </a:p>
          <a:p>
            <a:pPr lvl="2" eaLnBrk="1" hangingPunct="1"/>
            <a:r>
              <a:rPr lang="en-US" dirty="0" smtClean="0">
                <a:solidFill>
                  <a:schemeClr val="tx1">
                    <a:lumMod val="50000"/>
                    <a:lumOff val="50000"/>
                  </a:schemeClr>
                </a:solidFill>
                <a:latin typeface="Calibri" pitchFamily="34" charset="0"/>
              </a:rPr>
              <a:t>USA: nearly 15 million Alzheimer’s and dementia </a:t>
            </a:r>
            <a:r>
              <a:rPr lang="en-US" b="1" u="sng" dirty="0" smtClean="0">
                <a:solidFill>
                  <a:schemeClr val="tx1">
                    <a:lumMod val="50000"/>
                    <a:lumOff val="50000"/>
                  </a:schemeClr>
                </a:solidFill>
                <a:latin typeface="Calibri" pitchFamily="34" charset="0"/>
              </a:rPr>
              <a:t>caregivers</a:t>
            </a:r>
            <a:r>
              <a:rPr lang="en-US" dirty="0" smtClean="0">
                <a:solidFill>
                  <a:schemeClr val="tx1">
                    <a:lumMod val="50000"/>
                    <a:lumOff val="50000"/>
                  </a:schemeClr>
                </a:solidFill>
                <a:latin typeface="Calibri" pitchFamily="34" charset="0"/>
              </a:rPr>
              <a:t>:</a:t>
            </a:r>
          </a:p>
          <a:p>
            <a:pPr lvl="3" eaLnBrk="1" hangingPunct="1"/>
            <a:r>
              <a:rPr lang="en-US" dirty="0" smtClean="0">
                <a:latin typeface="Calibri" pitchFamily="34" charset="0"/>
              </a:rPr>
              <a:t>17 billion hours of unpaid care (valued at $202 billion)</a:t>
            </a:r>
          </a:p>
          <a:p>
            <a:pPr lvl="3" eaLnBrk="1" hangingPunct="1"/>
            <a:r>
              <a:rPr lang="en-US" dirty="0" smtClean="0">
                <a:latin typeface="Calibri" pitchFamily="34" charset="0"/>
              </a:rPr>
              <a:t>$7.9 billion in additional health care costs in 2010</a:t>
            </a:r>
            <a:endParaRPr lang="en-GB" dirty="0" smtClean="0">
              <a:latin typeface="Calibri" pitchFamily="34" charset="0"/>
            </a:endParaRPr>
          </a:p>
          <a:p>
            <a:pPr lvl="1" eaLnBrk="1" hangingPunct="1"/>
            <a:r>
              <a:rPr lang="en-GB" b="1" dirty="0" smtClean="0">
                <a:effectLst>
                  <a:outerShdw blurRad="38100" dist="38100" dir="2700000" algn="tl">
                    <a:srgbClr val="000000">
                      <a:alpha val="43137"/>
                    </a:srgbClr>
                  </a:outerShdw>
                </a:effectLst>
                <a:latin typeface="Calibri" pitchFamily="34" charset="0"/>
              </a:rPr>
              <a:t>Quality of Life, Autonomous &amp; Independent </a:t>
            </a:r>
            <a:r>
              <a:rPr lang="en-GB" b="1" dirty="0" smtClean="0">
                <a:effectLst>
                  <a:outerShdw blurRad="38100" dist="38100" dir="2700000" algn="tl">
                    <a:srgbClr val="000000">
                      <a:alpha val="43137"/>
                    </a:srgbClr>
                  </a:outerShdw>
                </a:effectLst>
                <a:latin typeface="Calibri" pitchFamily="34" charset="0"/>
                <a:sym typeface="Wingdings" pitchFamily="2" charset="2"/>
              </a:rPr>
              <a:t> </a:t>
            </a:r>
            <a:r>
              <a:rPr lang="en-GB" b="1" dirty="0" smtClean="0">
                <a:effectLst>
                  <a:outerShdw blurRad="38100" dist="38100" dir="2700000" algn="tl">
                    <a:srgbClr val="000000">
                      <a:alpha val="43137"/>
                    </a:srgbClr>
                  </a:outerShdw>
                </a:effectLst>
                <a:latin typeface="Calibri" pitchFamily="34" charset="0"/>
              </a:rPr>
              <a:t>Personal wish</a:t>
            </a:r>
          </a:p>
          <a:p>
            <a:pPr eaLnBrk="1" hangingPunct="1"/>
            <a:endParaRPr lang="en-GB" dirty="0" smtClean="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7"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30</a:t>
            </a:fld>
            <a:endParaRPr lang="en-GB"/>
          </a:p>
        </p:txBody>
      </p:sp>
      <p:sp>
        <p:nvSpPr>
          <p:cNvPr id="91138"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Caregiver</a:t>
            </a:r>
            <a:endParaRPr lang="es-ES" sz="2400" i="1" smtClean="0"/>
          </a:p>
        </p:txBody>
      </p:sp>
      <p:sp>
        <p:nvSpPr>
          <p:cNvPr id="60" name="59 Rectángulo"/>
          <p:cNvSpPr/>
          <p:nvPr/>
        </p:nvSpPr>
        <p:spPr>
          <a:xfrm>
            <a:off x="0" y="1196975"/>
            <a:ext cx="91440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1140" name="Picture 4"/>
          <p:cNvPicPr>
            <a:picLocks noChangeAspect="1" noChangeArrowheads="1"/>
          </p:cNvPicPr>
          <p:nvPr/>
        </p:nvPicPr>
        <p:blipFill>
          <a:blip r:embed="rId3" cstate="print"/>
          <a:srcRect l="24484" t="18500" r="11728" b="4076"/>
          <a:stretch>
            <a:fillRect/>
          </a:stretch>
        </p:blipFill>
        <p:spPr bwMode="auto">
          <a:xfrm>
            <a:off x="646113" y="1176338"/>
            <a:ext cx="7940675" cy="54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5267325" cy="706437"/>
          </a:xfrm>
        </p:spPr>
        <p:txBody>
          <a:bodyPr/>
          <a:lstStyle/>
          <a:p>
            <a:pPr eaLnBrk="1" hangingPunct="1"/>
            <a:r>
              <a:rPr lang="es-ES" sz="2400" smtClean="0"/>
              <a:t>BEDMOND PROJECT SCOPE</a:t>
            </a:r>
            <a:br>
              <a:rPr lang="es-ES" sz="2400" smtClean="0"/>
            </a:br>
            <a:r>
              <a:rPr lang="es-ES" sz="2400" i="1" smtClean="0">
                <a:sym typeface="Wingdings" pitchFamily="2" charset="2"/>
              </a:rPr>
              <a:t>Interacting Tools - Elder</a:t>
            </a:r>
            <a:endParaRPr lang="es-ES" sz="2400" i="1" smtClean="0"/>
          </a:p>
        </p:txBody>
      </p:sp>
      <p:sp>
        <p:nvSpPr>
          <p:cNvPr id="60" name="59 Rectángulo"/>
          <p:cNvSpPr/>
          <p:nvPr/>
        </p:nvSpPr>
        <p:spPr>
          <a:xfrm>
            <a:off x="0" y="1196975"/>
            <a:ext cx="9144000" cy="566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95236" name="Picture 2"/>
          <p:cNvPicPr>
            <a:picLocks noChangeAspect="1" noChangeArrowheads="1"/>
          </p:cNvPicPr>
          <p:nvPr/>
        </p:nvPicPr>
        <p:blipFill>
          <a:blip r:embed="rId3" cstate="print"/>
          <a:srcRect l="17358" t="14304" r="3970" b="3468"/>
          <a:stretch>
            <a:fillRect/>
          </a:stretch>
        </p:blipFill>
        <p:spPr bwMode="auto">
          <a:xfrm>
            <a:off x="609600" y="1185863"/>
            <a:ext cx="7993063" cy="4699000"/>
          </a:xfrm>
          <a:prstGeom prst="rect">
            <a:avLst/>
          </a:prstGeom>
          <a:noFill/>
          <a:ln w="9525">
            <a:noFill/>
            <a:miter lim="800000"/>
            <a:headEnd/>
            <a:tailEnd/>
          </a:ln>
        </p:spPr>
      </p:pic>
      <p:sp>
        <p:nvSpPr>
          <p:cNvPr id="6" name="4 Marcador de pie de página"/>
          <p:cNvSpPr>
            <a:spLocks noGrp="1"/>
          </p:cNvSpPr>
          <p:nvPr>
            <p:ph type="ftr" sz="quarter" idx="11"/>
          </p:nvPr>
        </p:nvSpPr>
        <p:spPr>
          <a:xfrm>
            <a:off x="2916238" y="6245225"/>
            <a:ext cx="4176712" cy="476250"/>
          </a:xfrm>
        </p:spPr>
        <p:txBody>
          <a:bodyPr/>
          <a:lstStyle/>
          <a:p>
            <a:pPr>
              <a:defRPr/>
            </a:pPr>
            <a:r>
              <a:rPr lang="en-GB"/>
              <a:t>BEDMOND - behaviour pattern based assistant for early detection &amp; management of neurodegenerative diseases</a:t>
            </a:r>
          </a:p>
        </p:txBody>
      </p:sp>
      <p:sp>
        <p:nvSpPr>
          <p:cNvPr id="7" name="5 Marcador de número de diapositiva"/>
          <p:cNvSpPr>
            <a:spLocks noGrp="1"/>
          </p:cNvSpPr>
          <p:nvPr>
            <p:ph type="sldNum" sz="quarter" idx="12"/>
          </p:nvPr>
        </p:nvSpPr>
        <p:spPr>
          <a:xfrm>
            <a:off x="8172450" y="6245225"/>
            <a:ext cx="515938" cy="476250"/>
          </a:xfrm>
        </p:spPr>
        <p:txBody>
          <a:bodyPr/>
          <a:lstStyle/>
          <a:p>
            <a:pPr>
              <a:defRPr/>
            </a:pPr>
            <a:fld id="{F4266515-2D7F-4A7A-B982-8432AF55CEE0}" type="slidenum">
              <a:rPr lang="en-GB"/>
              <a:pPr>
                <a:defRPr/>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p>
            <a:pPr>
              <a:defRPr/>
            </a:pPr>
            <a:fld id="{27897DC5-2757-4FB4-8466-041BD8A78BDA}" type="slidenum">
              <a:rPr lang="en-GB"/>
              <a:pPr>
                <a:defRPr/>
              </a:pPr>
              <a:t>32</a:t>
            </a:fld>
            <a:endParaRPr lang="en-GB"/>
          </a:p>
        </p:txBody>
      </p:sp>
      <p:sp>
        <p:nvSpPr>
          <p:cNvPr id="97284" name="Rectangle 3"/>
          <p:cNvSpPr>
            <a:spLocks noGrp="1" noChangeArrowheads="1"/>
          </p:cNvSpPr>
          <p:nvPr>
            <p:ph type="body" idx="1"/>
          </p:nvPr>
        </p:nvSpPr>
        <p:spPr/>
        <p:txBody>
          <a:bodyPr/>
          <a:lstStyle/>
          <a:p>
            <a:pPr eaLnBrk="1" hangingPunct="1"/>
            <a:r>
              <a:rPr lang="en-GB" smtClean="0">
                <a:solidFill>
                  <a:srgbClr val="009900"/>
                </a:solidFill>
                <a:latin typeface="Calibri" pitchFamily="34" charset="0"/>
              </a:rPr>
              <a:t>USER-centric </a:t>
            </a:r>
            <a:r>
              <a:rPr lang="en-GB" smtClean="0">
                <a:latin typeface="Calibri" pitchFamily="34" charset="0"/>
              </a:rPr>
              <a:t>(elder, key actor; doctor, main target user)</a:t>
            </a:r>
          </a:p>
          <a:p>
            <a:pPr eaLnBrk="1" hangingPunct="1"/>
            <a:r>
              <a:rPr lang="en-GB" smtClean="0">
                <a:solidFill>
                  <a:srgbClr val="009900"/>
                </a:solidFill>
                <a:latin typeface="Calibri" pitchFamily="34" charset="0"/>
              </a:rPr>
              <a:t>Off-the-self sensors &amp; actuators and open middleware</a:t>
            </a:r>
            <a:r>
              <a:rPr lang="en-GB" smtClean="0">
                <a:latin typeface="Calibri" pitchFamily="34" charset="0"/>
              </a:rPr>
              <a:t> (integrability with commercial solutions for domotics &amp; tele-assistance based on standards)</a:t>
            </a:r>
          </a:p>
          <a:p>
            <a:pPr eaLnBrk="1" hangingPunct="1"/>
            <a:r>
              <a:rPr lang="en-GB" smtClean="0">
                <a:solidFill>
                  <a:srgbClr val="009900"/>
                </a:solidFill>
                <a:latin typeface="Calibri" pitchFamily="34" charset="0"/>
              </a:rPr>
              <a:t>Standards</a:t>
            </a:r>
            <a:r>
              <a:rPr lang="en-GB" smtClean="0">
                <a:latin typeface="Calibri" pitchFamily="34" charset="0"/>
              </a:rPr>
              <a:t> (interoperability)</a:t>
            </a:r>
          </a:p>
          <a:p>
            <a:pPr eaLnBrk="1" hangingPunct="1"/>
            <a:r>
              <a:rPr lang="en-GB" smtClean="0">
                <a:solidFill>
                  <a:srgbClr val="009900"/>
                </a:solidFill>
                <a:latin typeface="Calibri" pitchFamily="34" charset="0"/>
              </a:rPr>
              <a:t>Open architecture</a:t>
            </a:r>
            <a:r>
              <a:rPr lang="en-GB" smtClean="0">
                <a:latin typeface="Calibri" pitchFamily="34" charset="0"/>
              </a:rPr>
              <a:t> (modularity, expandability)</a:t>
            </a:r>
          </a:p>
          <a:p>
            <a:pPr eaLnBrk="1" hangingPunct="1"/>
            <a:r>
              <a:rPr lang="en-GB" smtClean="0">
                <a:solidFill>
                  <a:srgbClr val="009900"/>
                </a:solidFill>
                <a:latin typeface="Calibri" pitchFamily="34" charset="0"/>
              </a:rPr>
              <a:t>Info interpretation</a:t>
            </a:r>
            <a:r>
              <a:rPr lang="en-GB" smtClean="0">
                <a:latin typeface="Calibri" pitchFamily="34" charset="0"/>
              </a:rPr>
              <a:t> (health professional rules)</a:t>
            </a:r>
          </a:p>
          <a:p>
            <a:pPr eaLnBrk="1" hangingPunct="1"/>
            <a:r>
              <a:rPr lang="en-GB" smtClean="0">
                <a:solidFill>
                  <a:srgbClr val="009900"/>
                </a:solidFill>
                <a:latin typeface="Calibri" pitchFamily="34" charset="0"/>
              </a:rPr>
              <a:t>Info presentation</a:t>
            </a:r>
            <a:r>
              <a:rPr lang="en-GB" smtClean="0">
                <a:latin typeface="Calibri" pitchFamily="34" charset="0"/>
              </a:rPr>
              <a:t> (user adaptive)</a:t>
            </a:r>
          </a:p>
        </p:txBody>
      </p:sp>
      <p:sp>
        <p:nvSpPr>
          <p:cNvPr id="97285" name="Rectangle 2"/>
          <p:cNvSpPr>
            <a:spLocks noGrp="1" noChangeArrowheads="1"/>
          </p:cNvSpPr>
          <p:nvPr>
            <p:ph type="title"/>
          </p:nvPr>
        </p:nvSpPr>
        <p:spPr>
          <a:xfrm>
            <a:off x="457200" y="274638"/>
            <a:ext cx="5267325" cy="706437"/>
          </a:xfrm>
        </p:spPr>
        <p:txBody>
          <a:bodyPr/>
          <a:lstStyle/>
          <a:p>
            <a:pPr eaLnBrk="1" hangingPunct="1"/>
            <a:r>
              <a:rPr lang="es-ES" sz="2400" smtClean="0"/>
              <a:t>CONCLUSIONS</a:t>
            </a:r>
            <a:br>
              <a:rPr lang="es-ES" sz="2400" smtClean="0"/>
            </a:br>
            <a:r>
              <a:rPr lang="es-ES" sz="2400" i="1" smtClean="0">
                <a:sym typeface="Wingdings" pitchFamily="2" charset="2"/>
              </a:rPr>
              <a:t>Contributions</a:t>
            </a:r>
            <a:endParaRPr lang="es-ES" sz="2400" i="1"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6" name="5 Marcador de número de diapositiva"/>
          <p:cNvSpPr>
            <a:spLocks noGrp="1"/>
          </p:cNvSpPr>
          <p:nvPr>
            <p:ph type="sldNum" sz="quarter" idx="12"/>
          </p:nvPr>
        </p:nvSpPr>
        <p:spPr/>
        <p:txBody>
          <a:bodyPr/>
          <a:lstStyle/>
          <a:p>
            <a:pPr>
              <a:defRPr/>
            </a:pPr>
            <a:fld id="{8C05BA8C-4258-4B0A-9DC5-E8EE8BEE0D0A}" type="slidenum">
              <a:rPr lang="en-GB"/>
              <a:pPr>
                <a:defRPr/>
              </a:pPr>
              <a:t>33</a:t>
            </a:fld>
            <a:endParaRPr lang="en-GB"/>
          </a:p>
        </p:txBody>
      </p:sp>
      <p:sp>
        <p:nvSpPr>
          <p:cNvPr id="99332" name="Rectangle 3"/>
          <p:cNvSpPr>
            <a:spLocks noGrp="1" noChangeArrowheads="1"/>
          </p:cNvSpPr>
          <p:nvPr>
            <p:ph type="body" idx="1"/>
          </p:nvPr>
        </p:nvSpPr>
        <p:spPr>
          <a:xfrm>
            <a:off x="457200" y="1357313"/>
            <a:ext cx="8229600" cy="4643437"/>
          </a:xfrm>
        </p:spPr>
        <p:txBody>
          <a:bodyPr/>
          <a:lstStyle/>
          <a:p>
            <a:pPr eaLnBrk="1" hangingPunct="1">
              <a:lnSpc>
                <a:spcPct val="90000"/>
              </a:lnSpc>
            </a:pPr>
            <a:r>
              <a:rPr lang="en-GB" smtClean="0">
                <a:latin typeface="Calibri" pitchFamily="34" charset="0"/>
              </a:rPr>
              <a:t>Improve algorithmic models for ADL recognition</a:t>
            </a:r>
          </a:p>
          <a:p>
            <a:pPr eaLnBrk="1" hangingPunct="1">
              <a:lnSpc>
                <a:spcPct val="90000"/>
              </a:lnSpc>
            </a:pPr>
            <a:r>
              <a:rPr lang="en-GB" smtClean="0">
                <a:latin typeface="Calibri" pitchFamily="34" charset="0"/>
              </a:rPr>
              <a:t>Smart technologies:</a:t>
            </a:r>
          </a:p>
          <a:p>
            <a:pPr lvl="1" eaLnBrk="1" hangingPunct="1">
              <a:lnSpc>
                <a:spcPct val="90000"/>
              </a:lnSpc>
            </a:pPr>
            <a:r>
              <a:rPr lang="en-GB" smtClean="0">
                <a:latin typeface="Calibri" pitchFamily="34" charset="0"/>
              </a:rPr>
              <a:t>Indoor &amp; Outdoor</a:t>
            </a:r>
          </a:p>
          <a:p>
            <a:pPr lvl="1" eaLnBrk="1" hangingPunct="1">
              <a:lnSpc>
                <a:spcPct val="90000"/>
              </a:lnSpc>
            </a:pPr>
            <a:r>
              <a:rPr lang="en-GB" smtClean="0">
                <a:latin typeface="Calibri" pitchFamily="34" charset="0"/>
              </a:rPr>
              <a:t>Sound &amp; Speech</a:t>
            </a:r>
          </a:p>
          <a:p>
            <a:pPr lvl="1" eaLnBrk="1" hangingPunct="1">
              <a:lnSpc>
                <a:spcPct val="90000"/>
              </a:lnSpc>
            </a:pPr>
            <a:r>
              <a:rPr lang="en-GB" smtClean="0">
                <a:latin typeface="Calibri" pitchFamily="34" charset="0"/>
              </a:rPr>
              <a:t>Smart-home Advanced sensors (motes)</a:t>
            </a:r>
          </a:p>
          <a:p>
            <a:pPr lvl="1" eaLnBrk="1" hangingPunct="1">
              <a:lnSpc>
                <a:spcPct val="90000"/>
              </a:lnSpc>
            </a:pPr>
            <a:r>
              <a:rPr lang="en-GB" smtClean="0">
                <a:latin typeface="Calibri" pitchFamily="34" charset="0"/>
              </a:rPr>
              <a:t>Affective technology (emotion &amp; stress)</a:t>
            </a:r>
          </a:p>
          <a:p>
            <a:pPr lvl="1" eaLnBrk="1" hangingPunct="1">
              <a:lnSpc>
                <a:spcPct val="90000"/>
              </a:lnSpc>
            </a:pPr>
            <a:r>
              <a:rPr lang="en-GB" smtClean="0">
                <a:latin typeface="Calibri" pitchFamily="34" charset="0"/>
              </a:rPr>
              <a:t>Location &amp; Identification: Persons &amp; Objects (smart objects)</a:t>
            </a:r>
          </a:p>
          <a:p>
            <a:pPr lvl="1" eaLnBrk="1" hangingPunct="1">
              <a:lnSpc>
                <a:spcPct val="90000"/>
              </a:lnSpc>
            </a:pPr>
            <a:r>
              <a:rPr lang="en-GB" smtClean="0">
                <a:latin typeface="Calibri" pitchFamily="34" charset="0"/>
              </a:rPr>
              <a:t>...</a:t>
            </a:r>
          </a:p>
          <a:p>
            <a:pPr eaLnBrk="1" hangingPunct="1">
              <a:lnSpc>
                <a:spcPct val="90000"/>
              </a:lnSpc>
            </a:pPr>
            <a:r>
              <a:rPr lang="en-GB" smtClean="0">
                <a:latin typeface="Calibri" pitchFamily="34" charset="0"/>
              </a:rPr>
              <a:t>Integration w/ Daily Assistants &amp; Home Automation</a:t>
            </a:r>
          </a:p>
          <a:p>
            <a:pPr eaLnBrk="1" hangingPunct="1">
              <a:lnSpc>
                <a:spcPct val="90000"/>
              </a:lnSpc>
            </a:pPr>
            <a:r>
              <a:rPr lang="en-GB" smtClean="0">
                <a:latin typeface="Calibri" pitchFamily="34" charset="0"/>
              </a:rPr>
              <a:t>Caregivers Assistance (technology-based)</a:t>
            </a:r>
          </a:p>
        </p:txBody>
      </p:sp>
      <p:sp>
        <p:nvSpPr>
          <p:cNvPr id="99333" name="Rectangle 2"/>
          <p:cNvSpPr>
            <a:spLocks noGrp="1" noChangeArrowheads="1"/>
          </p:cNvSpPr>
          <p:nvPr>
            <p:ph type="title"/>
          </p:nvPr>
        </p:nvSpPr>
        <p:spPr>
          <a:xfrm>
            <a:off x="457200" y="274638"/>
            <a:ext cx="5267325" cy="706437"/>
          </a:xfrm>
        </p:spPr>
        <p:txBody>
          <a:bodyPr/>
          <a:lstStyle/>
          <a:p>
            <a:pPr eaLnBrk="1" hangingPunct="1"/>
            <a:r>
              <a:rPr lang="es-ES" sz="2400" smtClean="0"/>
              <a:t>CONCLUSIONS</a:t>
            </a:r>
            <a:br>
              <a:rPr lang="es-ES" sz="2400" smtClean="0"/>
            </a:br>
            <a:r>
              <a:rPr lang="es-ES" sz="2400" i="1" smtClean="0">
                <a:sym typeface="Wingdings" pitchFamily="2" charset="2"/>
              </a:rPr>
              <a:t>Next Steps</a:t>
            </a:r>
            <a:endParaRPr lang="es-ES" sz="2400" i="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8" name="Rectangle 4"/>
          <p:cNvSpPr txBox="1">
            <a:spLocks noChangeArrowheads="1"/>
          </p:cNvSpPr>
          <p:nvPr/>
        </p:nvSpPr>
        <p:spPr bwMode="auto">
          <a:xfrm>
            <a:off x="0" y="160338"/>
            <a:ext cx="9144000" cy="1295400"/>
          </a:xfrm>
          <a:prstGeom prst="rect">
            <a:avLst/>
          </a:prstGeom>
          <a:solidFill>
            <a:srgbClr val="339933"/>
          </a:solidFill>
          <a:ln w="9525">
            <a:noFill/>
            <a:miter lim="800000"/>
            <a:headEnd/>
            <a:tailEnd/>
          </a:ln>
          <a:effectLst/>
        </p:spPr>
        <p:txBody>
          <a:bodyPr anchor="ctr"/>
          <a:lstStyle/>
          <a:p>
            <a:pPr algn="ctr">
              <a:defRPr/>
            </a:pPr>
            <a:r>
              <a:rPr lang="en-GB" sz="2800" b="1" kern="0" dirty="0">
                <a:solidFill>
                  <a:schemeClr val="folHlink"/>
                </a:solidFill>
                <a:latin typeface="+mj-lt"/>
                <a:ea typeface="+mj-ea"/>
                <a:cs typeface="+mj-cs"/>
              </a:rPr>
              <a:t>Thanks for your attention</a:t>
            </a:r>
          </a:p>
        </p:txBody>
      </p:sp>
      <p:sp>
        <p:nvSpPr>
          <p:cNvPr id="9" name="Text Box 12"/>
          <p:cNvSpPr txBox="1">
            <a:spLocks noChangeArrowheads="1"/>
          </p:cNvSpPr>
          <p:nvPr/>
        </p:nvSpPr>
        <p:spPr bwMode="auto">
          <a:xfrm>
            <a:off x="1843088" y="1803400"/>
            <a:ext cx="3906837" cy="1754188"/>
          </a:xfrm>
          <a:prstGeom prst="rect">
            <a:avLst/>
          </a:prstGeom>
          <a:noFill/>
          <a:ln w="9525">
            <a:noFill/>
            <a:miter lim="800000"/>
            <a:headEnd/>
            <a:tailEnd/>
          </a:ln>
          <a:effectLst/>
        </p:spPr>
        <p:txBody>
          <a:bodyPr wrap="none">
            <a:spAutoFit/>
          </a:bodyPr>
          <a:lstStyle/>
          <a:p>
            <a:pPr>
              <a:defRPr/>
            </a:pPr>
            <a:r>
              <a:rPr lang="es-ES" dirty="0">
                <a:latin typeface="Arial" charset="0"/>
              </a:rPr>
              <a:t>Alberto Martínez Cantera</a:t>
            </a:r>
          </a:p>
          <a:p>
            <a:pPr>
              <a:defRPr/>
            </a:pPr>
            <a:endParaRPr lang="es-ES" sz="1400" dirty="0">
              <a:solidFill>
                <a:schemeClr val="tx1">
                  <a:lumMod val="50000"/>
                  <a:lumOff val="50000"/>
                </a:schemeClr>
              </a:solidFill>
              <a:latin typeface="Arial" charset="0"/>
            </a:endParaRPr>
          </a:p>
          <a:p>
            <a:pPr>
              <a:defRPr/>
            </a:pPr>
            <a:r>
              <a:rPr lang="es-ES" sz="1400" dirty="0">
                <a:solidFill>
                  <a:schemeClr val="tx1">
                    <a:lumMod val="50000"/>
                    <a:lumOff val="50000"/>
                  </a:schemeClr>
                </a:solidFill>
                <a:latin typeface="Arial" charset="0"/>
              </a:rPr>
              <a:t>alberto.martinez@tecnalia.com</a:t>
            </a:r>
          </a:p>
          <a:p>
            <a:pPr>
              <a:defRPr/>
            </a:pPr>
            <a:r>
              <a:rPr lang="es-ES" sz="1200" i="1" dirty="0">
                <a:solidFill>
                  <a:schemeClr val="bg1">
                    <a:lumMod val="50000"/>
                  </a:schemeClr>
                </a:solidFill>
                <a:latin typeface="Arial" charset="0"/>
              </a:rPr>
              <a:t>BEDMOND </a:t>
            </a:r>
            <a:r>
              <a:rPr lang="es-ES" sz="1200" i="1" dirty="0" err="1">
                <a:solidFill>
                  <a:schemeClr val="bg1">
                    <a:lumMod val="50000"/>
                  </a:schemeClr>
                </a:solidFill>
                <a:latin typeface="Arial" charset="0"/>
              </a:rPr>
              <a:t>project</a:t>
            </a:r>
            <a:r>
              <a:rPr lang="es-ES" sz="1200" i="1" dirty="0">
                <a:solidFill>
                  <a:schemeClr val="bg1">
                    <a:lumMod val="50000"/>
                  </a:schemeClr>
                </a:solidFill>
                <a:latin typeface="Arial" charset="0"/>
              </a:rPr>
              <a:t> </a:t>
            </a:r>
            <a:r>
              <a:rPr lang="es-ES" sz="1200" i="1" dirty="0" err="1">
                <a:solidFill>
                  <a:schemeClr val="bg1">
                    <a:lumMod val="50000"/>
                  </a:schemeClr>
                </a:solidFill>
                <a:latin typeface="Arial" charset="0"/>
              </a:rPr>
              <a:t>coordinator</a:t>
            </a:r>
            <a:endParaRPr lang="es-ES" sz="1200" b="1" i="1" dirty="0">
              <a:solidFill>
                <a:schemeClr val="bg1">
                  <a:lumMod val="50000"/>
                </a:schemeClr>
              </a:solidFill>
              <a:latin typeface="Arial" charset="0"/>
            </a:endParaRPr>
          </a:p>
          <a:p>
            <a:pPr>
              <a:defRPr/>
            </a:pPr>
            <a:endParaRPr lang="es-ES" sz="1400" dirty="0">
              <a:latin typeface="Arial" charset="0"/>
            </a:endParaRPr>
          </a:p>
          <a:p>
            <a:pPr>
              <a:defRPr/>
            </a:pPr>
            <a:r>
              <a:rPr lang="es-ES" b="1" dirty="0">
                <a:effectLst>
                  <a:outerShdw blurRad="38100" dist="38100" dir="2700000" algn="tl">
                    <a:srgbClr val="C0C0C0"/>
                  </a:outerShdw>
                </a:effectLst>
                <a:latin typeface="Arial" charset="0"/>
              </a:rPr>
              <a:t>TECNALIA </a:t>
            </a:r>
            <a:r>
              <a:rPr lang="es-ES" b="1" dirty="0" err="1">
                <a:effectLst>
                  <a:outerShdw blurRad="38100" dist="38100" dir="2700000" algn="tl">
                    <a:srgbClr val="C0C0C0"/>
                  </a:outerShdw>
                </a:effectLst>
                <a:latin typeface="Arial" charset="0"/>
              </a:rPr>
              <a:t>Research</a:t>
            </a:r>
            <a:r>
              <a:rPr lang="es-ES" b="1" dirty="0">
                <a:effectLst>
                  <a:outerShdw blurRad="38100" dist="38100" dir="2700000" algn="tl">
                    <a:srgbClr val="C0C0C0"/>
                  </a:outerShdw>
                </a:effectLst>
                <a:latin typeface="Arial" charset="0"/>
              </a:rPr>
              <a:t> &amp; </a:t>
            </a:r>
            <a:r>
              <a:rPr lang="es-ES" b="1" dirty="0" err="1">
                <a:effectLst>
                  <a:outerShdw blurRad="38100" dist="38100" dir="2700000" algn="tl">
                    <a:srgbClr val="C0C0C0"/>
                  </a:outerShdw>
                </a:effectLst>
                <a:latin typeface="Arial" charset="0"/>
              </a:rPr>
              <a:t>Innovation</a:t>
            </a:r>
            <a:endParaRPr lang="es-ES" b="1" dirty="0">
              <a:effectLst>
                <a:outerShdw blurRad="38100" dist="38100" dir="2700000" algn="tl">
                  <a:srgbClr val="C0C0C0"/>
                </a:outerShdw>
              </a:effectLst>
              <a:latin typeface="Arial" charset="0"/>
            </a:endParaRPr>
          </a:p>
          <a:p>
            <a:pPr>
              <a:defRPr/>
            </a:pPr>
            <a:r>
              <a:rPr lang="es-ES" b="1" dirty="0" err="1">
                <a:latin typeface="Arial" charset="0"/>
              </a:rPr>
              <a:t>Health</a:t>
            </a:r>
            <a:r>
              <a:rPr lang="es-ES" b="1" dirty="0">
                <a:latin typeface="Arial" charset="0"/>
              </a:rPr>
              <a:t> Technologies </a:t>
            </a:r>
            <a:r>
              <a:rPr lang="es-ES" dirty="0" err="1">
                <a:latin typeface="Arial" charset="0"/>
              </a:rPr>
              <a:t>Unit</a:t>
            </a:r>
            <a:endParaRPr lang="es-ES" sz="1400" dirty="0">
              <a:latin typeface="Arial" charset="0"/>
            </a:endParaRPr>
          </a:p>
        </p:txBody>
      </p:sp>
      <p:sp>
        <p:nvSpPr>
          <p:cNvPr id="101380" name="Rectangle 13"/>
          <p:cNvSpPr>
            <a:spLocks noChangeArrowheads="1"/>
          </p:cNvSpPr>
          <p:nvPr/>
        </p:nvSpPr>
        <p:spPr bwMode="auto">
          <a:xfrm>
            <a:off x="107950" y="1731963"/>
            <a:ext cx="5759450" cy="1871662"/>
          </a:xfrm>
          <a:prstGeom prst="rect">
            <a:avLst/>
          </a:prstGeom>
          <a:noFill/>
          <a:ln w="9525">
            <a:solidFill>
              <a:srgbClr val="FF9933"/>
            </a:solidFill>
            <a:miter lim="800000"/>
            <a:headEnd/>
            <a:tailEnd/>
          </a:ln>
        </p:spPr>
        <p:txBody>
          <a:bodyPr wrap="none" anchor="ctr"/>
          <a:lstStyle/>
          <a:p>
            <a:endParaRPr lang="es-ES"/>
          </a:p>
        </p:txBody>
      </p:sp>
      <p:pic>
        <p:nvPicPr>
          <p:cNvPr id="101381" name="Picture 14" descr="Logo_ROBOTIKER-TECNALIA-Color_AltaResolucion">
            <a:hlinkClick r:id="rId3"/>
          </p:cNvPr>
          <p:cNvPicPr>
            <a:picLocks noChangeAspect="1" noChangeArrowheads="1"/>
          </p:cNvPicPr>
          <p:nvPr/>
        </p:nvPicPr>
        <p:blipFill>
          <a:blip r:embed="rId4" cstate="print"/>
          <a:srcRect l="82042"/>
          <a:stretch>
            <a:fillRect/>
          </a:stretch>
        </p:blipFill>
        <p:spPr bwMode="auto">
          <a:xfrm>
            <a:off x="590550" y="1803400"/>
            <a:ext cx="773113" cy="1150938"/>
          </a:xfrm>
          <a:prstGeom prst="rect">
            <a:avLst/>
          </a:prstGeom>
          <a:noFill/>
          <a:ln w="9525">
            <a:noFill/>
            <a:miter lim="800000"/>
            <a:headEnd/>
            <a:tailEnd/>
          </a:ln>
        </p:spPr>
      </p:pic>
      <p:pic>
        <p:nvPicPr>
          <p:cNvPr id="101382" name="Picture 7" descr="negativo pastilla_fondo degradado"/>
          <p:cNvPicPr>
            <a:picLocks noChangeAspect="1" noChangeArrowheads="1"/>
          </p:cNvPicPr>
          <p:nvPr/>
        </p:nvPicPr>
        <p:blipFill>
          <a:blip r:embed="rId5" cstate="print"/>
          <a:srcRect/>
          <a:stretch>
            <a:fillRect/>
          </a:stretch>
        </p:blipFill>
        <p:spPr bwMode="auto">
          <a:xfrm>
            <a:off x="169863" y="3048000"/>
            <a:ext cx="1701800" cy="484188"/>
          </a:xfrm>
          <a:prstGeom prst="rect">
            <a:avLst/>
          </a:prstGeom>
          <a:noFill/>
          <a:ln w="9525">
            <a:noFill/>
            <a:miter lim="800000"/>
            <a:headEnd/>
            <a:tailEnd/>
          </a:ln>
        </p:spPr>
      </p:pic>
      <p:pic>
        <p:nvPicPr>
          <p:cNvPr id="101383" name="12 Imagen" descr="bedmond_logo.jpg"/>
          <p:cNvPicPr>
            <a:picLocks noChangeAspect="1"/>
          </p:cNvPicPr>
          <p:nvPr/>
        </p:nvPicPr>
        <p:blipFill>
          <a:blip r:embed="rId6" cstate="print"/>
          <a:srcRect/>
          <a:stretch>
            <a:fillRect/>
          </a:stretch>
        </p:blipFill>
        <p:spPr bwMode="auto">
          <a:xfrm>
            <a:off x="100013" y="239713"/>
            <a:ext cx="1257300" cy="668337"/>
          </a:xfrm>
          <a:prstGeom prst="rect">
            <a:avLst/>
          </a:prstGeom>
          <a:noFill/>
          <a:ln w="9525">
            <a:noFill/>
            <a:miter lim="800000"/>
            <a:headEnd/>
            <a:tailEnd/>
          </a:ln>
        </p:spPr>
      </p:pic>
      <p:sp>
        <p:nvSpPr>
          <p:cNvPr id="14" name="Subtítulo 7"/>
          <p:cNvSpPr>
            <a:spLocks/>
          </p:cNvSpPr>
          <p:nvPr/>
        </p:nvSpPr>
        <p:spPr bwMode="auto">
          <a:xfrm>
            <a:off x="4859338" y="1052513"/>
            <a:ext cx="4033837" cy="541337"/>
          </a:xfrm>
          <a:prstGeom prst="rect">
            <a:avLst/>
          </a:prstGeom>
          <a:noFill/>
          <a:ln w="9525">
            <a:noFill/>
            <a:miter lim="800000"/>
            <a:headEnd/>
            <a:tailEnd/>
          </a:ln>
        </p:spPr>
        <p:txBody>
          <a:bodyPr/>
          <a:lstStyle/>
          <a:p>
            <a:pPr algn="r" defTabSz="457200">
              <a:spcBef>
                <a:spcPct val="20000"/>
              </a:spcBef>
              <a:defRPr/>
            </a:pPr>
            <a:r>
              <a:rPr lang="en-GB" sz="2400" b="1" dirty="0">
                <a:solidFill>
                  <a:srgbClr val="009900"/>
                </a:solidFill>
                <a:effectLst>
                  <a:outerShdw blurRad="38100" dist="38100" dir="2700000" algn="tl">
                    <a:srgbClr val="C0C0C0"/>
                  </a:outerShdw>
                </a:effectLst>
              </a:rPr>
              <a:t>· BEDMOND project team ·</a:t>
            </a:r>
          </a:p>
        </p:txBody>
      </p:sp>
      <p:pic>
        <p:nvPicPr>
          <p:cNvPr id="101385" name="20 Imagen" descr="Alberto Martinez Cantera30.jpg"/>
          <p:cNvPicPr>
            <a:picLocks noChangeAspect="1"/>
          </p:cNvPicPr>
          <p:nvPr/>
        </p:nvPicPr>
        <p:blipFill>
          <a:blip r:embed="rId7" cstate="print"/>
          <a:srcRect/>
          <a:stretch>
            <a:fillRect/>
          </a:stretch>
        </p:blipFill>
        <p:spPr bwMode="auto">
          <a:xfrm>
            <a:off x="4857750" y="1828800"/>
            <a:ext cx="714375" cy="939800"/>
          </a:xfrm>
          <a:prstGeom prst="rect">
            <a:avLst/>
          </a:prstGeom>
          <a:noFill/>
          <a:ln w="9525">
            <a:noFill/>
            <a:miter lim="800000"/>
            <a:headEnd/>
            <a:tailEnd/>
          </a:ln>
        </p:spPr>
      </p:pic>
      <p:sp>
        <p:nvSpPr>
          <p:cNvPr id="32" name="Rectangle 4"/>
          <p:cNvSpPr txBox="1">
            <a:spLocks noChangeArrowheads="1"/>
          </p:cNvSpPr>
          <p:nvPr/>
        </p:nvSpPr>
        <p:spPr bwMode="auto">
          <a:xfrm>
            <a:off x="0" y="4000500"/>
            <a:ext cx="9144000" cy="2843213"/>
          </a:xfrm>
          <a:prstGeom prst="rect">
            <a:avLst/>
          </a:prstGeom>
          <a:gradFill flip="none" rotWithShape="1">
            <a:gsLst>
              <a:gs pos="0">
                <a:schemeClr val="bg1">
                  <a:lumMod val="95000"/>
                </a:schemeClr>
              </a:gs>
              <a:gs pos="50000">
                <a:schemeClr val="bg1"/>
              </a:gs>
              <a:gs pos="100000">
                <a:schemeClr val="bg1">
                  <a:lumMod val="95000"/>
                </a:schemeClr>
              </a:gs>
            </a:gsLst>
            <a:lin ang="16200000" scaled="1"/>
            <a:tileRect/>
          </a:gradFill>
          <a:ln w="9525">
            <a:noFill/>
            <a:miter lim="800000"/>
            <a:headEnd/>
            <a:tailEnd/>
          </a:ln>
          <a:effectLst/>
        </p:spPr>
        <p:txBody>
          <a:bodyPr/>
          <a:lstStyle/>
          <a:p>
            <a:pPr algn="ctr">
              <a:defRPr/>
            </a:pPr>
            <a:r>
              <a:rPr lang="en-GB" sz="2800" b="1" kern="0" dirty="0">
                <a:solidFill>
                  <a:schemeClr val="folHlink"/>
                </a:solidFill>
                <a:latin typeface="+mj-lt"/>
                <a:ea typeface="+mj-ea"/>
                <a:cs typeface="+mj-cs"/>
              </a:rPr>
              <a:t>Acknowledge</a:t>
            </a:r>
          </a:p>
        </p:txBody>
      </p:sp>
      <p:grpSp>
        <p:nvGrpSpPr>
          <p:cNvPr id="101387" name="32 Grupo"/>
          <p:cNvGrpSpPr>
            <a:grpSpLocks/>
          </p:cNvGrpSpPr>
          <p:nvPr/>
        </p:nvGrpSpPr>
        <p:grpSpPr bwMode="auto">
          <a:xfrm>
            <a:off x="250825" y="5564188"/>
            <a:ext cx="8604250" cy="1216025"/>
            <a:chOff x="251520" y="5564758"/>
            <a:chExt cx="8603077" cy="1215519"/>
          </a:xfrm>
        </p:grpSpPr>
        <p:pic>
          <p:nvPicPr>
            <p:cNvPr id="101396" name="Picture 8" descr="logo_europe-Estrella_otra"/>
            <p:cNvPicPr>
              <a:picLocks noChangeAspect="1" noChangeArrowheads="1"/>
            </p:cNvPicPr>
            <p:nvPr/>
          </p:nvPicPr>
          <p:blipFill>
            <a:blip r:embed="rId8" cstate="print"/>
            <a:srcRect/>
            <a:stretch>
              <a:fillRect/>
            </a:stretch>
          </p:blipFill>
          <p:spPr bwMode="auto">
            <a:xfrm>
              <a:off x="364168" y="6087343"/>
              <a:ext cx="714636" cy="670723"/>
            </a:xfrm>
            <a:prstGeom prst="rect">
              <a:avLst/>
            </a:prstGeom>
            <a:noFill/>
            <a:ln w="9525">
              <a:noFill/>
              <a:miter lim="800000"/>
              <a:headEnd/>
              <a:tailEnd/>
            </a:ln>
          </p:spPr>
        </p:pic>
        <p:pic>
          <p:nvPicPr>
            <p:cNvPr id="101397" name="Picture 10" descr="AALsmall"/>
            <p:cNvPicPr>
              <a:picLocks noChangeAspect="1" noChangeArrowheads="1"/>
            </p:cNvPicPr>
            <p:nvPr/>
          </p:nvPicPr>
          <p:blipFill>
            <a:blip r:embed="rId9" cstate="print"/>
            <a:srcRect/>
            <a:stretch>
              <a:fillRect/>
            </a:stretch>
          </p:blipFill>
          <p:spPr bwMode="auto">
            <a:xfrm>
              <a:off x="1123878" y="6169511"/>
              <a:ext cx="1318362" cy="496400"/>
            </a:xfrm>
            <a:prstGeom prst="rect">
              <a:avLst/>
            </a:prstGeom>
            <a:noFill/>
            <a:ln w="9525">
              <a:noFill/>
              <a:miter lim="800000"/>
              <a:headEnd/>
              <a:tailEnd/>
            </a:ln>
          </p:spPr>
        </p:pic>
        <p:grpSp>
          <p:nvGrpSpPr>
            <p:cNvPr id="101398" name="23 Grupo"/>
            <p:cNvGrpSpPr>
              <a:grpSpLocks/>
            </p:cNvGrpSpPr>
            <p:nvPr/>
          </p:nvGrpSpPr>
          <p:grpSpPr bwMode="auto">
            <a:xfrm>
              <a:off x="2524408" y="6119640"/>
              <a:ext cx="1707820" cy="609811"/>
              <a:chOff x="19486568" y="37993320"/>
              <a:chExt cx="2996578" cy="1257300"/>
            </a:xfrm>
          </p:grpSpPr>
          <p:pic>
            <p:nvPicPr>
              <p:cNvPr id="101403" name="24 Imagen" descr="Plan_Avanza2_logo.tif"/>
              <p:cNvPicPr>
                <a:picLocks noChangeAspect="1"/>
              </p:cNvPicPr>
              <p:nvPr/>
            </p:nvPicPr>
            <p:blipFill>
              <a:blip r:embed="rId10" cstate="print"/>
              <a:srcRect/>
              <a:stretch>
                <a:fillRect/>
              </a:stretch>
            </p:blipFill>
            <p:spPr bwMode="auto">
              <a:xfrm>
                <a:off x="19491395" y="38692836"/>
                <a:ext cx="2991751" cy="557784"/>
              </a:xfrm>
              <a:prstGeom prst="rect">
                <a:avLst/>
              </a:prstGeom>
              <a:noFill/>
              <a:ln w="9525">
                <a:noFill/>
                <a:miter lim="800000"/>
                <a:headEnd/>
                <a:tailEnd/>
              </a:ln>
            </p:spPr>
          </p:pic>
          <p:pic>
            <p:nvPicPr>
              <p:cNvPr id="101404" name="25 Imagen" descr="MITYC_logo.tif"/>
              <p:cNvPicPr>
                <a:picLocks noChangeAspect="1"/>
              </p:cNvPicPr>
              <p:nvPr/>
            </p:nvPicPr>
            <p:blipFill>
              <a:blip r:embed="rId11" cstate="print"/>
              <a:srcRect/>
              <a:stretch>
                <a:fillRect/>
              </a:stretch>
            </p:blipFill>
            <p:spPr bwMode="auto">
              <a:xfrm>
                <a:off x="19486568" y="37993320"/>
                <a:ext cx="2942705" cy="731520"/>
              </a:xfrm>
              <a:prstGeom prst="rect">
                <a:avLst/>
              </a:prstGeom>
              <a:noFill/>
              <a:ln w="9525">
                <a:noFill/>
                <a:miter lim="800000"/>
                <a:headEnd/>
                <a:tailEnd/>
              </a:ln>
            </p:spPr>
          </p:pic>
        </p:grpSp>
        <p:pic>
          <p:nvPicPr>
            <p:cNvPr id="101399" name="26 Imagen" descr="ISCIII.jpg"/>
            <p:cNvPicPr>
              <a:picLocks noChangeAspect="1"/>
            </p:cNvPicPr>
            <p:nvPr/>
          </p:nvPicPr>
          <p:blipFill>
            <a:blip r:embed="rId12" cstate="print"/>
            <a:srcRect/>
            <a:stretch>
              <a:fillRect/>
            </a:stretch>
          </p:blipFill>
          <p:spPr bwMode="auto">
            <a:xfrm>
              <a:off x="4333538" y="6143210"/>
              <a:ext cx="1732665" cy="562670"/>
            </a:xfrm>
            <a:prstGeom prst="rect">
              <a:avLst/>
            </a:prstGeom>
            <a:noFill/>
            <a:ln w="9525">
              <a:noFill/>
              <a:miter lim="800000"/>
              <a:headEnd/>
              <a:tailEnd/>
            </a:ln>
          </p:spPr>
        </p:pic>
        <p:pic>
          <p:nvPicPr>
            <p:cNvPr id="101400" name="27 Imagen" descr="logo_umic_pt.jpg"/>
            <p:cNvPicPr>
              <a:picLocks noChangeAspect="1"/>
            </p:cNvPicPr>
            <p:nvPr/>
          </p:nvPicPr>
          <p:blipFill>
            <a:blip r:embed="rId13" cstate="print"/>
            <a:srcRect l="4755" t="11221" r="6831" b="15530"/>
            <a:stretch>
              <a:fillRect/>
            </a:stretch>
          </p:blipFill>
          <p:spPr bwMode="auto">
            <a:xfrm>
              <a:off x="7564968" y="6068814"/>
              <a:ext cx="1224136" cy="711463"/>
            </a:xfrm>
            <a:prstGeom prst="rect">
              <a:avLst/>
            </a:prstGeom>
            <a:noFill/>
            <a:ln w="9525">
              <a:noFill/>
              <a:miter lim="800000"/>
              <a:headEnd/>
              <a:tailEnd/>
            </a:ln>
          </p:spPr>
        </p:pic>
        <p:pic>
          <p:nvPicPr>
            <p:cNvPr id="101401" name="28 Imagen" descr="FFGLogoRGB1000.gif"/>
            <p:cNvPicPr>
              <a:picLocks noChangeAspect="1"/>
            </p:cNvPicPr>
            <p:nvPr/>
          </p:nvPicPr>
          <p:blipFill>
            <a:blip r:embed="rId14" cstate="print"/>
            <a:srcRect/>
            <a:stretch>
              <a:fillRect/>
            </a:stretch>
          </p:blipFill>
          <p:spPr bwMode="auto">
            <a:xfrm>
              <a:off x="6167513" y="6086516"/>
              <a:ext cx="1296144" cy="676058"/>
            </a:xfrm>
            <a:prstGeom prst="rect">
              <a:avLst/>
            </a:prstGeom>
            <a:noFill/>
            <a:ln w="9525">
              <a:noFill/>
              <a:miter lim="800000"/>
              <a:headEnd/>
              <a:tailEnd/>
            </a:ln>
          </p:spPr>
        </p:pic>
        <p:sp>
          <p:nvSpPr>
            <p:cNvPr id="101402" name="29 CuadroTexto"/>
            <p:cNvSpPr txBox="1">
              <a:spLocks noChangeArrowheads="1"/>
            </p:cNvSpPr>
            <p:nvPr/>
          </p:nvSpPr>
          <p:spPr bwMode="auto">
            <a:xfrm>
              <a:off x="251520" y="5564758"/>
              <a:ext cx="8603077" cy="523220"/>
            </a:xfrm>
            <a:prstGeom prst="rect">
              <a:avLst/>
            </a:prstGeom>
            <a:noFill/>
            <a:ln w="9525">
              <a:noFill/>
              <a:miter lim="800000"/>
              <a:headEnd/>
              <a:tailEnd/>
            </a:ln>
          </p:spPr>
          <p:txBody>
            <a:bodyPr>
              <a:spAutoFit/>
            </a:bodyPr>
            <a:lstStyle/>
            <a:p>
              <a:pPr>
                <a:buFont typeface="Arial" charset="0"/>
                <a:buChar char="•"/>
              </a:pPr>
              <a:r>
                <a:rPr lang="es-ES_tradnl" sz="1400">
                  <a:solidFill>
                    <a:srgbClr val="009900"/>
                  </a:solidFill>
                </a:rPr>
                <a:t>BEDMOND project is co-funded by the European AAL Joint Programme and the National Funding Agencies: FFG (Austria), MITYC y MICINN (Spain) and UMIC (Portugal)</a:t>
              </a:r>
            </a:p>
          </p:txBody>
        </p:sp>
      </p:grpSp>
      <p:pic>
        <p:nvPicPr>
          <p:cNvPr id="101388" name="Picture 6" descr="par_mat2">
            <a:hlinkClick r:id="rId15"/>
          </p:cNvPr>
          <p:cNvPicPr>
            <a:picLocks noChangeAspect="1" noChangeArrowheads="1"/>
          </p:cNvPicPr>
          <p:nvPr/>
        </p:nvPicPr>
        <p:blipFill>
          <a:blip r:embed="rId16" cstate="print"/>
          <a:srcRect/>
          <a:stretch>
            <a:fillRect/>
          </a:stretch>
        </p:blipFill>
        <p:spPr bwMode="auto">
          <a:xfrm>
            <a:off x="1846263" y="4946650"/>
            <a:ext cx="1008062" cy="481013"/>
          </a:xfrm>
          <a:prstGeom prst="rect">
            <a:avLst/>
          </a:prstGeom>
          <a:noFill/>
          <a:ln w="9525">
            <a:noFill/>
            <a:miter lim="800000"/>
            <a:headEnd/>
            <a:tailEnd/>
          </a:ln>
        </p:spPr>
      </p:pic>
      <p:pic>
        <p:nvPicPr>
          <p:cNvPr id="101389" name="Picture 9" descr="cure_logo">
            <a:hlinkClick r:id="rId17"/>
          </p:cNvPr>
          <p:cNvPicPr>
            <a:picLocks noChangeAspect="1" noChangeArrowheads="1"/>
          </p:cNvPicPr>
          <p:nvPr/>
        </p:nvPicPr>
        <p:blipFill>
          <a:blip r:embed="rId18" cstate="print"/>
          <a:srcRect/>
          <a:stretch>
            <a:fillRect/>
          </a:stretch>
        </p:blipFill>
        <p:spPr bwMode="auto">
          <a:xfrm>
            <a:off x="7688263" y="4984750"/>
            <a:ext cx="1455737" cy="404813"/>
          </a:xfrm>
          <a:prstGeom prst="rect">
            <a:avLst/>
          </a:prstGeom>
          <a:noFill/>
          <a:ln w="9525">
            <a:noFill/>
            <a:miter lim="800000"/>
            <a:headEnd/>
            <a:tailEnd/>
          </a:ln>
        </p:spPr>
      </p:pic>
      <p:pic>
        <p:nvPicPr>
          <p:cNvPr id="101390" name="Picture 11" descr="ait_logo_ohne_claim_c1_4c"/>
          <p:cNvPicPr>
            <a:picLocks noChangeAspect="1" noChangeArrowheads="1"/>
          </p:cNvPicPr>
          <p:nvPr/>
        </p:nvPicPr>
        <p:blipFill>
          <a:blip r:embed="rId19" cstate="print"/>
          <a:srcRect/>
          <a:stretch>
            <a:fillRect/>
          </a:stretch>
        </p:blipFill>
        <p:spPr bwMode="auto">
          <a:xfrm>
            <a:off x="4686300" y="5006975"/>
            <a:ext cx="1711325" cy="360363"/>
          </a:xfrm>
          <a:prstGeom prst="rect">
            <a:avLst/>
          </a:prstGeom>
          <a:noFill/>
          <a:ln w="9525">
            <a:noFill/>
            <a:miter lim="800000"/>
            <a:headEnd/>
            <a:tailEnd/>
          </a:ln>
        </p:spPr>
      </p:pic>
      <p:pic>
        <p:nvPicPr>
          <p:cNvPr id="101391" name="Picture 13" descr="LOGO TECNALIA+CLAIM COLOR 300"/>
          <p:cNvPicPr>
            <a:picLocks noChangeAspect="1" noChangeArrowheads="1"/>
          </p:cNvPicPr>
          <p:nvPr/>
        </p:nvPicPr>
        <p:blipFill>
          <a:blip r:embed="rId20" cstate="print"/>
          <a:srcRect/>
          <a:stretch>
            <a:fillRect/>
          </a:stretch>
        </p:blipFill>
        <p:spPr bwMode="auto">
          <a:xfrm>
            <a:off x="34925" y="4970463"/>
            <a:ext cx="1728788" cy="431800"/>
          </a:xfrm>
          <a:prstGeom prst="rect">
            <a:avLst/>
          </a:prstGeom>
          <a:noFill/>
          <a:ln w="9525">
            <a:noFill/>
            <a:miter lim="800000"/>
            <a:headEnd/>
            <a:tailEnd/>
          </a:ln>
        </p:spPr>
      </p:pic>
      <p:pic>
        <p:nvPicPr>
          <p:cNvPr id="101392" name="Picture 8" descr="meticube_logo">
            <a:hlinkClick r:id="rId21"/>
          </p:cNvPr>
          <p:cNvPicPr>
            <a:picLocks noChangeAspect="1" noChangeArrowheads="1"/>
          </p:cNvPicPr>
          <p:nvPr/>
        </p:nvPicPr>
        <p:blipFill>
          <a:blip r:embed="rId22" cstate="print"/>
          <a:srcRect/>
          <a:stretch>
            <a:fillRect/>
          </a:stretch>
        </p:blipFill>
        <p:spPr bwMode="auto">
          <a:xfrm>
            <a:off x="6443663" y="4975225"/>
            <a:ext cx="1174750" cy="423863"/>
          </a:xfrm>
          <a:prstGeom prst="rect">
            <a:avLst/>
          </a:prstGeom>
          <a:noFill/>
          <a:ln w="9525">
            <a:noFill/>
            <a:miter lim="800000"/>
            <a:headEnd/>
            <a:tailEnd/>
          </a:ln>
        </p:spPr>
      </p:pic>
      <p:pic>
        <p:nvPicPr>
          <p:cNvPr id="101393" name="Picture 10" descr="Logo_Ibernex_3D_Texto_Derecha"/>
          <p:cNvPicPr>
            <a:picLocks noChangeAspect="1" noChangeArrowheads="1"/>
          </p:cNvPicPr>
          <p:nvPr/>
        </p:nvPicPr>
        <p:blipFill>
          <a:blip r:embed="rId23" cstate="print"/>
          <a:srcRect t="21635" r="8527"/>
          <a:stretch>
            <a:fillRect/>
          </a:stretch>
        </p:blipFill>
        <p:spPr bwMode="auto">
          <a:xfrm>
            <a:off x="2881313" y="4956175"/>
            <a:ext cx="1762125" cy="461963"/>
          </a:xfrm>
          <a:prstGeom prst="rect">
            <a:avLst/>
          </a:prstGeom>
          <a:noFill/>
          <a:ln w="9525">
            <a:noFill/>
            <a:miter lim="800000"/>
            <a:headEnd/>
            <a:tailEnd/>
          </a:ln>
        </p:spPr>
      </p:pic>
      <p:sp>
        <p:nvSpPr>
          <p:cNvPr id="101394" name="45 CuadroTexto"/>
          <p:cNvSpPr txBox="1">
            <a:spLocks noChangeArrowheads="1"/>
          </p:cNvSpPr>
          <p:nvPr/>
        </p:nvSpPr>
        <p:spPr bwMode="auto">
          <a:xfrm>
            <a:off x="250825" y="4508500"/>
            <a:ext cx="3097213" cy="307975"/>
          </a:xfrm>
          <a:prstGeom prst="rect">
            <a:avLst/>
          </a:prstGeom>
          <a:noFill/>
          <a:ln w="9525">
            <a:noFill/>
            <a:miter lim="800000"/>
            <a:headEnd/>
            <a:tailEnd/>
          </a:ln>
        </p:spPr>
        <p:txBody>
          <a:bodyPr>
            <a:spAutoFit/>
          </a:bodyPr>
          <a:lstStyle/>
          <a:p>
            <a:pPr>
              <a:buFont typeface="Arial" charset="0"/>
              <a:buChar char="•"/>
            </a:pPr>
            <a:r>
              <a:rPr lang="es-ES_tradnl" sz="1400">
                <a:solidFill>
                  <a:srgbClr val="009900"/>
                </a:solidFill>
              </a:rPr>
              <a:t>BEDMOND consortium is formed by:</a:t>
            </a:r>
          </a:p>
        </p:txBody>
      </p:sp>
      <p:pic>
        <p:nvPicPr>
          <p:cNvPr id="101395" name="30 Imagen" descr="Foto grupo.jpg"/>
          <p:cNvPicPr>
            <a:picLocks noChangeAspect="1"/>
          </p:cNvPicPr>
          <p:nvPr/>
        </p:nvPicPr>
        <p:blipFill>
          <a:blip r:embed="rId24" cstate="print"/>
          <a:srcRect/>
          <a:stretch>
            <a:fillRect/>
          </a:stretch>
        </p:blipFill>
        <p:spPr bwMode="auto">
          <a:xfrm>
            <a:off x="5867400" y="1471613"/>
            <a:ext cx="32766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Documents and Settings\eibanez\Escritorio\FOTOS\SXC\1043922_51054240[1].jpg"/>
          <p:cNvPicPr>
            <a:picLocks noChangeAspect="1" noChangeArrowheads="1"/>
          </p:cNvPicPr>
          <p:nvPr/>
        </p:nvPicPr>
        <p:blipFill>
          <a:blip r:embed="rId3" cstate="print"/>
          <a:srcRect/>
          <a:stretch>
            <a:fillRect/>
          </a:stretch>
        </p:blipFill>
        <p:spPr bwMode="auto">
          <a:xfrm>
            <a:off x="6683375" y="1844675"/>
            <a:ext cx="2054225" cy="1346200"/>
          </a:xfrm>
          <a:prstGeom prst="rect">
            <a:avLst/>
          </a:prstGeom>
          <a:noFill/>
          <a:ln w="9525">
            <a:noFill/>
            <a:miter lim="800000"/>
            <a:headEnd/>
            <a:tailEnd/>
          </a:ln>
        </p:spPr>
      </p:pic>
      <p:pic>
        <p:nvPicPr>
          <p:cNvPr id="23554" name="lightboxImage" descr="radiografia_cerebro_540">
            <a:hlinkClick r:id="rId4" tooltip="&quot;Pulse para cerrar&quot;"/>
          </p:cNvPr>
          <p:cNvPicPr>
            <a:picLocks noChangeAspect="1" noChangeArrowheads="1"/>
          </p:cNvPicPr>
          <p:nvPr/>
        </p:nvPicPr>
        <p:blipFill>
          <a:blip r:embed="rId5" cstate="print"/>
          <a:srcRect/>
          <a:stretch>
            <a:fillRect/>
          </a:stretch>
        </p:blipFill>
        <p:spPr bwMode="auto">
          <a:xfrm>
            <a:off x="5940425" y="3500438"/>
            <a:ext cx="2947988" cy="2209800"/>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p>
            <a:pPr>
              <a:defRPr/>
            </a:pPr>
            <a:fld id="{2C2EDEF5-9B2E-401D-9C82-87B147A0D95F}" type="slidenum">
              <a:rPr lang="en-GB"/>
              <a:pPr>
                <a:defRPr/>
              </a:pPr>
              <a:t>4</a:t>
            </a:fld>
            <a:endParaRPr lang="en-GB"/>
          </a:p>
        </p:txBody>
      </p:sp>
      <p:sp>
        <p:nvSpPr>
          <p:cNvPr id="23558" name="Rectangle 2"/>
          <p:cNvSpPr>
            <a:spLocks noGrp="1" noChangeArrowheads="1"/>
          </p:cNvSpPr>
          <p:nvPr>
            <p:ph type="title"/>
          </p:nvPr>
        </p:nvSpPr>
        <p:spPr/>
        <p:txBody>
          <a:bodyPr/>
          <a:lstStyle/>
          <a:p>
            <a:pPr eaLnBrk="1" hangingPunct="1"/>
            <a:r>
              <a:rPr lang="en-US" sz="2400" smtClean="0"/>
              <a:t>BACKGROUND: SOCIAL AND S&amp;T</a:t>
            </a:r>
            <a:br>
              <a:rPr lang="en-US" sz="2400" smtClean="0"/>
            </a:br>
            <a:r>
              <a:rPr lang="en-US" sz="2400" i="1" smtClean="0"/>
              <a:t>Previous Work</a:t>
            </a:r>
          </a:p>
        </p:txBody>
      </p:sp>
      <p:sp>
        <p:nvSpPr>
          <p:cNvPr id="23559" name="Rectangle 3"/>
          <p:cNvSpPr>
            <a:spLocks noGrp="1" noChangeArrowheads="1"/>
          </p:cNvSpPr>
          <p:nvPr>
            <p:ph type="body" sz="half" idx="1"/>
          </p:nvPr>
        </p:nvSpPr>
        <p:spPr>
          <a:xfrm>
            <a:off x="457200" y="1285875"/>
            <a:ext cx="8075613" cy="4752975"/>
          </a:xfrm>
        </p:spPr>
        <p:txBody>
          <a:bodyPr/>
          <a:lstStyle/>
          <a:p>
            <a:pPr eaLnBrk="1" hangingPunct="1"/>
            <a:r>
              <a:rPr lang="en-GB" smtClean="0">
                <a:latin typeface="Calibri" pitchFamily="34" charset="0"/>
              </a:rPr>
              <a:t>Searching the origin (causes) of the problem,</a:t>
            </a:r>
          </a:p>
          <a:p>
            <a:pPr lvl="1" eaLnBrk="1" hangingPunct="1"/>
            <a:r>
              <a:rPr lang="en-GB" smtClean="0">
                <a:latin typeface="Calibri" pitchFamily="34" charset="0"/>
                <a:sym typeface="Wingdings" pitchFamily="2" charset="2"/>
              </a:rPr>
              <a:t>Still unknown  </a:t>
            </a:r>
            <a:r>
              <a:rPr lang="en-GB" b="1" smtClean="0">
                <a:latin typeface="Calibri" pitchFamily="34" charset="0"/>
                <a:sym typeface="Wingdings" pitchFamily="2" charset="2"/>
              </a:rPr>
              <a:t>Only proven fact: </a:t>
            </a:r>
            <a:r>
              <a:rPr lang="en-GB" smtClean="0">
                <a:latin typeface="Calibri" pitchFamily="34" charset="0"/>
              </a:rPr>
              <a:t>breaking</a:t>
            </a:r>
            <a:r>
              <a:rPr lang="en-GB" smtClean="0">
                <a:solidFill>
                  <a:schemeClr val="bg1"/>
                </a:solidFill>
                <a:latin typeface="Calibri" pitchFamily="34" charset="0"/>
              </a:rPr>
              <a:t> links among</a:t>
            </a:r>
            <a:r>
              <a:rPr lang="en-GB" smtClean="0">
                <a:latin typeface="Calibri" pitchFamily="34" charset="0"/>
              </a:rPr>
              <a:t> brain cells </a:t>
            </a:r>
            <a:r>
              <a:rPr lang="en-GB" smtClean="0">
                <a:latin typeface="Calibri" pitchFamily="34" charset="0"/>
                <a:sym typeface="Wingdings" pitchFamily="2" charset="2"/>
              </a:rPr>
              <a:t> neurons coming to death</a:t>
            </a:r>
            <a:endParaRPr lang="en-GB" smtClean="0">
              <a:latin typeface="Calibri" pitchFamily="34" charset="0"/>
            </a:endParaRPr>
          </a:p>
          <a:p>
            <a:pPr lvl="1" eaLnBrk="1" hangingPunct="1"/>
            <a:r>
              <a:rPr lang="en-GB" smtClean="0">
                <a:latin typeface="Calibri" pitchFamily="34" charset="0"/>
              </a:rPr>
              <a:t>But WHY? </a:t>
            </a:r>
            <a:r>
              <a:rPr lang="en-GB" smtClean="0">
                <a:latin typeface="Calibri" pitchFamily="34" charset="0"/>
                <a:sym typeface="Wingdings" pitchFamily="2" charset="2"/>
              </a:rPr>
              <a:t> </a:t>
            </a:r>
            <a:r>
              <a:rPr lang="en-GB" smtClean="0">
                <a:latin typeface="Calibri" pitchFamily="34" charset="0"/>
              </a:rPr>
              <a:t>Genomics, Proteomics, Metab</a:t>
            </a:r>
            <a:r>
              <a:rPr lang="en-GB" smtClean="0">
                <a:solidFill>
                  <a:schemeClr val="bg1"/>
                </a:solidFill>
                <a:latin typeface="Calibri" pitchFamily="34" charset="0"/>
              </a:rPr>
              <a:t>olomics</a:t>
            </a:r>
          </a:p>
          <a:p>
            <a:pPr eaLnBrk="1" hangingPunct="1"/>
            <a:r>
              <a:rPr lang="en-US" smtClean="0">
                <a:latin typeface="Calibri" pitchFamily="34" charset="0"/>
              </a:rPr>
              <a:t>Correct way but, OTHER WAYS?</a:t>
            </a:r>
          </a:p>
          <a:p>
            <a:pPr lvl="1" eaLnBrk="1" hangingPunct="1"/>
            <a:r>
              <a:rPr lang="en-GB" smtClean="0">
                <a:latin typeface="Calibri" pitchFamily="34" charset="0"/>
              </a:rPr>
              <a:t>Disease evolution is WELL KNOWN </a:t>
            </a:r>
            <a:r>
              <a:rPr lang="en-GB" smtClean="0">
                <a:latin typeface="Calibri" pitchFamily="34" charset="0"/>
                <a:sym typeface="Wingdings" pitchFamily="2" charset="2"/>
              </a:rPr>
              <a:t> </a:t>
            </a:r>
            <a:r>
              <a:rPr lang="en-GB" sz="3200" b="1" smtClean="0">
                <a:solidFill>
                  <a:schemeClr val="bg1"/>
                </a:solidFill>
                <a:latin typeface="Calibri" pitchFamily="34" charset="0"/>
                <a:sym typeface="Wingdings" pitchFamily="2" charset="2"/>
              </a:rPr>
              <a:t>MCI</a:t>
            </a:r>
          </a:p>
          <a:p>
            <a:pPr lvl="1" eaLnBrk="1" hangingPunct="1"/>
            <a:r>
              <a:rPr lang="en-US" b="1" smtClean="0">
                <a:latin typeface="Calibri" pitchFamily="34" charset="0"/>
                <a:sym typeface="Wingdings" pitchFamily="2" charset="2"/>
              </a:rPr>
              <a:t>Changes in ADL : potential MCI prodr</a:t>
            </a:r>
            <a:r>
              <a:rPr lang="en-US" b="1" smtClean="0">
                <a:solidFill>
                  <a:schemeClr val="bg1"/>
                </a:solidFill>
                <a:latin typeface="Calibri" pitchFamily="34" charset="0"/>
                <a:sym typeface="Wingdings" pitchFamily="2" charset="2"/>
              </a:rPr>
              <a:t>omes </a:t>
            </a:r>
          </a:p>
          <a:p>
            <a:pPr eaLnBrk="1" hangingPunct="1"/>
            <a:r>
              <a:rPr lang="en-GB" smtClean="0">
                <a:latin typeface="Calibri" pitchFamily="34" charset="0"/>
              </a:rPr>
              <a:t>EARLY DETECTION ?</a:t>
            </a:r>
          </a:p>
          <a:p>
            <a:pPr lvl="1" eaLnBrk="1" hangingPunct="1"/>
            <a:r>
              <a:rPr lang="en-GB" smtClean="0">
                <a:latin typeface="Calibri" pitchFamily="34" charset="0"/>
              </a:rPr>
              <a:t>Behaviour modelling and recognition </a:t>
            </a:r>
            <a:r>
              <a:rPr lang="en-GB" smtClean="0">
                <a:solidFill>
                  <a:schemeClr val="bg1"/>
                </a:solidFill>
                <a:latin typeface="Calibri" pitchFamily="34" charset="0"/>
              </a:rPr>
              <a:t>techniques</a:t>
            </a:r>
          </a:p>
          <a:p>
            <a:pPr lvl="2" eaLnBrk="1" hangingPunct="1"/>
            <a:r>
              <a:rPr lang="en-GB" smtClean="0">
                <a:latin typeface="Calibri" pitchFamily="34" charset="0"/>
              </a:rPr>
              <a:t>MCI symptoms characterization</a:t>
            </a:r>
          </a:p>
          <a:p>
            <a:pPr lvl="2" eaLnBrk="1" hangingPunct="1"/>
            <a:r>
              <a:rPr lang="en-GB" smtClean="0">
                <a:latin typeface="Calibri" pitchFamily="34" charset="0"/>
              </a:rPr>
              <a:t>Behaviour &amp; MCI symptoms monitoring techniques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9" name="5 Marcador de número de diapositiva"/>
          <p:cNvSpPr>
            <a:spLocks noGrp="1"/>
          </p:cNvSpPr>
          <p:nvPr>
            <p:ph type="sldNum" sz="quarter" idx="12"/>
          </p:nvPr>
        </p:nvSpPr>
        <p:spPr/>
        <p:txBody>
          <a:bodyPr/>
          <a:lstStyle/>
          <a:p>
            <a:pPr>
              <a:defRPr/>
            </a:pPr>
            <a:fld id="{A7E04D8A-4AE0-470C-86E5-8FB5EBC5F94E}" type="slidenum">
              <a:rPr lang="en-GB"/>
              <a:pPr>
                <a:defRPr/>
              </a:pPr>
              <a:t>5</a:t>
            </a:fld>
            <a:endParaRPr lang="en-GB"/>
          </a:p>
        </p:txBody>
      </p:sp>
      <p:sp>
        <p:nvSpPr>
          <p:cNvPr id="25615" name="Rectangle 2"/>
          <p:cNvSpPr>
            <a:spLocks noGrp="1" noChangeArrowheads="1"/>
          </p:cNvSpPr>
          <p:nvPr>
            <p:ph type="title"/>
          </p:nvPr>
        </p:nvSpPr>
        <p:spPr>
          <a:xfrm>
            <a:off x="457200" y="274638"/>
            <a:ext cx="5267325" cy="706437"/>
          </a:xfrm>
        </p:spPr>
        <p:txBody>
          <a:bodyPr/>
          <a:lstStyle/>
          <a:p>
            <a:pPr eaLnBrk="1" hangingPunct="1"/>
            <a:r>
              <a:rPr lang="en-US" sz="2400" smtClean="0"/>
              <a:t>BACKGROUND: SOCIAL AND S&amp;T</a:t>
            </a:r>
            <a:br>
              <a:rPr lang="en-US" sz="2400" smtClean="0"/>
            </a:br>
            <a:r>
              <a:rPr lang="en-US" sz="2400" i="1" smtClean="0"/>
              <a:t>Fundamental Assumptions</a:t>
            </a:r>
          </a:p>
        </p:txBody>
      </p:sp>
      <p:sp>
        <p:nvSpPr>
          <p:cNvPr id="59" name="58 Rectángulo redondeado"/>
          <p:cNvSpPr/>
          <p:nvPr/>
        </p:nvSpPr>
        <p:spPr>
          <a:xfrm>
            <a:off x="3923928" y="980728"/>
            <a:ext cx="5112568" cy="5328592"/>
          </a:xfrm>
          <a:prstGeom prst="roundRect">
            <a:avLst/>
          </a:prstGeom>
          <a:solidFill>
            <a:srgbClr val="F2F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59 Rectángulo"/>
          <p:cNvSpPr/>
          <p:nvPr/>
        </p:nvSpPr>
        <p:spPr>
          <a:xfrm>
            <a:off x="2673826" y="1131436"/>
            <a:ext cx="1068680" cy="3024336"/>
          </a:xfrm>
          <a:prstGeom prst="rect">
            <a:avLst/>
          </a:prstGeom>
          <a:solidFill>
            <a:srgbClr val="FFDDD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60 Rectángulo"/>
          <p:cNvSpPr/>
          <p:nvPr/>
        </p:nvSpPr>
        <p:spPr>
          <a:xfrm>
            <a:off x="1480170" y="1131436"/>
            <a:ext cx="1152128" cy="3024336"/>
          </a:xfrm>
          <a:prstGeom prst="rect">
            <a:avLst/>
          </a:prstGeom>
          <a:solidFill>
            <a:srgbClr val="EFFCE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AutoShape 14"/>
          <p:cNvSpPr>
            <a:spLocks noChangeArrowheads="1"/>
          </p:cNvSpPr>
          <p:nvPr/>
        </p:nvSpPr>
        <p:spPr bwMode="auto">
          <a:xfrm flipH="1">
            <a:off x="4202718" y="1115472"/>
            <a:ext cx="1835150" cy="2563813"/>
          </a:xfrm>
          <a:prstGeom prst="homePlate">
            <a:avLst>
              <a:gd name="adj" fmla="val 25000"/>
            </a:avLst>
          </a:prstGeom>
          <a:solidFill>
            <a:schemeClr val="bg1"/>
          </a:solidFill>
          <a:ln w="9525">
            <a:solidFill>
              <a:srgbClr val="009900"/>
            </a:solidFill>
            <a:miter lim="800000"/>
            <a:headEnd/>
            <a:tailEnd/>
          </a:ln>
        </p:spPr>
        <p:txBody>
          <a:bodyPr>
            <a:spAutoFit/>
          </a:bodyPr>
          <a:lstStyle/>
          <a:p>
            <a:pPr algn="ctr"/>
            <a:r>
              <a:rPr lang="en-GB" b="1" dirty="0">
                <a:solidFill>
                  <a:srgbClr val="339933"/>
                </a:solidFill>
              </a:rPr>
              <a:t>MCI</a:t>
            </a:r>
            <a:r>
              <a:rPr lang="en-GB" dirty="0">
                <a:solidFill>
                  <a:srgbClr val="339933"/>
                </a:solidFill>
              </a:rPr>
              <a:t> is a concept in the boundary or </a:t>
            </a:r>
            <a:r>
              <a:rPr lang="en-GB" b="1" dirty="0">
                <a:solidFill>
                  <a:srgbClr val="339933"/>
                </a:solidFill>
              </a:rPr>
              <a:t>transitional state </a:t>
            </a:r>
            <a:r>
              <a:rPr lang="en-GB" dirty="0">
                <a:solidFill>
                  <a:srgbClr val="339933"/>
                </a:solidFill>
              </a:rPr>
              <a:t>between aging and dementia, the earliest stage of dementia</a:t>
            </a:r>
          </a:p>
        </p:txBody>
      </p:sp>
      <p:sp>
        <p:nvSpPr>
          <p:cNvPr id="64" name="63 Elipse"/>
          <p:cNvSpPr/>
          <p:nvPr/>
        </p:nvSpPr>
        <p:spPr>
          <a:xfrm>
            <a:off x="3923928" y="2099796"/>
            <a:ext cx="576064" cy="576064"/>
          </a:xfrm>
          <a:prstGeom prst="ellipse">
            <a:avLst/>
          </a:prstGeom>
          <a:solidFill>
            <a:srgbClr val="FFFFFF"/>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339933"/>
                </a:solidFill>
              </a:rPr>
              <a:t>1</a:t>
            </a:r>
            <a:endParaRPr lang="es-ES" dirty="0">
              <a:solidFill>
                <a:srgbClr val="339933"/>
              </a:solidFill>
            </a:endParaRPr>
          </a:p>
        </p:txBody>
      </p:sp>
      <p:sp>
        <p:nvSpPr>
          <p:cNvPr id="65" name="AutoShape 2"/>
          <p:cNvSpPr>
            <a:spLocks noChangeArrowheads="1"/>
          </p:cNvSpPr>
          <p:nvPr/>
        </p:nvSpPr>
        <p:spPr bwMode="auto">
          <a:xfrm flipH="1">
            <a:off x="6876256" y="4371796"/>
            <a:ext cx="2016224" cy="1699807"/>
          </a:xfrm>
          <a:prstGeom prst="roundRect">
            <a:avLst/>
          </a:prstGeom>
          <a:solidFill>
            <a:schemeClr val="bg1"/>
          </a:solidFill>
          <a:ln w="9525">
            <a:solidFill>
              <a:srgbClr val="009900"/>
            </a:solidFill>
            <a:miter lim="800000"/>
            <a:headEnd/>
            <a:tailEnd/>
          </a:ln>
        </p:spPr>
        <p:txBody>
          <a:bodyPr wrap="square" anchor="ctr">
            <a:noAutofit/>
          </a:bodyPr>
          <a:lstStyle/>
          <a:p>
            <a:pPr algn="ctr">
              <a:defRPr/>
            </a:pPr>
            <a:r>
              <a:rPr lang="en-US" b="1" dirty="0">
                <a:solidFill>
                  <a:srgbClr val="339933"/>
                </a:solidFill>
              </a:rPr>
              <a:t>Early detection</a:t>
            </a:r>
          </a:p>
          <a:p>
            <a:pPr algn="ctr">
              <a:defRPr/>
            </a:pPr>
            <a:r>
              <a:rPr lang="en-US" b="1" dirty="0">
                <a:solidFill>
                  <a:srgbClr val="339933"/>
                </a:solidFill>
              </a:rPr>
              <a:t>=</a:t>
            </a:r>
          </a:p>
          <a:p>
            <a:pPr algn="ctr">
              <a:defRPr/>
            </a:pPr>
            <a:r>
              <a:rPr lang="en-US" b="1" dirty="0">
                <a:solidFill>
                  <a:srgbClr val="339933"/>
                </a:solidFill>
              </a:rPr>
              <a:t>Longer independent </a:t>
            </a:r>
            <a:r>
              <a:rPr lang="en-US" b="1" dirty="0" smtClean="0">
                <a:solidFill>
                  <a:srgbClr val="339933"/>
                </a:solidFill>
              </a:rPr>
              <a:t>life</a:t>
            </a:r>
          </a:p>
          <a:p>
            <a:pPr algn="ctr">
              <a:defRPr/>
            </a:pPr>
            <a:r>
              <a:rPr lang="en-US" b="1" dirty="0" smtClean="0">
                <a:solidFill>
                  <a:srgbClr val="339933"/>
                </a:solidFill>
              </a:rPr>
              <a:t>(treatment)</a:t>
            </a:r>
            <a:endParaRPr lang="en-GB" b="1" dirty="0">
              <a:solidFill>
                <a:srgbClr val="339933"/>
              </a:solidFill>
            </a:endParaRPr>
          </a:p>
        </p:txBody>
      </p:sp>
      <p:sp>
        <p:nvSpPr>
          <p:cNvPr id="66" name="AutoShape 6"/>
          <p:cNvSpPr>
            <a:spLocks noChangeArrowheads="1"/>
          </p:cNvSpPr>
          <p:nvPr/>
        </p:nvSpPr>
        <p:spPr bwMode="auto">
          <a:xfrm flipH="1">
            <a:off x="6603999" y="1059428"/>
            <a:ext cx="2311010" cy="2232248"/>
          </a:xfrm>
          <a:prstGeom prst="roundRect">
            <a:avLst/>
          </a:prstGeom>
          <a:solidFill>
            <a:srgbClr val="003300"/>
          </a:solidFill>
          <a:ln w="9525" algn="ctr">
            <a:noFill/>
            <a:miter lim="800000"/>
            <a:headEnd/>
            <a:tailEnd/>
          </a:ln>
          <a:effectLst/>
        </p:spPr>
        <p:txBody>
          <a:bodyPr anchor="b"/>
          <a:lstStyle/>
          <a:p>
            <a:pPr algn="r">
              <a:defRPr/>
            </a:pPr>
            <a:r>
              <a:rPr lang="en-US" sz="2000" b="1" dirty="0">
                <a:solidFill>
                  <a:schemeClr val="bg1"/>
                </a:solidFill>
                <a:effectLst>
                  <a:outerShdw blurRad="38100" dist="38100" dir="2700000" algn="tl">
                    <a:srgbClr val="000000"/>
                  </a:outerShdw>
                </a:effectLst>
                <a:latin typeface="Calibri" pitchFamily="34" charset="0"/>
              </a:rPr>
              <a:t>Some changes in </a:t>
            </a:r>
            <a:r>
              <a:rPr lang="en-US" sz="2000" b="1" dirty="0">
                <a:solidFill>
                  <a:srgbClr val="C2FF15"/>
                </a:solidFill>
                <a:effectLst>
                  <a:outerShdw blurRad="38100" dist="38100" dir="2700000" algn="tl">
                    <a:srgbClr val="000000"/>
                  </a:outerShdw>
                </a:effectLst>
                <a:latin typeface="Calibri" pitchFamily="34" charset="0"/>
              </a:rPr>
              <a:t>daily </a:t>
            </a:r>
            <a:r>
              <a:rPr lang="en-US" sz="2000" b="1" dirty="0" err="1">
                <a:solidFill>
                  <a:srgbClr val="C2FF15"/>
                </a:solidFill>
                <a:effectLst>
                  <a:outerShdw blurRad="38100" dist="38100" dir="2700000" algn="tl">
                    <a:srgbClr val="000000"/>
                  </a:outerShdw>
                </a:effectLst>
                <a:latin typeface="Calibri" pitchFamily="34" charset="0"/>
              </a:rPr>
              <a:t>behaviours</a:t>
            </a:r>
            <a:r>
              <a:rPr lang="en-US" sz="2000" b="1" dirty="0">
                <a:solidFill>
                  <a:srgbClr val="C2FF15"/>
                </a:solidFill>
                <a:effectLst>
                  <a:outerShdw blurRad="38100" dist="38100" dir="2700000" algn="tl">
                    <a:srgbClr val="000000"/>
                  </a:outerShdw>
                </a:effectLst>
                <a:latin typeface="Calibri" pitchFamily="34" charset="0"/>
              </a:rPr>
              <a:t> and routines </a:t>
            </a:r>
            <a:r>
              <a:rPr lang="en-US" sz="2000" b="1" dirty="0">
                <a:solidFill>
                  <a:schemeClr val="bg1"/>
                </a:solidFill>
                <a:effectLst>
                  <a:outerShdw blurRad="38100" dist="38100" dir="2700000" algn="tl">
                    <a:srgbClr val="000000"/>
                  </a:outerShdw>
                </a:effectLst>
                <a:latin typeface="Calibri" pitchFamily="34" charset="0"/>
              </a:rPr>
              <a:t>are reported as MCI </a:t>
            </a:r>
            <a:r>
              <a:rPr lang="en-US" sz="2000" b="1" dirty="0" smtClean="0">
                <a:solidFill>
                  <a:schemeClr val="bg1"/>
                </a:solidFill>
                <a:effectLst>
                  <a:outerShdw blurRad="38100" dist="38100" dir="2700000" algn="tl">
                    <a:srgbClr val="000000"/>
                  </a:outerShdw>
                </a:effectLst>
                <a:latin typeface="Calibri" pitchFamily="34" charset="0"/>
              </a:rPr>
              <a:t>symptoms</a:t>
            </a:r>
            <a:endParaRPr lang="en-GB" sz="2000" b="1" dirty="0">
              <a:solidFill>
                <a:schemeClr val="bg1"/>
              </a:solidFill>
              <a:effectLst>
                <a:outerShdw blurRad="38100" dist="38100" dir="2700000" algn="tl">
                  <a:srgbClr val="000000"/>
                </a:outerShdw>
              </a:effectLst>
              <a:latin typeface="Calibri" pitchFamily="34" charset="0"/>
            </a:endParaRPr>
          </a:p>
        </p:txBody>
      </p:sp>
      <p:sp>
        <p:nvSpPr>
          <p:cNvPr id="67" name="AutoShape 6"/>
          <p:cNvSpPr>
            <a:spLocks noChangeArrowheads="1"/>
          </p:cNvSpPr>
          <p:nvPr/>
        </p:nvSpPr>
        <p:spPr bwMode="auto">
          <a:xfrm flipH="1">
            <a:off x="4307459" y="3851776"/>
            <a:ext cx="2280764" cy="1734884"/>
          </a:xfrm>
          <a:prstGeom prst="roundRect">
            <a:avLst/>
          </a:prstGeom>
          <a:solidFill>
            <a:srgbClr val="003300"/>
          </a:solidFill>
          <a:ln w="9525" algn="ctr">
            <a:noFill/>
            <a:miter lim="800000"/>
            <a:headEnd/>
            <a:tailEnd/>
          </a:ln>
          <a:effectLst/>
        </p:spPr>
        <p:txBody>
          <a:bodyPr anchor="ctr"/>
          <a:lstStyle/>
          <a:p>
            <a:pPr algn="ctr">
              <a:defRPr/>
            </a:pPr>
            <a:r>
              <a:rPr lang="en-US" dirty="0" smtClean="0">
                <a:solidFill>
                  <a:schemeClr val="bg1"/>
                </a:solidFill>
                <a:effectLst>
                  <a:outerShdw blurRad="38100" dist="38100" dir="2700000" algn="tl">
                    <a:srgbClr val="000000"/>
                  </a:outerShdw>
                </a:effectLst>
                <a:latin typeface="Calibri" pitchFamily="34" charset="0"/>
              </a:rPr>
              <a:t>Physicians </a:t>
            </a:r>
            <a:r>
              <a:rPr lang="en-US" dirty="0">
                <a:solidFill>
                  <a:schemeClr val="bg1"/>
                </a:solidFill>
                <a:effectLst>
                  <a:outerShdw blurRad="38100" dist="38100" dir="2700000" algn="tl">
                    <a:srgbClr val="000000"/>
                  </a:outerShdw>
                </a:effectLst>
                <a:latin typeface="Calibri" pitchFamily="34" charset="0"/>
              </a:rPr>
              <a:t>need more </a:t>
            </a:r>
            <a:r>
              <a:rPr lang="en-US" b="1" dirty="0">
                <a:solidFill>
                  <a:schemeClr val="bg1"/>
                </a:solidFill>
                <a:effectLst>
                  <a:outerShdw blurRad="38100" dist="38100" dir="2700000" algn="tl">
                    <a:srgbClr val="000000"/>
                  </a:outerShdw>
                </a:effectLst>
                <a:latin typeface="Calibri" pitchFamily="34" charset="0"/>
              </a:rPr>
              <a:t>objective </a:t>
            </a:r>
            <a:r>
              <a:rPr lang="en-US" b="1" dirty="0" smtClean="0">
                <a:solidFill>
                  <a:schemeClr val="bg1"/>
                </a:solidFill>
                <a:effectLst>
                  <a:outerShdw blurRad="38100" dist="38100" dir="2700000" algn="tl">
                    <a:srgbClr val="000000"/>
                  </a:outerShdw>
                </a:effectLst>
                <a:latin typeface="Calibri" pitchFamily="34" charset="0"/>
              </a:rPr>
              <a:t>information </a:t>
            </a:r>
            <a:r>
              <a:rPr lang="en-US" dirty="0" smtClean="0">
                <a:solidFill>
                  <a:schemeClr val="bg1"/>
                </a:solidFill>
                <a:effectLst>
                  <a:outerShdw blurRad="38100" dist="38100" dir="2700000" algn="tl">
                    <a:srgbClr val="000000"/>
                  </a:outerShdw>
                </a:effectLst>
                <a:latin typeface="Calibri" pitchFamily="34" charset="0"/>
              </a:rPr>
              <a:t>about daily routines for </a:t>
            </a:r>
            <a:r>
              <a:rPr lang="en-US" b="1" dirty="0" smtClean="0">
                <a:solidFill>
                  <a:schemeClr val="bg1"/>
                </a:solidFill>
                <a:effectLst>
                  <a:outerShdw blurRad="38100" dist="38100" dir="2700000" algn="tl">
                    <a:srgbClr val="000000"/>
                  </a:outerShdw>
                </a:effectLst>
                <a:latin typeface="Calibri" pitchFamily="34" charset="0"/>
              </a:rPr>
              <a:t>early </a:t>
            </a:r>
            <a:r>
              <a:rPr lang="en-US" b="1" dirty="0" smtClean="0">
                <a:solidFill>
                  <a:schemeClr val="bg1"/>
                </a:solidFill>
                <a:effectLst>
                  <a:outerShdw blurRad="38100" dist="38100" dir="2700000" algn="tl">
                    <a:srgbClr val="000000"/>
                  </a:outerShdw>
                </a:effectLst>
                <a:latin typeface="Calibri" pitchFamily="34" charset="0"/>
              </a:rPr>
              <a:t>diagnosis …</a:t>
            </a:r>
            <a:endParaRPr lang="en-GB" dirty="0">
              <a:solidFill>
                <a:schemeClr val="bg1"/>
              </a:solidFill>
              <a:effectLst>
                <a:outerShdw blurRad="38100" dist="38100" dir="2700000" algn="tl">
                  <a:srgbClr val="000000"/>
                </a:outerShdw>
              </a:effectLst>
              <a:latin typeface="Calibri" pitchFamily="34" charset="0"/>
            </a:endParaRPr>
          </a:p>
        </p:txBody>
      </p:sp>
      <p:sp>
        <p:nvSpPr>
          <p:cNvPr id="68" name="67 Elipse"/>
          <p:cNvSpPr/>
          <p:nvPr/>
        </p:nvSpPr>
        <p:spPr>
          <a:xfrm>
            <a:off x="3923928" y="4679662"/>
            <a:ext cx="576064" cy="576064"/>
          </a:xfrm>
          <a:prstGeom prst="ellipse">
            <a:avLst/>
          </a:prstGeom>
          <a:solidFill>
            <a:srgbClr val="FFFFFF"/>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339933"/>
                </a:solidFill>
              </a:rPr>
              <a:t>3</a:t>
            </a:r>
            <a:endParaRPr lang="es-ES" dirty="0">
              <a:solidFill>
                <a:srgbClr val="339933"/>
              </a:solidFill>
            </a:endParaRPr>
          </a:p>
        </p:txBody>
      </p:sp>
      <p:sp>
        <p:nvSpPr>
          <p:cNvPr id="69" name="68 Rectángulo"/>
          <p:cNvSpPr/>
          <p:nvPr/>
        </p:nvSpPr>
        <p:spPr>
          <a:xfrm>
            <a:off x="225554" y="4186252"/>
            <a:ext cx="3496136" cy="1985744"/>
          </a:xfrm>
          <a:prstGeom prst="rect">
            <a:avLst/>
          </a:prstGeom>
          <a:no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0" name="69 Conector recto de flecha"/>
          <p:cNvCxnSpPr/>
          <p:nvPr/>
        </p:nvCxnSpPr>
        <p:spPr>
          <a:xfrm>
            <a:off x="2057886" y="447428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flipV="1">
            <a:off x="3513739" y="4611444"/>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angular"/>
          <p:cNvCxnSpPr>
            <a:stCxn id="90" idx="2"/>
            <a:endCxn id="105" idx="0"/>
          </p:cNvCxnSpPr>
          <p:nvPr/>
        </p:nvCxnSpPr>
        <p:spPr>
          <a:xfrm rot="5400000">
            <a:off x="1705370" y="5270086"/>
            <a:ext cx="318512" cy="39414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angular"/>
          <p:cNvCxnSpPr>
            <a:stCxn id="90" idx="2"/>
            <a:endCxn id="107" idx="0"/>
          </p:cNvCxnSpPr>
          <p:nvPr/>
        </p:nvCxnSpPr>
        <p:spPr>
          <a:xfrm rot="16200000" flipH="1">
            <a:off x="2113126" y="5256469"/>
            <a:ext cx="318512" cy="421373"/>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74 Conector angular"/>
          <p:cNvCxnSpPr>
            <a:stCxn id="90" idx="2"/>
            <a:endCxn id="111" idx="0"/>
          </p:cNvCxnSpPr>
          <p:nvPr/>
        </p:nvCxnSpPr>
        <p:spPr>
          <a:xfrm rot="16200000" flipH="1">
            <a:off x="2520502" y="4849094"/>
            <a:ext cx="318512" cy="123612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flipV="1">
            <a:off x="1489442" y="4613220"/>
            <a:ext cx="0" cy="1008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81 Rectángulo"/>
          <p:cNvSpPr/>
          <p:nvPr/>
        </p:nvSpPr>
        <p:spPr>
          <a:xfrm>
            <a:off x="1777474" y="5626412"/>
            <a:ext cx="576064" cy="5455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ES" sz="800" i="1" dirty="0" err="1" smtClean="0">
                <a:solidFill>
                  <a:schemeClr val="tx1"/>
                </a:solidFill>
              </a:rPr>
              <a:t>mixed</a:t>
            </a:r>
            <a:endParaRPr lang="es-ES" sz="800" i="1" dirty="0">
              <a:solidFill>
                <a:schemeClr val="tx1"/>
              </a:solidFill>
            </a:endParaRPr>
          </a:p>
        </p:txBody>
      </p:sp>
      <p:sp>
        <p:nvSpPr>
          <p:cNvPr id="84" name="83 Rectángulo"/>
          <p:cNvSpPr/>
          <p:nvPr/>
        </p:nvSpPr>
        <p:spPr>
          <a:xfrm>
            <a:off x="2605886" y="5626412"/>
            <a:ext cx="644004" cy="5455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ES" sz="800" i="1" dirty="0" err="1" smtClean="0">
                <a:solidFill>
                  <a:schemeClr val="tx1"/>
                </a:solidFill>
              </a:rPr>
              <a:t>mixed</a:t>
            </a:r>
            <a:endParaRPr lang="es-ES" sz="800" i="1" dirty="0">
              <a:solidFill>
                <a:schemeClr val="tx1"/>
              </a:solidFill>
            </a:endParaRPr>
          </a:p>
        </p:txBody>
      </p:sp>
      <p:sp>
        <p:nvSpPr>
          <p:cNvPr id="85" name="84 CuadroTexto"/>
          <p:cNvSpPr txBox="1"/>
          <p:nvPr/>
        </p:nvSpPr>
        <p:spPr>
          <a:xfrm>
            <a:off x="1239762" y="4816781"/>
            <a:ext cx="323165" cy="545983"/>
          </a:xfrm>
          <a:prstGeom prst="rect">
            <a:avLst/>
          </a:prstGeom>
          <a:noFill/>
        </p:spPr>
        <p:txBody>
          <a:bodyPr vert="vert270" wrap="none" rtlCol="0">
            <a:spAutoFit/>
          </a:bodyPr>
          <a:lstStyle/>
          <a:p>
            <a:r>
              <a:rPr lang="es-ES" sz="900" i="1" dirty="0" smtClean="0"/>
              <a:t>reversible</a:t>
            </a:r>
            <a:endParaRPr lang="es-ES" sz="900" i="1" dirty="0"/>
          </a:p>
        </p:txBody>
      </p:sp>
      <p:sp>
        <p:nvSpPr>
          <p:cNvPr id="86" name="85 Pentágono"/>
          <p:cNvSpPr/>
          <p:nvPr/>
        </p:nvSpPr>
        <p:spPr>
          <a:xfrm>
            <a:off x="297562" y="4258260"/>
            <a:ext cx="903848" cy="432048"/>
          </a:xfrm>
          <a:prstGeom prst="homePlate">
            <a:avLst/>
          </a:prstGeom>
          <a:solidFill>
            <a:srgbClr val="FFFFFF"/>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smtClean="0">
                <a:solidFill>
                  <a:schemeClr val="tx1"/>
                </a:solidFill>
              </a:rPr>
              <a:t>Normal </a:t>
            </a:r>
            <a:r>
              <a:rPr lang="es-ES" sz="800" b="1" dirty="0" err="1" smtClean="0">
                <a:solidFill>
                  <a:schemeClr val="tx1"/>
                </a:solidFill>
              </a:rPr>
              <a:t>cognition</a:t>
            </a:r>
            <a:endParaRPr lang="es-ES" sz="800" b="1" dirty="0">
              <a:solidFill>
                <a:schemeClr val="tx1"/>
              </a:solidFill>
            </a:endParaRPr>
          </a:p>
        </p:txBody>
      </p:sp>
      <p:sp>
        <p:nvSpPr>
          <p:cNvPr id="87" name="86 Pentágono"/>
          <p:cNvSpPr/>
          <p:nvPr/>
        </p:nvSpPr>
        <p:spPr>
          <a:xfrm>
            <a:off x="297562" y="4811464"/>
            <a:ext cx="903848" cy="432048"/>
          </a:xfrm>
          <a:prstGeom prst="homePlate">
            <a:avLst/>
          </a:prstGeom>
          <a:solidFill>
            <a:srgbClr val="FFFFFF"/>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err="1" smtClean="0">
                <a:solidFill>
                  <a:schemeClr val="tx1"/>
                </a:solidFill>
              </a:rPr>
              <a:t>Prodomal</a:t>
            </a:r>
            <a:r>
              <a:rPr lang="es-ES" sz="800" b="1" dirty="0" smtClean="0">
                <a:solidFill>
                  <a:schemeClr val="tx1"/>
                </a:solidFill>
              </a:rPr>
              <a:t> </a:t>
            </a:r>
            <a:r>
              <a:rPr lang="es-ES" sz="800" b="1" dirty="0" err="1" smtClean="0">
                <a:solidFill>
                  <a:schemeClr val="tx1"/>
                </a:solidFill>
              </a:rPr>
              <a:t>dementia</a:t>
            </a:r>
            <a:endParaRPr lang="es-ES" sz="800" b="1" dirty="0">
              <a:solidFill>
                <a:schemeClr val="tx1"/>
              </a:solidFill>
            </a:endParaRPr>
          </a:p>
        </p:txBody>
      </p:sp>
      <p:sp>
        <p:nvSpPr>
          <p:cNvPr id="88" name="87 Pentágono"/>
          <p:cNvSpPr/>
          <p:nvPr/>
        </p:nvSpPr>
        <p:spPr>
          <a:xfrm>
            <a:off x="297562" y="5552388"/>
            <a:ext cx="903848" cy="432048"/>
          </a:xfrm>
          <a:prstGeom prst="homePlate">
            <a:avLst/>
          </a:prstGeom>
          <a:solidFill>
            <a:srgbClr val="FFFFFF"/>
          </a:solidFill>
          <a:ln w="31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 b="1" dirty="0" err="1" smtClean="0">
                <a:solidFill>
                  <a:schemeClr val="tx1"/>
                </a:solidFill>
              </a:rPr>
              <a:t>Dementia</a:t>
            </a:r>
            <a:endParaRPr lang="es-ES" sz="800" b="1" dirty="0">
              <a:solidFill>
                <a:schemeClr val="tx1"/>
              </a:solidFill>
            </a:endParaRPr>
          </a:p>
        </p:txBody>
      </p:sp>
      <p:cxnSp>
        <p:nvCxnSpPr>
          <p:cNvPr id="89" name="88 Conector recto de flecha"/>
          <p:cNvCxnSpPr/>
          <p:nvPr/>
        </p:nvCxnSpPr>
        <p:spPr>
          <a:xfrm flipV="1">
            <a:off x="1497174" y="5023678"/>
            <a:ext cx="1288412" cy="76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89 Rectángulo"/>
          <p:cNvSpPr/>
          <p:nvPr/>
        </p:nvSpPr>
        <p:spPr>
          <a:xfrm>
            <a:off x="1625838" y="4762316"/>
            <a:ext cx="871716" cy="545584"/>
          </a:xfrm>
          <a:prstGeom prst="rect">
            <a:avLst/>
          </a:prstGeom>
          <a:solidFill>
            <a:schemeClr val="bg1"/>
          </a:soli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err="1" smtClean="0">
                <a:solidFill>
                  <a:schemeClr val="tx1"/>
                </a:solidFill>
                <a:latin typeface="+mj-lt"/>
              </a:rPr>
              <a:t>Mild</a:t>
            </a:r>
            <a:r>
              <a:rPr lang="es-ES" sz="1000" b="1" dirty="0" smtClean="0">
                <a:solidFill>
                  <a:schemeClr val="tx1"/>
                </a:solidFill>
                <a:latin typeface="+mj-lt"/>
              </a:rPr>
              <a:t> </a:t>
            </a:r>
            <a:r>
              <a:rPr lang="es-ES" sz="1000" b="1" dirty="0" err="1" smtClean="0">
                <a:solidFill>
                  <a:schemeClr val="tx1"/>
                </a:solidFill>
                <a:latin typeface="+mj-lt"/>
              </a:rPr>
              <a:t>Cognitive</a:t>
            </a:r>
            <a:endParaRPr lang="es-ES" sz="1000" b="1" dirty="0" smtClean="0">
              <a:solidFill>
                <a:schemeClr val="tx1"/>
              </a:solidFill>
              <a:latin typeface="+mj-lt"/>
            </a:endParaRPr>
          </a:p>
          <a:p>
            <a:pPr algn="ctr"/>
            <a:r>
              <a:rPr lang="es-ES" sz="1000" b="1" dirty="0" err="1" smtClean="0">
                <a:solidFill>
                  <a:schemeClr val="tx1"/>
                </a:solidFill>
                <a:latin typeface="+mj-lt"/>
              </a:rPr>
              <a:t>Impairment</a:t>
            </a:r>
            <a:endParaRPr lang="es-ES" sz="1400" b="1" dirty="0">
              <a:solidFill>
                <a:schemeClr val="tx1"/>
              </a:solidFill>
              <a:latin typeface="+mj-lt"/>
            </a:endParaRPr>
          </a:p>
        </p:txBody>
      </p:sp>
      <p:sp>
        <p:nvSpPr>
          <p:cNvPr id="92" name="91 Rectángulo"/>
          <p:cNvSpPr/>
          <p:nvPr/>
        </p:nvSpPr>
        <p:spPr>
          <a:xfrm>
            <a:off x="2785586" y="4762316"/>
            <a:ext cx="871716" cy="545584"/>
          </a:xfrm>
          <a:prstGeom prst="rect">
            <a:avLst/>
          </a:prstGeom>
          <a:solidFill>
            <a:schemeClr val="bg1"/>
          </a:soli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solidFill>
                  <a:schemeClr val="tx1"/>
                </a:solidFill>
                <a:latin typeface="+mj-lt"/>
              </a:rPr>
              <a:t>Stable</a:t>
            </a:r>
            <a:r>
              <a:rPr lang="es-ES" sz="1000" dirty="0" smtClean="0">
                <a:solidFill>
                  <a:schemeClr val="tx1"/>
                </a:solidFill>
                <a:latin typeface="+mj-lt"/>
              </a:rPr>
              <a:t> </a:t>
            </a:r>
            <a:r>
              <a:rPr lang="es-ES" sz="1000" dirty="0" err="1" smtClean="0">
                <a:solidFill>
                  <a:schemeClr val="tx1"/>
                </a:solidFill>
                <a:latin typeface="+mj-lt"/>
              </a:rPr>
              <a:t>or</a:t>
            </a:r>
            <a:r>
              <a:rPr lang="es-ES" sz="1000" dirty="0" smtClean="0">
                <a:solidFill>
                  <a:schemeClr val="tx1"/>
                </a:solidFill>
                <a:latin typeface="+mj-lt"/>
              </a:rPr>
              <a:t> reversible </a:t>
            </a:r>
            <a:r>
              <a:rPr lang="es-ES" sz="1000" dirty="0" err="1" smtClean="0">
                <a:solidFill>
                  <a:schemeClr val="tx1"/>
                </a:solidFill>
                <a:latin typeface="+mj-lt"/>
              </a:rPr>
              <a:t>impairment</a:t>
            </a:r>
            <a:endParaRPr lang="es-ES" sz="1400" dirty="0">
              <a:solidFill>
                <a:schemeClr val="tx1"/>
              </a:solidFill>
              <a:latin typeface="+mj-lt"/>
            </a:endParaRPr>
          </a:p>
        </p:txBody>
      </p:sp>
      <p:sp>
        <p:nvSpPr>
          <p:cNvPr id="105" name="104 Rectángulo"/>
          <p:cNvSpPr/>
          <p:nvPr/>
        </p:nvSpPr>
        <p:spPr>
          <a:xfrm>
            <a:off x="1299070" y="5626412"/>
            <a:ext cx="736972" cy="329560"/>
          </a:xfrm>
          <a:prstGeom prst="rect">
            <a:avLst/>
          </a:prstGeom>
          <a:solidFill>
            <a:schemeClr val="bg1"/>
          </a:soli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smtClean="0">
                <a:solidFill>
                  <a:schemeClr val="tx1"/>
                </a:solidFill>
                <a:latin typeface="+mj-lt"/>
              </a:rPr>
              <a:t>Vascular </a:t>
            </a:r>
            <a:r>
              <a:rPr lang="es-ES" sz="900" b="1" dirty="0" err="1" smtClean="0">
                <a:solidFill>
                  <a:schemeClr val="tx1"/>
                </a:solidFill>
                <a:latin typeface="+mj-lt"/>
              </a:rPr>
              <a:t>dementia</a:t>
            </a:r>
            <a:endParaRPr lang="es-ES" sz="1200" b="1" dirty="0">
              <a:solidFill>
                <a:schemeClr val="tx1"/>
              </a:solidFill>
              <a:latin typeface="+mj-lt"/>
            </a:endParaRPr>
          </a:p>
        </p:txBody>
      </p:sp>
      <p:sp>
        <p:nvSpPr>
          <p:cNvPr id="107" name="106 Rectángulo"/>
          <p:cNvSpPr/>
          <p:nvPr/>
        </p:nvSpPr>
        <p:spPr>
          <a:xfrm>
            <a:off x="2100672" y="5626412"/>
            <a:ext cx="764794" cy="329560"/>
          </a:xfrm>
          <a:prstGeom prst="rect">
            <a:avLst/>
          </a:prstGeom>
          <a:solidFill>
            <a:schemeClr val="bg1"/>
          </a:soli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smtClean="0">
                <a:solidFill>
                  <a:schemeClr val="tx1"/>
                </a:solidFill>
                <a:latin typeface="+mj-lt"/>
              </a:rPr>
              <a:t>Alzheimer’s</a:t>
            </a:r>
            <a:r>
              <a:rPr lang="es-ES" sz="900" b="1" dirty="0" smtClean="0">
                <a:solidFill>
                  <a:schemeClr val="tx1"/>
                </a:solidFill>
                <a:latin typeface="+mj-lt"/>
              </a:rPr>
              <a:t> </a:t>
            </a:r>
            <a:r>
              <a:rPr lang="es-ES" sz="900" b="1" dirty="0" err="1" smtClean="0">
                <a:solidFill>
                  <a:schemeClr val="tx1"/>
                </a:solidFill>
                <a:latin typeface="+mj-lt"/>
              </a:rPr>
              <a:t>disease</a:t>
            </a:r>
            <a:endParaRPr lang="es-ES" sz="1200" b="1" dirty="0">
              <a:solidFill>
                <a:schemeClr val="tx1"/>
              </a:solidFill>
              <a:latin typeface="+mj-lt"/>
            </a:endParaRPr>
          </a:p>
        </p:txBody>
      </p:sp>
      <p:sp>
        <p:nvSpPr>
          <p:cNvPr id="111" name="110 Rectángulo"/>
          <p:cNvSpPr/>
          <p:nvPr/>
        </p:nvSpPr>
        <p:spPr>
          <a:xfrm>
            <a:off x="2939866" y="5626412"/>
            <a:ext cx="715908" cy="329560"/>
          </a:xfrm>
          <a:prstGeom prst="rect">
            <a:avLst/>
          </a:prstGeom>
          <a:solidFill>
            <a:schemeClr val="bg1"/>
          </a:solid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b="1" dirty="0" err="1" smtClean="0">
                <a:solidFill>
                  <a:schemeClr val="tx1"/>
                </a:solidFill>
                <a:latin typeface="+mj-lt"/>
              </a:rPr>
              <a:t>Other</a:t>
            </a:r>
            <a:r>
              <a:rPr lang="es-ES" sz="900" b="1" dirty="0" smtClean="0">
                <a:solidFill>
                  <a:schemeClr val="tx1"/>
                </a:solidFill>
                <a:latin typeface="+mj-lt"/>
              </a:rPr>
              <a:t> </a:t>
            </a:r>
            <a:r>
              <a:rPr lang="es-ES" sz="900" b="1" dirty="0" err="1" smtClean="0">
                <a:solidFill>
                  <a:schemeClr val="tx1"/>
                </a:solidFill>
                <a:latin typeface="+mj-lt"/>
              </a:rPr>
              <a:t>dementias</a:t>
            </a:r>
            <a:endParaRPr lang="es-ES" sz="1200" b="1" dirty="0">
              <a:solidFill>
                <a:schemeClr val="tx1"/>
              </a:solidFill>
              <a:latin typeface="+mj-lt"/>
            </a:endParaRPr>
          </a:p>
        </p:txBody>
      </p:sp>
      <p:sp>
        <p:nvSpPr>
          <p:cNvPr id="115" name="11 CuadroTexto"/>
          <p:cNvSpPr txBox="1">
            <a:spLocks noChangeArrowheads="1"/>
          </p:cNvSpPr>
          <p:nvPr/>
        </p:nvSpPr>
        <p:spPr bwMode="auto">
          <a:xfrm>
            <a:off x="1480170" y="1077114"/>
            <a:ext cx="694806" cy="369332"/>
          </a:xfrm>
          <a:prstGeom prst="rect">
            <a:avLst/>
          </a:prstGeom>
          <a:noFill/>
          <a:ln w="9525">
            <a:noFill/>
            <a:miter lim="800000"/>
            <a:headEnd/>
            <a:tailEnd/>
          </a:ln>
        </p:spPr>
        <p:txBody>
          <a:bodyPr wrap="none">
            <a:spAutoFit/>
          </a:bodyPr>
          <a:lstStyle/>
          <a:p>
            <a:r>
              <a:rPr lang="en-GB" b="1" dirty="0"/>
              <a:t>SANE</a:t>
            </a:r>
          </a:p>
        </p:txBody>
      </p:sp>
      <p:sp>
        <p:nvSpPr>
          <p:cNvPr id="116" name="12 CuadroTexto"/>
          <p:cNvSpPr txBox="1">
            <a:spLocks noChangeArrowheads="1"/>
          </p:cNvSpPr>
          <p:nvPr/>
        </p:nvSpPr>
        <p:spPr bwMode="auto">
          <a:xfrm>
            <a:off x="2730356" y="1077114"/>
            <a:ext cx="438150" cy="369887"/>
          </a:xfrm>
          <a:prstGeom prst="rect">
            <a:avLst/>
          </a:prstGeom>
          <a:noFill/>
          <a:ln w="9525">
            <a:noFill/>
            <a:miter lim="800000"/>
            <a:headEnd/>
            <a:tailEnd/>
          </a:ln>
        </p:spPr>
        <p:txBody>
          <a:bodyPr wrap="none">
            <a:spAutoFit/>
          </a:bodyPr>
          <a:lstStyle/>
          <a:p>
            <a:r>
              <a:rPr lang="en-GB" b="1"/>
              <a:t>ILL</a:t>
            </a:r>
          </a:p>
        </p:txBody>
      </p:sp>
      <p:sp>
        <p:nvSpPr>
          <p:cNvPr id="117" name="116 Rectángulo"/>
          <p:cNvSpPr/>
          <p:nvPr/>
        </p:nvSpPr>
        <p:spPr>
          <a:xfrm>
            <a:off x="1564581" y="2892852"/>
            <a:ext cx="1036637" cy="1166812"/>
          </a:xfrm>
          <a:prstGeom prst="rect">
            <a:avLst/>
          </a:prstGeom>
          <a:solidFill>
            <a:srgbClr val="EFFCE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118" name="117 Rectángulo"/>
          <p:cNvSpPr/>
          <p:nvPr/>
        </p:nvSpPr>
        <p:spPr>
          <a:xfrm>
            <a:off x="1604750" y="3399190"/>
            <a:ext cx="928688" cy="642937"/>
          </a:xfrm>
          <a:prstGeom prst="rect">
            <a:avLst/>
          </a:prstGeom>
          <a:solidFill>
            <a:srgbClr val="FFFFFF"/>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100" b="1" dirty="0">
                <a:solidFill>
                  <a:schemeClr val="tx1"/>
                </a:solidFill>
                <a:latin typeface="+mj-lt"/>
              </a:rPr>
              <a:t>Stable or Reversible Impairment</a:t>
            </a:r>
          </a:p>
        </p:txBody>
      </p:sp>
      <p:sp>
        <p:nvSpPr>
          <p:cNvPr id="119" name="118 Rectángulo"/>
          <p:cNvSpPr/>
          <p:nvPr/>
        </p:nvSpPr>
        <p:spPr>
          <a:xfrm>
            <a:off x="153546" y="1142484"/>
            <a:ext cx="1296144" cy="276984"/>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effectLst>
                  <a:outerShdw blurRad="38100" dist="38100" dir="2700000" algn="tl">
                    <a:srgbClr val="000000">
                      <a:alpha val="43137"/>
                    </a:srgbClr>
                  </a:outerShdw>
                </a:effectLst>
                <a:latin typeface="+mj-lt"/>
              </a:rPr>
              <a:t>Normal </a:t>
            </a:r>
            <a:r>
              <a:rPr lang="es-ES" sz="1200" b="1" dirty="0" err="1" smtClean="0">
                <a:effectLst>
                  <a:outerShdw blurRad="38100" dist="38100" dir="2700000" algn="tl">
                    <a:srgbClr val="000000">
                      <a:alpha val="43137"/>
                    </a:srgbClr>
                  </a:outerShdw>
                </a:effectLst>
                <a:latin typeface="+mj-lt"/>
              </a:rPr>
              <a:t>Ageing</a:t>
            </a:r>
            <a:endParaRPr lang="es-ES" sz="2000" b="1" dirty="0">
              <a:effectLst>
                <a:outerShdw blurRad="38100" dist="38100" dir="2700000" algn="tl">
                  <a:srgbClr val="000000">
                    <a:alpha val="43137"/>
                  </a:srgbClr>
                </a:outerShdw>
              </a:effectLst>
              <a:latin typeface="+mj-lt"/>
            </a:endParaRPr>
          </a:p>
        </p:txBody>
      </p:sp>
      <p:sp>
        <p:nvSpPr>
          <p:cNvPr id="120" name="119 Rectángulo"/>
          <p:cNvSpPr/>
          <p:nvPr/>
        </p:nvSpPr>
        <p:spPr>
          <a:xfrm>
            <a:off x="1499926" y="2403594"/>
            <a:ext cx="1137008" cy="432048"/>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effectLst>
                  <a:outerShdw blurRad="38100" dist="38100" dir="2700000" algn="tl">
                    <a:srgbClr val="000000">
                      <a:alpha val="43137"/>
                    </a:srgbClr>
                  </a:outerShdw>
                </a:effectLst>
                <a:latin typeface="+mj-lt"/>
              </a:rPr>
              <a:t>Mild</a:t>
            </a:r>
            <a:r>
              <a:rPr lang="es-ES" sz="1200" b="1" dirty="0" smtClean="0">
                <a:effectLst>
                  <a:outerShdw blurRad="38100" dist="38100" dir="2700000" algn="tl">
                    <a:srgbClr val="000000">
                      <a:alpha val="43137"/>
                    </a:srgbClr>
                  </a:outerShdw>
                </a:effectLst>
                <a:latin typeface="+mj-lt"/>
              </a:rPr>
              <a:t> </a:t>
            </a:r>
            <a:r>
              <a:rPr lang="es-ES" sz="1200" b="1" dirty="0" err="1" smtClean="0">
                <a:effectLst>
                  <a:outerShdw blurRad="38100" dist="38100" dir="2700000" algn="tl">
                    <a:srgbClr val="000000">
                      <a:alpha val="43137"/>
                    </a:srgbClr>
                  </a:outerShdw>
                </a:effectLst>
                <a:latin typeface="+mj-lt"/>
              </a:rPr>
              <a:t>Cognitive</a:t>
            </a:r>
            <a:endParaRPr lang="es-ES" sz="1200" b="1" dirty="0" smtClean="0">
              <a:effectLst>
                <a:outerShdw blurRad="38100" dist="38100" dir="2700000" algn="tl">
                  <a:srgbClr val="000000">
                    <a:alpha val="43137"/>
                  </a:srgbClr>
                </a:outerShdw>
              </a:effectLst>
              <a:latin typeface="+mj-lt"/>
            </a:endParaRPr>
          </a:p>
          <a:p>
            <a:pPr algn="ctr"/>
            <a:r>
              <a:rPr lang="es-ES" sz="1200" b="1" dirty="0" err="1" smtClean="0">
                <a:effectLst>
                  <a:outerShdw blurRad="38100" dist="38100" dir="2700000" algn="tl">
                    <a:srgbClr val="000000">
                      <a:alpha val="43137"/>
                    </a:srgbClr>
                  </a:outerShdw>
                </a:effectLst>
                <a:latin typeface="+mj-lt"/>
              </a:rPr>
              <a:t>Impairment</a:t>
            </a:r>
            <a:endParaRPr lang="es-ES" sz="2000" b="1" dirty="0">
              <a:effectLst>
                <a:outerShdw blurRad="38100" dist="38100" dir="2700000" algn="tl">
                  <a:srgbClr val="000000">
                    <a:alpha val="43137"/>
                  </a:srgbClr>
                </a:outerShdw>
              </a:effectLst>
              <a:latin typeface="+mj-lt"/>
            </a:endParaRPr>
          </a:p>
        </p:txBody>
      </p:sp>
      <p:sp>
        <p:nvSpPr>
          <p:cNvPr id="121" name="120 Rectángulo"/>
          <p:cNvSpPr/>
          <p:nvPr/>
        </p:nvSpPr>
        <p:spPr>
          <a:xfrm>
            <a:off x="2742199" y="2737599"/>
            <a:ext cx="937670" cy="29641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effectLst>
                  <a:outerShdw blurRad="38100" dist="38100" dir="2700000" algn="tl">
                    <a:srgbClr val="000000">
                      <a:alpha val="43137"/>
                    </a:srgbClr>
                  </a:outerShdw>
                </a:effectLst>
                <a:latin typeface="+mj-lt"/>
              </a:rPr>
              <a:t>Dementia</a:t>
            </a:r>
            <a:endParaRPr lang="es-ES" sz="2000" b="1" dirty="0">
              <a:effectLst>
                <a:outerShdw blurRad="38100" dist="38100" dir="2700000" algn="tl">
                  <a:srgbClr val="000000">
                    <a:alpha val="43137"/>
                  </a:srgbClr>
                </a:outerShdw>
              </a:effectLst>
              <a:latin typeface="+mj-lt"/>
            </a:endParaRPr>
          </a:p>
        </p:txBody>
      </p:sp>
      <p:sp>
        <p:nvSpPr>
          <p:cNvPr id="122" name="121 Rectángulo"/>
          <p:cNvSpPr/>
          <p:nvPr/>
        </p:nvSpPr>
        <p:spPr>
          <a:xfrm>
            <a:off x="2760751" y="3192507"/>
            <a:ext cx="936000" cy="201548"/>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smtClean="0">
                <a:solidFill>
                  <a:schemeClr val="tx1"/>
                </a:solidFill>
              </a:rPr>
              <a:t>Early</a:t>
            </a:r>
            <a:r>
              <a:rPr lang="es-ES" sz="900" dirty="0" smtClean="0">
                <a:solidFill>
                  <a:schemeClr val="tx1"/>
                </a:solidFill>
              </a:rPr>
              <a:t> </a:t>
            </a:r>
            <a:r>
              <a:rPr lang="es-ES" sz="900" dirty="0" err="1" smtClean="0">
                <a:solidFill>
                  <a:schemeClr val="tx1"/>
                </a:solidFill>
              </a:rPr>
              <a:t>stage</a:t>
            </a:r>
            <a:endParaRPr lang="es-ES" sz="900" dirty="0">
              <a:solidFill>
                <a:schemeClr val="tx1"/>
              </a:solidFill>
            </a:endParaRPr>
          </a:p>
        </p:txBody>
      </p:sp>
      <p:sp>
        <p:nvSpPr>
          <p:cNvPr id="123" name="122 Rectángulo"/>
          <p:cNvSpPr/>
          <p:nvPr/>
        </p:nvSpPr>
        <p:spPr>
          <a:xfrm>
            <a:off x="2759874" y="3912587"/>
            <a:ext cx="936000" cy="201548"/>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Late </a:t>
            </a:r>
            <a:r>
              <a:rPr lang="es-ES" sz="900" dirty="0" err="1" smtClean="0">
                <a:solidFill>
                  <a:schemeClr val="tx1"/>
                </a:solidFill>
              </a:rPr>
              <a:t>stage</a:t>
            </a:r>
            <a:endParaRPr lang="es-ES" sz="900" dirty="0">
              <a:solidFill>
                <a:schemeClr val="tx1"/>
              </a:solidFill>
            </a:endParaRPr>
          </a:p>
        </p:txBody>
      </p:sp>
      <p:cxnSp>
        <p:nvCxnSpPr>
          <p:cNvPr id="124" name="36 Conector angular"/>
          <p:cNvCxnSpPr>
            <a:stCxn id="119" idx="2"/>
            <a:endCxn id="159" idx="1"/>
          </p:cNvCxnSpPr>
          <p:nvPr/>
        </p:nvCxnSpPr>
        <p:spPr>
          <a:xfrm rot="16200000" flipH="1">
            <a:off x="718180" y="1502906"/>
            <a:ext cx="360040" cy="19316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2" name="36 Conector angular"/>
          <p:cNvCxnSpPr>
            <a:stCxn id="119" idx="2"/>
            <a:endCxn id="160" idx="1"/>
          </p:cNvCxnSpPr>
          <p:nvPr/>
        </p:nvCxnSpPr>
        <p:spPr>
          <a:xfrm rot="16200000" flipH="1">
            <a:off x="676207" y="1544878"/>
            <a:ext cx="740400" cy="489579"/>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36 Conector angular"/>
          <p:cNvCxnSpPr>
            <a:stCxn id="119" idx="2"/>
            <a:endCxn id="120" idx="1"/>
          </p:cNvCxnSpPr>
          <p:nvPr/>
        </p:nvCxnSpPr>
        <p:spPr>
          <a:xfrm rot="16200000" flipH="1">
            <a:off x="550697" y="1670389"/>
            <a:ext cx="1200150" cy="698308"/>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4" name="36 Conector angular"/>
          <p:cNvCxnSpPr>
            <a:stCxn id="120" idx="2"/>
            <a:endCxn id="118" idx="0"/>
          </p:cNvCxnSpPr>
          <p:nvPr/>
        </p:nvCxnSpPr>
        <p:spPr>
          <a:xfrm rot="16200000" flipH="1">
            <a:off x="1786988" y="3117084"/>
            <a:ext cx="563548" cy="664"/>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36 Conector angular"/>
          <p:cNvCxnSpPr>
            <a:stCxn id="120" idx="2"/>
            <a:endCxn id="121" idx="1"/>
          </p:cNvCxnSpPr>
          <p:nvPr/>
        </p:nvCxnSpPr>
        <p:spPr>
          <a:xfrm rot="16200000" flipH="1">
            <a:off x="2380232" y="2523839"/>
            <a:ext cx="50165" cy="673769"/>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36 Conector angular"/>
          <p:cNvCxnSpPr>
            <a:stCxn id="121" idx="2"/>
            <a:endCxn id="122" idx="0"/>
          </p:cNvCxnSpPr>
          <p:nvPr/>
        </p:nvCxnSpPr>
        <p:spPr>
          <a:xfrm rot="16200000" flipH="1">
            <a:off x="3140646" y="3104402"/>
            <a:ext cx="158492" cy="1771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36 Conector angular"/>
          <p:cNvCxnSpPr>
            <a:stCxn id="122" idx="2"/>
            <a:endCxn id="161" idx="0"/>
          </p:cNvCxnSpPr>
          <p:nvPr/>
        </p:nvCxnSpPr>
        <p:spPr>
          <a:xfrm rot="16200000" flipH="1">
            <a:off x="3152268" y="3470538"/>
            <a:ext cx="154176" cy="121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36 Conector angular"/>
          <p:cNvCxnSpPr>
            <a:stCxn id="161" idx="2"/>
            <a:endCxn id="123" idx="0"/>
          </p:cNvCxnSpPr>
          <p:nvPr/>
        </p:nvCxnSpPr>
        <p:spPr>
          <a:xfrm rot="5400000">
            <a:off x="3147514" y="3830140"/>
            <a:ext cx="162808" cy="208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9" name="158 Rectángulo"/>
          <p:cNvSpPr/>
          <p:nvPr/>
        </p:nvSpPr>
        <p:spPr>
          <a:xfrm>
            <a:off x="994782" y="1635492"/>
            <a:ext cx="1391012" cy="288032"/>
          </a:xfrm>
          <a:prstGeom prst="rect">
            <a:avLst/>
          </a:prstGeom>
          <a:solidFill>
            <a:srgbClr val="FFFFFF"/>
          </a:solidFill>
          <a:ln w="31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solidFill>
                  <a:schemeClr val="tx1"/>
                </a:solidFill>
                <a:latin typeface="+mj-lt"/>
              </a:rPr>
              <a:t>Ageing</a:t>
            </a:r>
            <a:r>
              <a:rPr lang="es-ES" sz="1000" dirty="0" smtClean="0">
                <a:solidFill>
                  <a:schemeClr val="tx1"/>
                </a:solidFill>
                <a:latin typeface="+mj-lt"/>
              </a:rPr>
              <a:t> </a:t>
            </a:r>
            <a:r>
              <a:rPr lang="es-ES" sz="1000" dirty="0" err="1" smtClean="0">
                <a:solidFill>
                  <a:schemeClr val="tx1"/>
                </a:solidFill>
                <a:latin typeface="+mj-lt"/>
              </a:rPr>
              <a:t>associated</a:t>
            </a:r>
            <a:r>
              <a:rPr lang="es-ES" sz="1000" dirty="0" smtClean="0">
                <a:solidFill>
                  <a:schemeClr val="tx1"/>
                </a:solidFill>
                <a:latin typeface="+mj-lt"/>
              </a:rPr>
              <a:t> </a:t>
            </a:r>
            <a:r>
              <a:rPr lang="es-ES" sz="1000" dirty="0" err="1" smtClean="0">
                <a:solidFill>
                  <a:schemeClr val="tx1"/>
                </a:solidFill>
                <a:latin typeface="+mj-lt"/>
              </a:rPr>
              <a:t>memory</a:t>
            </a:r>
            <a:r>
              <a:rPr lang="es-ES" sz="1000" dirty="0" smtClean="0">
                <a:solidFill>
                  <a:schemeClr val="tx1"/>
                </a:solidFill>
                <a:latin typeface="+mj-lt"/>
              </a:rPr>
              <a:t> </a:t>
            </a:r>
            <a:r>
              <a:rPr lang="es-ES" sz="1000" dirty="0" err="1" smtClean="0">
                <a:solidFill>
                  <a:schemeClr val="tx1"/>
                </a:solidFill>
                <a:latin typeface="+mj-lt"/>
              </a:rPr>
              <a:t>impairment</a:t>
            </a:r>
            <a:endParaRPr lang="es-ES" sz="1000" dirty="0">
              <a:solidFill>
                <a:schemeClr val="tx1"/>
              </a:solidFill>
              <a:latin typeface="+mj-lt"/>
            </a:endParaRPr>
          </a:p>
        </p:txBody>
      </p:sp>
      <p:sp>
        <p:nvSpPr>
          <p:cNvPr id="160" name="159 Rectángulo"/>
          <p:cNvSpPr/>
          <p:nvPr/>
        </p:nvSpPr>
        <p:spPr>
          <a:xfrm>
            <a:off x="1291197" y="2015852"/>
            <a:ext cx="1251991" cy="288032"/>
          </a:xfrm>
          <a:prstGeom prst="rect">
            <a:avLst/>
          </a:prstGeom>
          <a:solidFill>
            <a:srgbClr val="FFFFFF"/>
          </a:solidFill>
          <a:ln w="31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solidFill>
                  <a:schemeClr val="tx1"/>
                </a:solidFill>
                <a:latin typeface="+mj-lt"/>
              </a:rPr>
              <a:t>Ageing</a:t>
            </a:r>
            <a:r>
              <a:rPr lang="es-ES" sz="1000" dirty="0" smtClean="0">
                <a:solidFill>
                  <a:schemeClr val="tx1"/>
                </a:solidFill>
                <a:latin typeface="+mj-lt"/>
              </a:rPr>
              <a:t> </a:t>
            </a:r>
            <a:r>
              <a:rPr lang="es-ES" sz="1000" dirty="0" err="1" smtClean="0">
                <a:solidFill>
                  <a:schemeClr val="tx1"/>
                </a:solidFill>
                <a:latin typeface="+mj-lt"/>
              </a:rPr>
              <a:t>associated</a:t>
            </a:r>
            <a:r>
              <a:rPr lang="es-ES" sz="1000" dirty="0" smtClean="0">
                <a:solidFill>
                  <a:schemeClr val="tx1"/>
                </a:solidFill>
                <a:latin typeface="+mj-lt"/>
              </a:rPr>
              <a:t> </a:t>
            </a:r>
            <a:r>
              <a:rPr lang="es-ES" sz="1000" dirty="0" err="1" smtClean="0">
                <a:solidFill>
                  <a:schemeClr val="tx1"/>
                </a:solidFill>
                <a:latin typeface="+mj-lt"/>
              </a:rPr>
              <a:t>cognitive</a:t>
            </a:r>
            <a:r>
              <a:rPr lang="es-ES" sz="1000" dirty="0" smtClean="0">
                <a:solidFill>
                  <a:schemeClr val="tx1"/>
                </a:solidFill>
                <a:latin typeface="+mj-lt"/>
              </a:rPr>
              <a:t> decline</a:t>
            </a:r>
            <a:endParaRPr lang="es-ES" sz="1000" dirty="0">
              <a:solidFill>
                <a:schemeClr val="tx1"/>
              </a:solidFill>
              <a:latin typeface="+mj-lt"/>
            </a:endParaRPr>
          </a:p>
        </p:txBody>
      </p:sp>
      <p:sp>
        <p:nvSpPr>
          <p:cNvPr id="161" name="160 Rectángulo"/>
          <p:cNvSpPr/>
          <p:nvPr/>
        </p:nvSpPr>
        <p:spPr>
          <a:xfrm>
            <a:off x="2761961" y="3548231"/>
            <a:ext cx="936000" cy="201548"/>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err="1" smtClean="0">
                <a:solidFill>
                  <a:schemeClr val="tx1"/>
                </a:solidFill>
              </a:rPr>
              <a:t>Middle</a:t>
            </a:r>
            <a:r>
              <a:rPr lang="es-ES" sz="900" dirty="0" smtClean="0">
                <a:solidFill>
                  <a:schemeClr val="tx1"/>
                </a:solidFill>
              </a:rPr>
              <a:t> </a:t>
            </a:r>
            <a:r>
              <a:rPr lang="es-ES" sz="900" dirty="0" err="1" smtClean="0">
                <a:solidFill>
                  <a:schemeClr val="tx1"/>
                </a:solidFill>
              </a:rPr>
              <a:t>stage</a:t>
            </a:r>
            <a:endParaRPr lang="es-ES" sz="900" dirty="0">
              <a:solidFill>
                <a:schemeClr val="tx1"/>
              </a:solidFill>
            </a:endParaRPr>
          </a:p>
        </p:txBody>
      </p:sp>
      <p:pic>
        <p:nvPicPr>
          <p:cNvPr id="162" name="161 Imagen" descr="Smiley-happy.png"/>
          <p:cNvPicPr>
            <a:picLocks noChangeAspect="1"/>
          </p:cNvPicPr>
          <p:nvPr/>
        </p:nvPicPr>
        <p:blipFill>
          <a:blip r:embed="rId3" cstate="print"/>
          <a:stretch>
            <a:fillRect/>
          </a:stretch>
        </p:blipFill>
        <p:spPr>
          <a:xfrm>
            <a:off x="2146910" y="1131436"/>
            <a:ext cx="432048" cy="432048"/>
          </a:xfrm>
          <a:prstGeom prst="rect">
            <a:avLst/>
          </a:prstGeom>
        </p:spPr>
      </p:pic>
      <p:pic>
        <p:nvPicPr>
          <p:cNvPr id="163" name="Picture 11" descr="bedmond_logo"/>
          <p:cNvPicPr>
            <a:picLocks noChangeAspect="1" noChangeArrowheads="1"/>
          </p:cNvPicPr>
          <p:nvPr/>
        </p:nvPicPr>
        <p:blipFill>
          <a:blip r:embed="rId4" cstate="print"/>
          <a:srcRect/>
          <a:stretch>
            <a:fillRect/>
          </a:stretch>
        </p:blipFill>
        <p:spPr bwMode="auto">
          <a:xfrm>
            <a:off x="7287984" y="1101457"/>
            <a:ext cx="976744" cy="519209"/>
          </a:xfrm>
          <a:prstGeom prst="rect">
            <a:avLst/>
          </a:prstGeom>
          <a:noFill/>
          <a:ln w="9525">
            <a:noFill/>
            <a:miter lim="800000"/>
            <a:headEnd/>
            <a:tailEnd/>
          </a:ln>
        </p:spPr>
      </p:pic>
      <p:sp>
        <p:nvSpPr>
          <p:cNvPr id="164" name="163 Rectángulo"/>
          <p:cNvSpPr/>
          <p:nvPr/>
        </p:nvSpPr>
        <p:spPr>
          <a:xfrm>
            <a:off x="1305674" y="4330268"/>
            <a:ext cx="2344008" cy="288032"/>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err="1" smtClean="0">
                <a:effectLst>
                  <a:outerShdw blurRad="38100" dist="38100" dir="2700000" algn="tl">
                    <a:srgbClr val="000000">
                      <a:alpha val="43137"/>
                    </a:srgbClr>
                  </a:outerShdw>
                </a:effectLst>
                <a:latin typeface="+mj-lt"/>
              </a:rPr>
              <a:t>Brain</a:t>
            </a:r>
            <a:r>
              <a:rPr lang="es-ES" sz="1100" b="1" dirty="0" smtClean="0">
                <a:effectLst>
                  <a:outerShdw blurRad="38100" dist="38100" dir="2700000" algn="tl">
                    <a:srgbClr val="000000">
                      <a:alpha val="43137"/>
                    </a:srgbClr>
                  </a:outerShdw>
                </a:effectLst>
                <a:latin typeface="+mj-lt"/>
              </a:rPr>
              <a:t> </a:t>
            </a:r>
            <a:r>
              <a:rPr lang="es-ES" sz="1100" b="1" dirty="0" err="1" smtClean="0">
                <a:effectLst>
                  <a:outerShdw blurRad="38100" dist="38100" dir="2700000" algn="tl">
                    <a:srgbClr val="000000">
                      <a:alpha val="43137"/>
                    </a:srgbClr>
                  </a:outerShdw>
                </a:effectLst>
                <a:latin typeface="+mj-lt"/>
              </a:rPr>
              <a:t>Ageing</a:t>
            </a:r>
            <a:endParaRPr lang="es-ES" b="1" dirty="0">
              <a:effectLst>
                <a:outerShdw blurRad="38100" dist="38100" dir="2700000" algn="tl">
                  <a:srgbClr val="000000">
                    <a:alpha val="43137"/>
                  </a:srgbClr>
                </a:outerShdw>
              </a:effectLst>
              <a:latin typeface="+mj-lt"/>
            </a:endParaRPr>
          </a:p>
        </p:txBody>
      </p:sp>
      <p:pic>
        <p:nvPicPr>
          <p:cNvPr id="165" name="164 Imagen" descr="smiley_eyebrows_sad_sized.png"/>
          <p:cNvPicPr>
            <a:picLocks noChangeAspect="1"/>
          </p:cNvPicPr>
          <p:nvPr/>
        </p:nvPicPr>
        <p:blipFill>
          <a:blip r:embed="rId5" cstate="print"/>
          <a:stretch>
            <a:fillRect/>
          </a:stretch>
        </p:blipFill>
        <p:spPr>
          <a:xfrm>
            <a:off x="3249890" y="1131436"/>
            <a:ext cx="432000" cy="432000"/>
          </a:xfrm>
          <a:prstGeom prst="rect">
            <a:avLst/>
          </a:prstGeom>
        </p:spPr>
      </p:pic>
      <p:cxnSp>
        <p:nvCxnSpPr>
          <p:cNvPr id="166" name="36 Conector angular"/>
          <p:cNvCxnSpPr>
            <a:stCxn id="120" idx="3"/>
            <a:endCxn id="64" idx="2"/>
          </p:cNvCxnSpPr>
          <p:nvPr/>
        </p:nvCxnSpPr>
        <p:spPr>
          <a:xfrm flipV="1">
            <a:off x="2636934" y="2387828"/>
            <a:ext cx="1286994" cy="231790"/>
          </a:xfrm>
          <a:prstGeom prst="bentConnector3">
            <a:avLst>
              <a:gd name="adj1" fmla="val 50000"/>
            </a:avLst>
          </a:prstGeom>
          <a:ln w="19050">
            <a:solidFill>
              <a:srgbClr val="0066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7" name="AutoShape 6"/>
          <p:cNvSpPr>
            <a:spLocks noChangeArrowheads="1"/>
          </p:cNvSpPr>
          <p:nvPr/>
        </p:nvSpPr>
        <p:spPr bwMode="auto">
          <a:xfrm flipH="1">
            <a:off x="6603999" y="3283292"/>
            <a:ext cx="2311010" cy="1016496"/>
          </a:xfrm>
          <a:prstGeom prst="roundRect">
            <a:avLst/>
          </a:prstGeom>
          <a:solidFill>
            <a:srgbClr val="003300"/>
          </a:solidFill>
          <a:ln w="9525" algn="ctr">
            <a:noFill/>
            <a:miter lim="800000"/>
            <a:headEnd/>
            <a:tailEnd/>
          </a:ln>
          <a:effectLst/>
        </p:spPr>
        <p:txBody>
          <a:bodyPr anchor="ctr"/>
          <a:lstStyle/>
          <a:p>
            <a:pPr algn="r">
              <a:defRPr/>
            </a:pPr>
            <a:r>
              <a:rPr lang="en-US" b="1" i="1" dirty="0" smtClean="0">
                <a:solidFill>
                  <a:srgbClr val="F2FCE8"/>
                </a:solidFill>
                <a:effectLst>
                  <a:outerShdw blurRad="38100" dist="38100" dir="2700000" algn="tl">
                    <a:srgbClr val="000000"/>
                  </a:outerShdw>
                </a:effectLst>
                <a:latin typeface="Calibri" pitchFamily="34" charset="0"/>
              </a:rPr>
              <a:t>Ambient Assisted Living </a:t>
            </a:r>
            <a:r>
              <a:rPr lang="en-US" b="1" dirty="0" smtClean="0">
                <a:solidFill>
                  <a:srgbClr val="C2FF15"/>
                </a:solidFill>
                <a:effectLst>
                  <a:outerShdw blurRad="38100" dist="38100" dir="2700000" algn="tl">
                    <a:srgbClr val="000000"/>
                  </a:outerShdw>
                </a:effectLst>
                <a:latin typeface="Calibri" pitchFamily="34" charset="0"/>
              </a:rPr>
              <a:t>technology</a:t>
            </a:r>
            <a:r>
              <a:rPr lang="en-US" b="1" dirty="0" smtClean="0">
                <a:solidFill>
                  <a:schemeClr val="bg1"/>
                </a:solidFill>
                <a:effectLst>
                  <a:outerShdw blurRad="38100" dist="38100" dir="2700000" algn="tl">
                    <a:srgbClr val="000000"/>
                  </a:outerShdw>
                </a:effectLst>
                <a:latin typeface="Calibri" pitchFamily="34" charset="0"/>
              </a:rPr>
              <a:t> can do the job!</a:t>
            </a:r>
            <a:endParaRPr lang="en-GB" b="1" dirty="0">
              <a:solidFill>
                <a:schemeClr val="bg1"/>
              </a:solidFill>
              <a:effectLst>
                <a:outerShdw blurRad="38100" dist="38100" dir="2700000" algn="tl">
                  <a:srgbClr val="000000"/>
                </a:outerShdw>
              </a:effectLst>
              <a:latin typeface="Calibri" pitchFamily="34" charset="0"/>
            </a:endParaRPr>
          </a:p>
        </p:txBody>
      </p:sp>
      <p:sp>
        <p:nvSpPr>
          <p:cNvPr id="168" name="167 Sol"/>
          <p:cNvSpPr/>
          <p:nvPr/>
        </p:nvSpPr>
        <p:spPr>
          <a:xfrm>
            <a:off x="6084168" y="2571596"/>
            <a:ext cx="1008112" cy="1008112"/>
          </a:xfrm>
          <a:prstGeom prst="sun">
            <a:avLst/>
          </a:prstGeom>
          <a:solidFill>
            <a:srgbClr val="FFFFFF"/>
          </a:solidFill>
          <a:ln>
            <a:solidFill>
              <a:srgbClr val="C2FF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339933"/>
                </a:solidFill>
              </a:rPr>
              <a:t>2</a:t>
            </a:r>
          </a:p>
        </p:txBody>
      </p:sp>
      <p:sp>
        <p:nvSpPr>
          <p:cNvPr id="169" name="168 Elipse"/>
          <p:cNvSpPr/>
          <p:nvPr/>
        </p:nvSpPr>
        <p:spPr>
          <a:xfrm>
            <a:off x="6876256" y="4783524"/>
            <a:ext cx="576064" cy="576064"/>
          </a:xfrm>
          <a:prstGeom prst="ellipse">
            <a:avLst/>
          </a:prstGeom>
          <a:solidFill>
            <a:schemeClr val="bg1"/>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339933"/>
                </a:solidFill>
              </a:rPr>
              <a:t>4</a:t>
            </a:r>
            <a:endParaRPr lang="es-ES" dirty="0">
              <a:solidFill>
                <a:srgbClr val="339933"/>
              </a:solidFill>
            </a:endParaRPr>
          </a:p>
        </p:txBody>
      </p:sp>
      <p:sp>
        <p:nvSpPr>
          <p:cNvPr id="170" name="AutoShape 6"/>
          <p:cNvSpPr>
            <a:spLocks noChangeArrowheads="1"/>
          </p:cNvSpPr>
          <p:nvPr/>
        </p:nvSpPr>
        <p:spPr bwMode="auto">
          <a:xfrm flipH="1">
            <a:off x="4304288" y="5515540"/>
            <a:ext cx="2280764" cy="656456"/>
          </a:xfrm>
          <a:prstGeom prst="roundRect">
            <a:avLst/>
          </a:prstGeom>
          <a:solidFill>
            <a:srgbClr val="003300"/>
          </a:solidFill>
          <a:ln w="9525" algn="ctr">
            <a:noFill/>
            <a:miter lim="800000"/>
            <a:headEnd/>
            <a:tailEnd/>
          </a:ln>
          <a:effectLst/>
        </p:spPr>
        <p:txBody>
          <a:bodyPr anchor="ctr"/>
          <a:lstStyle/>
          <a:p>
            <a:pPr algn="ctr">
              <a:defRPr/>
            </a:pPr>
            <a:r>
              <a:rPr lang="en-US" sz="1400" b="1" dirty="0" smtClean="0">
                <a:solidFill>
                  <a:schemeClr val="bg1"/>
                </a:solidFill>
                <a:effectLst>
                  <a:outerShdw blurRad="38100" dist="38100" dir="2700000" algn="tl">
                    <a:srgbClr val="000000"/>
                  </a:outerShdw>
                </a:effectLst>
                <a:latin typeface="Calibri" pitchFamily="34" charset="0"/>
              </a:rPr>
              <a:t>… </a:t>
            </a:r>
            <a:r>
              <a:rPr lang="en-US" sz="1400" dirty="0" smtClean="0">
                <a:solidFill>
                  <a:schemeClr val="bg1"/>
                </a:solidFill>
                <a:effectLst>
                  <a:outerShdw blurRad="38100" dist="38100" dir="2700000" algn="tl">
                    <a:srgbClr val="000000"/>
                  </a:outerShdw>
                </a:effectLst>
                <a:latin typeface="Calibri" pitchFamily="34" charset="0"/>
              </a:rPr>
              <a:t>and reduction of high costs of institutionalization</a:t>
            </a:r>
            <a:endParaRPr lang="en-GB" sz="1400" dirty="0">
              <a:solidFill>
                <a:schemeClr val="bg1"/>
              </a:solidFill>
              <a:effectLst>
                <a:outerShdw blurRad="38100" dist="38100" dir="2700000" algn="tl">
                  <a:srgbClr val="000000"/>
                </a:outerShdw>
              </a:effectLst>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6 Marcador de número de diapositiva"/>
          <p:cNvSpPr>
            <a:spLocks noGrp="1"/>
          </p:cNvSpPr>
          <p:nvPr>
            <p:ph type="sldNum" sz="quarter" idx="12"/>
          </p:nvPr>
        </p:nvSpPr>
        <p:spPr/>
        <p:txBody>
          <a:bodyPr/>
          <a:lstStyle/>
          <a:p>
            <a:pPr>
              <a:defRPr/>
            </a:pPr>
            <a:fld id="{6B768876-669B-4CD8-A4B0-D87283E6526B}" type="slidenum">
              <a:rPr lang="en-GB"/>
              <a:pPr>
                <a:defRPr/>
              </a:pPr>
              <a:t>6</a:t>
            </a:fld>
            <a:endParaRPr lang="en-GB"/>
          </a:p>
        </p:txBody>
      </p:sp>
      <p:sp>
        <p:nvSpPr>
          <p:cNvPr id="27653" name="Rectangle 3"/>
          <p:cNvSpPr>
            <a:spLocks noGrp="1" noChangeArrowheads="1"/>
          </p:cNvSpPr>
          <p:nvPr>
            <p:ph type="body" sz="half" idx="1"/>
          </p:nvPr>
        </p:nvSpPr>
        <p:spPr>
          <a:xfrm>
            <a:off x="457200" y="1341438"/>
            <a:ext cx="8218488" cy="4751858"/>
          </a:xfrm>
        </p:spPr>
        <p:txBody>
          <a:bodyPr/>
          <a:lstStyle/>
          <a:p>
            <a:pPr eaLnBrk="1" hangingPunct="1"/>
            <a:r>
              <a:rPr lang="en-GB" sz="2400" dirty="0" smtClean="0">
                <a:latin typeface="Calibri" pitchFamily="34" charset="0"/>
              </a:rPr>
              <a:t>Neurodegenerative diseases, specially Alzheimer, are a great problem in our ageing society</a:t>
            </a:r>
          </a:p>
          <a:p>
            <a:pPr eaLnBrk="1" hangingPunct="1"/>
            <a:r>
              <a:rPr lang="en-GB" sz="2400" dirty="0" smtClean="0">
                <a:latin typeface="Calibri" pitchFamily="34" charset="0"/>
              </a:rPr>
              <a:t>Certain progressive changes in </a:t>
            </a:r>
            <a:r>
              <a:rPr lang="en-GB" sz="2400" b="1" dirty="0" smtClean="0">
                <a:latin typeface="Calibri" pitchFamily="34" charset="0"/>
              </a:rPr>
              <a:t>elders’ behaviour pattern </a:t>
            </a:r>
            <a:r>
              <a:rPr lang="en-GB" sz="2400" dirty="0" smtClean="0">
                <a:latin typeface="Calibri" pitchFamily="34" charset="0"/>
              </a:rPr>
              <a:t>are symptomatic of the beginning of a cognitive disease</a:t>
            </a:r>
          </a:p>
          <a:p>
            <a:pPr eaLnBrk="1" hangingPunct="1"/>
            <a:r>
              <a:rPr lang="en-GB" sz="2400" dirty="0" smtClean="0">
                <a:latin typeface="Calibri" pitchFamily="34" charset="0"/>
              </a:rPr>
              <a:t>They appear namely in 5 domains,</a:t>
            </a:r>
          </a:p>
          <a:p>
            <a:pPr lvl="1" eaLnBrk="1" hangingPunct="1"/>
            <a:r>
              <a:rPr lang="en-GB" sz="2000" dirty="0" smtClean="0">
                <a:latin typeface="Calibri" pitchFamily="34" charset="0"/>
              </a:rPr>
              <a:t>Memory</a:t>
            </a:r>
          </a:p>
          <a:p>
            <a:pPr lvl="1" eaLnBrk="1" hangingPunct="1"/>
            <a:r>
              <a:rPr lang="en-GB" sz="2000" dirty="0" smtClean="0">
                <a:latin typeface="Calibri" pitchFamily="34" charset="0"/>
              </a:rPr>
              <a:t>Orientation</a:t>
            </a:r>
          </a:p>
          <a:p>
            <a:pPr lvl="1" eaLnBrk="1" hangingPunct="1"/>
            <a:r>
              <a:rPr lang="en-GB" sz="2000" dirty="0" smtClean="0">
                <a:latin typeface="Calibri" pitchFamily="34" charset="0"/>
              </a:rPr>
              <a:t>Judge &amp; solving</a:t>
            </a:r>
          </a:p>
          <a:p>
            <a:pPr lvl="1" eaLnBrk="1" hangingPunct="1"/>
            <a:r>
              <a:rPr lang="en-GB" sz="2000" dirty="0" smtClean="0">
                <a:latin typeface="Calibri" pitchFamily="34" charset="0"/>
              </a:rPr>
              <a:t>Home &amp; hobbies</a:t>
            </a:r>
          </a:p>
          <a:p>
            <a:pPr lvl="1" eaLnBrk="1" hangingPunct="1"/>
            <a:r>
              <a:rPr lang="en-GB" sz="2000" dirty="0" smtClean="0">
                <a:latin typeface="Calibri" pitchFamily="34" charset="0"/>
              </a:rPr>
              <a:t>Community affairs</a:t>
            </a:r>
          </a:p>
          <a:p>
            <a:pPr eaLnBrk="1" hangingPunct="1"/>
            <a:r>
              <a:rPr lang="en-GB" sz="2400" b="1" dirty="0" smtClean="0">
                <a:latin typeface="Calibri" pitchFamily="34" charset="0"/>
              </a:rPr>
              <a:t>When early detected, doctors can prolong life expectancy of the person by slowing the disease progression</a:t>
            </a:r>
          </a:p>
        </p:txBody>
      </p:sp>
      <p:pic>
        <p:nvPicPr>
          <p:cNvPr id="27654" name="Picture 4" descr="en-el-supermercado2"/>
          <p:cNvPicPr>
            <a:picLocks noGrp="1" noChangeAspect="1" noChangeArrowheads="1"/>
          </p:cNvPicPr>
          <p:nvPr>
            <p:ph sz="half" idx="2"/>
          </p:nvPr>
        </p:nvPicPr>
        <p:blipFill>
          <a:blip r:embed="rId3" cstate="print"/>
          <a:srcRect/>
          <a:stretch>
            <a:fillRect/>
          </a:stretch>
        </p:blipFill>
        <p:spPr>
          <a:xfrm>
            <a:off x="5640388" y="2924175"/>
            <a:ext cx="2819400" cy="2266950"/>
          </a:xfrm>
        </p:spPr>
      </p:pic>
      <p:sp>
        <p:nvSpPr>
          <p:cNvPr id="27655" name="Rectangle 2"/>
          <p:cNvSpPr>
            <a:spLocks noGrp="1" noChangeArrowheads="1"/>
          </p:cNvSpPr>
          <p:nvPr>
            <p:ph type="title"/>
          </p:nvPr>
        </p:nvSpPr>
        <p:spPr>
          <a:xfrm>
            <a:off x="457200" y="274638"/>
            <a:ext cx="5626968" cy="706437"/>
          </a:xfrm>
        </p:spPr>
        <p:txBody>
          <a:bodyPr/>
          <a:lstStyle/>
          <a:p>
            <a:pPr eaLnBrk="1" hangingPunct="1"/>
            <a:r>
              <a:rPr lang="en-US" sz="2400" dirty="0" smtClean="0"/>
              <a:t>BACKGROUND: SOCIAL AND S&amp;T</a:t>
            </a:r>
            <a:br>
              <a:rPr lang="en-US" sz="2400" dirty="0" smtClean="0"/>
            </a:br>
            <a:r>
              <a:rPr lang="en-US" sz="2400" i="1" dirty="0" smtClean="0"/>
              <a:t>Fundamental Assumptions: 1</a:t>
            </a:r>
            <a:r>
              <a:rPr lang="en-US" sz="2400" i="1" baseline="30000" dirty="0" smtClean="0"/>
              <a:t>st</a:t>
            </a:r>
            <a:r>
              <a:rPr lang="en-US" sz="2400" i="1" dirty="0" smtClean="0"/>
              <a:t> conclusions</a:t>
            </a:r>
          </a:p>
        </p:txBody>
      </p:sp>
      <p:sp>
        <p:nvSpPr>
          <p:cNvPr id="326663" name="AutoShape 7"/>
          <p:cNvSpPr>
            <a:spLocks noChangeArrowheads="1"/>
          </p:cNvSpPr>
          <p:nvPr/>
        </p:nvSpPr>
        <p:spPr bwMode="auto">
          <a:xfrm>
            <a:off x="3059733" y="3213100"/>
            <a:ext cx="2592387" cy="2232025"/>
          </a:xfrm>
          <a:prstGeom prst="star16">
            <a:avLst>
              <a:gd name="adj" fmla="val 37500"/>
            </a:avLst>
          </a:prstGeom>
          <a:solidFill>
            <a:srgbClr val="99CC00">
              <a:alpha val="80000"/>
            </a:srgbClr>
          </a:solidFill>
          <a:ln w="9525">
            <a:solidFill>
              <a:srgbClr val="009900"/>
            </a:solidFill>
            <a:prstDash val="sysDot"/>
            <a:miter lim="800000"/>
            <a:headEnd/>
            <a:tailEnd/>
          </a:ln>
          <a:effectLst/>
        </p:spPr>
        <p:txBody>
          <a:bodyPr wrap="none" anchor="ctr"/>
          <a:lstStyle/>
          <a:p>
            <a:pPr algn="ctr">
              <a:defRPr/>
            </a:pPr>
            <a:r>
              <a:rPr lang="en-US" sz="1600" b="1">
                <a:effectLst>
                  <a:outerShdw blurRad="38100" dist="38100" dir="2700000" algn="tl">
                    <a:srgbClr val="FFFFFF"/>
                  </a:outerShdw>
                </a:effectLst>
              </a:rPr>
              <a:t>Behaviour Pattern</a:t>
            </a:r>
          </a:p>
          <a:p>
            <a:pPr algn="ctr">
              <a:defRPr/>
            </a:pPr>
            <a:endParaRPr lang="en-US" sz="1400"/>
          </a:p>
          <a:p>
            <a:pPr algn="ctr">
              <a:defRPr/>
            </a:pPr>
            <a:r>
              <a:rPr lang="en-US" sz="1400"/>
              <a:t>Recognizing</a:t>
            </a:r>
          </a:p>
          <a:p>
            <a:pPr algn="ctr">
              <a:defRPr/>
            </a:pPr>
            <a:r>
              <a:rPr lang="en-US" sz="1400"/>
              <a:t>Modelling</a:t>
            </a:r>
          </a:p>
          <a:p>
            <a:pPr algn="ctr">
              <a:defRPr/>
            </a:pPr>
            <a:r>
              <a:rPr lang="en-US" sz="1400"/>
              <a:t>Tracking</a:t>
            </a:r>
          </a:p>
          <a:p>
            <a:pPr algn="ctr">
              <a:defRPr/>
            </a:pPr>
            <a:r>
              <a:rPr lang="en-US" sz="1400"/>
              <a:t>Analising deviations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p>
            <a:pPr>
              <a:defRPr/>
            </a:pPr>
            <a:fld id="{0C7CF6F2-3E74-4C9F-AB15-330AE78592CD}" type="slidenum">
              <a:rPr lang="en-GB"/>
              <a:pPr>
                <a:defRPr/>
              </a:pPr>
              <a:t>7</a:t>
            </a:fld>
            <a:endParaRPr lang="en-GB"/>
          </a:p>
        </p:txBody>
      </p:sp>
      <p:sp>
        <p:nvSpPr>
          <p:cNvPr id="29700" name="Rectangle 2"/>
          <p:cNvSpPr>
            <a:spLocks noGrp="1" noChangeArrowheads="1"/>
          </p:cNvSpPr>
          <p:nvPr>
            <p:ph type="title"/>
          </p:nvPr>
        </p:nvSpPr>
        <p:spPr/>
        <p:txBody>
          <a:bodyPr/>
          <a:lstStyle/>
          <a:p>
            <a:pPr eaLnBrk="1" hangingPunct="1"/>
            <a:r>
              <a:rPr lang="en-US" sz="2400" smtClean="0"/>
              <a:t>BACKGROUND: SOCIAL AND S&amp;T</a:t>
            </a:r>
            <a:br>
              <a:rPr lang="en-US" sz="2400" smtClean="0"/>
            </a:br>
            <a:r>
              <a:rPr lang="en-US" sz="2400" i="1" smtClean="0"/>
              <a:t>Enabling Technologies</a:t>
            </a:r>
          </a:p>
        </p:txBody>
      </p:sp>
      <p:sp>
        <p:nvSpPr>
          <p:cNvPr id="322563" name="Rectangle 3"/>
          <p:cNvSpPr>
            <a:spLocks noGrp="1" noChangeArrowheads="1"/>
          </p:cNvSpPr>
          <p:nvPr>
            <p:ph type="body" sz="half" idx="1"/>
          </p:nvPr>
        </p:nvSpPr>
        <p:spPr>
          <a:xfrm>
            <a:off x="457200" y="1285875"/>
            <a:ext cx="8075613" cy="4752975"/>
          </a:xfrm>
        </p:spPr>
        <p:txBody>
          <a:bodyPr/>
          <a:lstStyle/>
          <a:p>
            <a:pPr eaLnBrk="1" hangingPunct="1">
              <a:defRPr/>
            </a:pPr>
            <a:r>
              <a:rPr lang="en-GB" dirty="0" smtClean="0">
                <a:latin typeface="Calibri" pitchFamily="34" charset="0"/>
              </a:rPr>
              <a:t>Smart homes (</a:t>
            </a:r>
            <a:r>
              <a:rPr lang="en-GB" dirty="0" err="1" smtClean="0">
                <a:latin typeface="Calibri" pitchFamily="34" charset="0"/>
              </a:rPr>
              <a:t>AmI</a:t>
            </a:r>
            <a:r>
              <a:rPr lang="en-GB" dirty="0" smtClean="0">
                <a:latin typeface="Calibri" pitchFamily="34" charset="0"/>
              </a:rPr>
              <a:t> </a:t>
            </a:r>
            <a:r>
              <a:rPr lang="en-GB" dirty="0" smtClean="0">
                <a:latin typeface="Calibri" pitchFamily="34" charset="0"/>
                <a:sym typeface="Wingdings" pitchFamily="2" charset="2"/>
              </a:rPr>
              <a:t></a:t>
            </a:r>
            <a:r>
              <a:rPr lang="en-GB" dirty="0" smtClean="0">
                <a:latin typeface="Calibri" pitchFamily="34" charset="0"/>
              </a:rPr>
              <a:t> AAL)</a:t>
            </a:r>
          </a:p>
          <a:p>
            <a:pPr eaLnBrk="1" hangingPunct="1">
              <a:defRPr/>
            </a:pPr>
            <a:r>
              <a:rPr lang="en-GB" dirty="0" err="1" smtClean="0">
                <a:latin typeface="Calibri" pitchFamily="34" charset="0"/>
              </a:rPr>
              <a:t>Teleassistance</a:t>
            </a:r>
            <a:endParaRPr lang="en-GB" dirty="0" smtClean="0">
              <a:latin typeface="Calibri" pitchFamily="34" charset="0"/>
            </a:endParaRPr>
          </a:p>
          <a:p>
            <a:pPr eaLnBrk="1" hangingPunct="1">
              <a:defRPr/>
            </a:pPr>
            <a:r>
              <a:rPr lang="en-GB" dirty="0" smtClean="0">
                <a:latin typeface="Calibri" pitchFamily="34" charset="0"/>
              </a:rPr>
              <a:t>Communications  (wireless)</a:t>
            </a:r>
          </a:p>
          <a:p>
            <a:pPr eaLnBrk="1" hangingPunct="1">
              <a:defRPr/>
            </a:pPr>
            <a:r>
              <a:rPr lang="en-US" dirty="0" err="1" smtClean="0">
                <a:latin typeface="Calibri" pitchFamily="34" charset="0"/>
              </a:rPr>
              <a:t>Sensoring</a:t>
            </a:r>
            <a:r>
              <a:rPr lang="en-US" dirty="0" smtClean="0">
                <a:latin typeface="Calibri" pitchFamily="34" charset="0"/>
              </a:rPr>
              <a:t> ambient &amp; home objects, </a:t>
            </a:r>
          </a:p>
          <a:p>
            <a:pPr lvl="1" eaLnBrk="1" hangingPunct="1">
              <a:defRPr/>
            </a:pPr>
            <a:r>
              <a:rPr lang="en-US" dirty="0" smtClean="0">
                <a:latin typeface="Calibri" pitchFamily="34" charset="0"/>
              </a:rPr>
              <a:t>In </a:t>
            </a:r>
            <a:r>
              <a:rPr lang="en-US" dirty="0" smtClean="0">
                <a:latin typeface="Calibri" pitchFamily="34" charset="0"/>
                <a:sym typeface="Wingdings" pitchFamily="2" charset="2"/>
              </a:rPr>
              <a:t></a:t>
            </a:r>
            <a:r>
              <a:rPr lang="en-US" dirty="0" smtClean="0">
                <a:latin typeface="Calibri" pitchFamily="34" charset="0"/>
              </a:rPr>
              <a:t> Embedded (smart objects)</a:t>
            </a:r>
          </a:p>
          <a:p>
            <a:pPr lvl="1" eaLnBrk="1" hangingPunct="1">
              <a:defRPr/>
            </a:pPr>
            <a:r>
              <a:rPr lang="en-US" dirty="0" smtClean="0">
                <a:latin typeface="Calibri" pitchFamily="34" charset="0"/>
              </a:rPr>
              <a:t>Out </a:t>
            </a:r>
            <a:r>
              <a:rPr lang="en-US" dirty="0" smtClean="0">
                <a:latin typeface="Calibri" pitchFamily="34" charset="0"/>
                <a:sym typeface="Wingdings" pitchFamily="2" charset="2"/>
              </a:rPr>
              <a:t></a:t>
            </a:r>
            <a:r>
              <a:rPr lang="en-US" dirty="0" smtClean="0">
                <a:latin typeface="Calibri" pitchFamily="34" charset="0"/>
              </a:rPr>
              <a:t> off-the-shelf sensors attached</a:t>
            </a:r>
          </a:p>
          <a:p>
            <a:pPr eaLnBrk="1" hangingPunct="1">
              <a:defRPr/>
            </a:pPr>
            <a:r>
              <a:rPr lang="en-US" dirty="0" err="1" smtClean="0">
                <a:latin typeface="Calibri" pitchFamily="34" charset="0"/>
              </a:rPr>
              <a:t>Sensoring</a:t>
            </a:r>
            <a:r>
              <a:rPr lang="en-US" dirty="0" smtClean="0">
                <a:latin typeface="Calibri" pitchFamily="34" charset="0"/>
              </a:rPr>
              <a:t> the person,</a:t>
            </a:r>
          </a:p>
          <a:p>
            <a:pPr lvl="1" eaLnBrk="1" hangingPunct="1">
              <a:defRPr/>
            </a:pPr>
            <a:r>
              <a:rPr lang="en-US" dirty="0" smtClean="0">
                <a:latin typeface="Calibri" pitchFamily="34" charset="0"/>
              </a:rPr>
              <a:t>Wearable (clothes, personal objects, body)</a:t>
            </a:r>
          </a:p>
          <a:p>
            <a:pPr lvl="1" eaLnBrk="1" hangingPunct="1">
              <a:defRPr/>
            </a:pPr>
            <a:r>
              <a:rPr lang="en-US" dirty="0" smtClean="0">
                <a:latin typeface="Calibri" pitchFamily="34" charset="0"/>
              </a:rPr>
              <a:t>Medical devices for personal use</a:t>
            </a:r>
          </a:p>
          <a:p>
            <a:pPr marL="342900" lvl="1" indent="-342900" eaLnBrk="1" hangingPunct="1">
              <a:buFontTx/>
              <a:buChar char="•"/>
              <a:defRPr/>
            </a:pPr>
            <a:r>
              <a:rPr lang="en-GB" sz="2800" i="1" dirty="0" smtClean="0">
                <a:solidFill>
                  <a:schemeClr val="tx1"/>
                </a:solidFill>
                <a:latin typeface="Calibri" pitchFamily="34" charset="0"/>
                <a:ea typeface="+mn-ea"/>
                <a:cs typeface="+mn-cs"/>
              </a:rPr>
              <a:t>Assistive &amp; Adaptive Technology</a:t>
            </a:r>
          </a:p>
        </p:txBody>
      </p:sp>
      <p:pic>
        <p:nvPicPr>
          <p:cNvPr id="29702" name="Picture 13" descr="img?s=MLA&amp;f=95875050_3514"/>
          <p:cNvPicPr>
            <a:picLocks noGrp="1" noChangeAspect="1" noChangeArrowheads="1"/>
          </p:cNvPicPr>
          <p:nvPr>
            <p:ph sz="quarter" idx="3"/>
          </p:nvPr>
        </p:nvPicPr>
        <p:blipFill>
          <a:blip r:embed="rId3" cstate="print"/>
          <a:srcRect/>
          <a:stretch>
            <a:fillRect/>
          </a:stretch>
        </p:blipFill>
        <p:spPr>
          <a:xfrm>
            <a:off x="7878763" y="2857500"/>
            <a:ext cx="1408112" cy="1408113"/>
          </a:xfrm>
        </p:spPr>
      </p:pic>
      <p:pic>
        <p:nvPicPr>
          <p:cNvPr id="29703" name="Picture 10" descr="img?s=MEC&amp;f=5839995_3705"/>
          <p:cNvPicPr>
            <a:picLocks noGrp="1" noChangeAspect="1" noChangeArrowheads="1"/>
          </p:cNvPicPr>
          <p:nvPr>
            <p:ph sz="quarter" idx="2"/>
          </p:nvPr>
        </p:nvPicPr>
        <p:blipFill>
          <a:blip r:embed="rId4" cstate="print"/>
          <a:srcRect l="6548" t="9525" b="4048"/>
          <a:stretch>
            <a:fillRect/>
          </a:stretch>
        </p:blipFill>
        <p:spPr>
          <a:xfrm>
            <a:off x="7308850" y="1341438"/>
            <a:ext cx="1433513" cy="1433512"/>
          </a:xfrm>
        </p:spPr>
      </p:pic>
      <p:pic>
        <p:nvPicPr>
          <p:cNvPr id="29704" name="Picture 17" descr="sensaris"/>
          <p:cNvPicPr>
            <a:picLocks noChangeAspect="1" noChangeArrowheads="1"/>
          </p:cNvPicPr>
          <p:nvPr/>
        </p:nvPicPr>
        <p:blipFill>
          <a:blip r:embed="rId5" cstate="print"/>
          <a:srcRect t="17932" b="17932"/>
          <a:stretch>
            <a:fillRect/>
          </a:stretch>
        </p:blipFill>
        <p:spPr bwMode="auto">
          <a:xfrm>
            <a:off x="7143750" y="4802188"/>
            <a:ext cx="1595438" cy="1325562"/>
          </a:xfrm>
          <a:prstGeom prst="rect">
            <a:avLst/>
          </a:prstGeom>
          <a:noFill/>
          <a:ln w="9525">
            <a:noFill/>
            <a:miter lim="800000"/>
            <a:headEnd/>
            <a:tailEnd/>
          </a:ln>
        </p:spPr>
      </p:pic>
      <p:pic>
        <p:nvPicPr>
          <p:cNvPr id="29705" name="Picture 15" descr="wearable-co2-sensor"/>
          <p:cNvPicPr>
            <a:picLocks noChangeAspect="1" noChangeArrowheads="1"/>
          </p:cNvPicPr>
          <p:nvPr/>
        </p:nvPicPr>
        <p:blipFill>
          <a:blip r:embed="rId6" cstate="print"/>
          <a:srcRect/>
          <a:stretch>
            <a:fillRect/>
          </a:stretch>
        </p:blipFill>
        <p:spPr bwMode="auto">
          <a:xfrm>
            <a:off x="6357938" y="2071688"/>
            <a:ext cx="1020762" cy="1376362"/>
          </a:xfrm>
          <a:prstGeom prst="rect">
            <a:avLst/>
          </a:prstGeom>
          <a:noFill/>
          <a:ln w="9525">
            <a:noFill/>
            <a:miter lim="800000"/>
            <a:headEnd/>
            <a:tailEnd/>
          </a:ln>
        </p:spPr>
      </p:pic>
      <p:pic>
        <p:nvPicPr>
          <p:cNvPr id="29706" name="Picture 19" descr="C2"/>
          <p:cNvPicPr>
            <a:picLocks noChangeAspect="1" noChangeArrowheads="1"/>
          </p:cNvPicPr>
          <p:nvPr/>
        </p:nvPicPr>
        <p:blipFill>
          <a:blip r:embed="rId7" cstate="print"/>
          <a:srcRect t="25308" b="25308"/>
          <a:stretch>
            <a:fillRect/>
          </a:stretch>
        </p:blipFill>
        <p:spPr bwMode="auto">
          <a:xfrm>
            <a:off x="6000750" y="3643313"/>
            <a:ext cx="2114550"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p>
            <a:pPr>
              <a:defRPr/>
            </a:pPr>
            <a:fld id="{3921196B-D176-4F0F-8D3D-D4AC9BCB7860}" type="slidenum">
              <a:rPr lang="en-GB"/>
              <a:pPr>
                <a:defRPr/>
              </a:pPr>
              <a:t>8</a:t>
            </a:fld>
            <a:endParaRPr lang="en-GB"/>
          </a:p>
        </p:txBody>
      </p:sp>
      <p:sp>
        <p:nvSpPr>
          <p:cNvPr id="31748" name="Rectangle 3"/>
          <p:cNvSpPr>
            <a:spLocks noGrp="1" noChangeArrowheads="1"/>
          </p:cNvSpPr>
          <p:nvPr>
            <p:ph type="body" sz="half" idx="1"/>
          </p:nvPr>
        </p:nvSpPr>
        <p:spPr>
          <a:xfrm>
            <a:off x="457200" y="1268413"/>
            <a:ext cx="5986463" cy="4803775"/>
          </a:xfrm>
        </p:spPr>
        <p:txBody>
          <a:bodyPr/>
          <a:lstStyle/>
          <a:p>
            <a:pPr eaLnBrk="1" hangingPunct="1">
              <a:lnSpc>
                <a:spcPct val="90000"/>
              </a:lnSpc>
            </a:pPr>
            <a:r>
              <a:rPr lang="en-GB" smtClean="0">
                <a:latin typeface="Calibri" pitchFamily="34" charset="0"/>
              </a:rPr>
              <a:t>Simple behaviour models,</a:t>
            </a:r>
          </a:p>
          <a:p>
            <a:pPr lvl="1" eaLnBrk="1" hangingPunct="1">
              <a:lnSpc>
                <a:spcPct val="90000"/>
              </a:lnSpc>
            </a:pPr>
            <a:r>
              <a:rPr lang="en-GB" smtClean="0">
                <a:latin typeface="Calibri" pitchFamily="34" charset="0"/>
              </a:rPr>
              <a:t>Recognizing frequent but simple stored behaviours and acting consequently</a:t>
            </a:r>
          </a:p>
          <a:p>
            <a:pPr eaLnBrk="1" hangingPunct="1">
              <a:lnSpc>
                <a:spcPct val="90000"/>
              </a:lnSpc>
            </a:pPr>
            <a:endParaRPr lang="en-GB" smtClean="0">
              <a:latin typeface="Calibri" pitchFamily="34" charset="0"/>
            </a:endParaRPr>
          </a:p>
          <a:p>
            <a:pPr eaLnBrk="1" hangingPunct="1">
              <a:lnSpc>
                <a:spcPct val="90000"/>
              </a:lnSpc>
            </a:pPr>
            <a:r>
              <a:rPr lang="en-GB" smtClean="0">
                <a:latin typeface="Calibri" pitchFamily="34" charset="0"/>
              </a:rPr>
              <a:t>Complex behaviour models,</a:t>
            </a:r>
          </a:p>
          <a:p>
            <a:pPr lvl="1" eaLnBrk="1" hangingPunct="1">
              <a:lnSpc>
                <a:spcPct val="90000"/>
              </a:lnSpc>
            </a:pPr>
            <a:r>
              <a:rPr lang="en-GB" smtClean="0">
                <a:latin typeface="Calibri" pitchFamily="34" charset="0"/>
              </a:rPr>
              <a:t>Modeling behaviour pattern,</a:t>
            </a:r>
          </a:p>
          <a:p>
            <a:pPr lvl="2" eaLnBrk="1" hangingPunct="1">
              <a:lnSpc>
                <a:spcPct val="90000"/>
              </a:lnSpc>
            </a:pPr>
            <a:r>
              <a:rPr lang="en-GB" smtClean="0">
                <a:latin typeface="Calibri" pitchFamily="34" charset="0"/>
              </a:rPr>
              <a:t>Daily Activities: </a:t>
            </a:r>
            <a:r>
              <a:rPr lang="en-GB" i="1" smtClean="0">
                <a:latin typeface="Calibri" pitchFamily="34" charset="0"/>
              </a:rPr>
              <a:t>what &amp; how</a:t>
            </a:r>
            <a:r>
              <a:rPr lang="en-GB" smtClean="0">
                <a:latin typeface="Calibri" pitchFamily="34" charset="0"/>
              </a:rPr>
              <a:t> he does</a:t>
            </a:r>
          </a:p>
          <a:p>
            <a:pPr lvl="2" eaLnBrk="1" hangingPunct="1">
              <a:lnSpc>
                <a:spcPct val="90000"/>
              </a:lnSpc>
            </a:pPr>
            <a:r>
              <a:rPr lang="en-GB" smtClean="0">
                <a:latin typeface="Calibri" pitchFamily="34" charset="0"/>
              </a:rPr>
              <a:t>Routines: </a:t>
            </a:r>
            <a:r>
              <a:rPr lang="en-GB" i="1" smtClean="0">
                <a:latin typeface="Calibri" pitchFamily="34" charset="0"/>
              </a:rPr>
              <a:t>when</a:t>
            </a:r>
            <a:r>
              <a:rPr lang="en-GB" smtClean="0">
                <a:latin typeface="Calibri" pitchFamily="34" charset="0"/>
              </a:rPr>
              <a:t> he does</a:t>
            </a:r>
          </a:p>
          <a:p>
            <a:pPr lvl="2" eaLnBrk="1" hangingPunct="1">
              <a:lnSpc>
                <a:spcPct val="90000"/>
              </a:lnSpc>
            </a:pPr>
            <a:r>
              <a:rPr lang="en-GB" i="1" smtClean="0">
                <a:latin typeface="Calibri" pitchFamily="34" charset="0"/>
              </a:rPr>
              <a:t>Long learning process </a:t>
            </a:r>
            <a:r>
              <a:rPr lang="en-GB" i="1" smtClean="0">
                <a:latin typeface="Calibri" pitchFamily="34" charset="0"/>
                <a:sym typeface="Wingdings" pitchFamily="2" charset="2"/>
              </a:rPr>
              <a:t> valid model</a:t>
            </a:r>
            <a:endParaRPr lang="en-GB" i="1" smtClean="0">
              <a:latin typeface="Calibri" pitchFamily="34" charset="0"/>
            </a:endParaRPr>
          </a:p>
          <a:p>
            <a:pPr lvl="1" eaLnBrk="1" hangingPunct="1">
              <a:lnSpc>
                <a:spcPct val="90000"/>
              </a:lnSpc>
            </a:pPr>
            <a:r>
              <a:rPr lang="en-GB" smtClean="0">
                <a:latin typeface="Calibri" pitchFamily="34" charset="0"/>
              </a:rPr>
              <a:t>Tracking daily behaviour,</a:t>
            </a:r>
          </a:p>
          <a:p>
            <a:pPr lvl="1" eaLnBrk="1" hangingPunct="1">
              <a:lnSpc>
                <a:spcPct val="90000"/>
              </a:lnSpc>
            </a:pPr>
            <a:r>
              <a:rPr lang="en-GB" smtClean="0">
                <a:latin typeface="Calibri" pitchFamily="34" charset="0"/>
              </a:rPr>
              <a:t>Calculating deviations,</a:t>
            </a:r>
          </a:p>
          <a:p>
            <a:pPr lvl="1" eaLnBrk="1" hangingPunct="1">
              <a:lnSpc>
                <a:spcPct val="90000"/>
              </a:lnSpc>
            </a:pPr>
            <a:r>
              <a:rPr lang="en-GB" smtClean="0">
                <a:latin typeface="Calibri" pitchFamily="34" charset="0"/>
              </a:rPr>
              <a:t>Interpreting deviations</a:t>
            </a:r>
          </a:p>
        </p:txBody>
      </p:sp>
      <p:pic>
        <p:nvPicPr>
          <p:cNvPr id="31749" name="Picture 7" descr="washing hands"/>
          <p:cNvPicPr>
            <a:picLocks noGrp="1" noChangeAspect="1" noChangeArrowheads="1"/>
          </p:cNvPicPr>
          <p:nvPr>
            <p:ph sz="quarter" idx="2"/>
          </p:nvPr>
        </p:nvPicPr>
        <p:blipFill>
          <a:blip r:embed="rId3" cstate="print"/>
          <a:srcRect/>
          <a:stretch>
            <a:fillRect/>
          </a:stretch>
        </p:blipFill>
        <p:spPr>
          <a:xfrm>
            <a:off x="6308725" y="1214438"/>
            <a:ext cx="2120900" cy="1587500"/>
          </a:xfrm>
        </p:spPr>
      </p:pic>
      <p:sp>
        <p:nvSpPr>
          <p:cNvPr id="31750" name="Rectangle 2"/>
          <p:cNvSpPr>
            <a:spLocks noGrp="1" noChangeArrowheads="1"/>
          </p:cNvSpPr>
          <p:nvPr>
            <p:ph type="title"/>
          </p:nvPr>
        </p:nvSpPr>
        <p:spPr/>
        <p:txBody>
          <a:bodyPr/>
          <a:lstStyle/>
          <a:p>
            <a:pPr eaLnBrk="1" hangingPunct="1"/>
            <a:r>
              <a:rPr lang="en-US" sz="2400" smtClean="0"/>
              <a:t>BACKGROUND: SOCIAL AND S&amp;T</a:t>
            </a:r>
            <a:br>
              <a:rPr lang="en-US" sz="2400" smtClean="0"/>
            </a:br>
            <a:r>
              <a:rPr lang="en-US" sz="2400" i="1" smtClean="0"/>
              <a:t>Enabling Technologies</a:t>
            </a:r>
          </a:p>
        </p:txBody>
      </p:sp>
      <p:pic>
        <p:nvPicPr>
          <p:cNvPr id="31751" name="Picture 4" descr="cooking"/>
          <p:cNvPicPr>
            <a:picLocks noChangeAspect="1" noChangeArrowheads="1"/>
          </p:cNvPicPr>
          <p:nvPr/>
        </p:nvPicPr>
        <p:blipFill>
          <a:blip r:embed="rId4" cstate="print"/>
          <a:srcRect b="25516"/>
          <a:stretch>
            <a:fillRect/>
          </a:stretch>
        </p:blipFill>
        <p:spPr bwMode="auto">
          <a:xfrm>
            <a:off x="6143625" y="4275138"/>
            <a:ext cx="2532063" cy="1890712"/>
          </a:xfrm>
          <a:prstGeom prst="rect">
            <a:avLst/>
          </a:prstGeom>
          <a:noFill/>
          <a:ln w="9525">
            <a:noFill/>
            <a:miter lim="800000"/>
            <a:headEnd/>
            <a:tailEnd/>
          </a:ln>
        </p:spPr>
      </p:pic>
      <p:pic>
        <p:nvPicPr>
          <p:cNvPr id="31752" name="Picture 2" descr="Una prueba olfativa podría detectar de forma precoz el Alzheimer "/>
          <p:cNvPicPr>
            <a:picLocks noChangeAspect="1" noChangeArrowheads="1"/>
          </p:cNvPicPr>
          <p:nvPr/>
        </p:nvPicPr>
        <p:blipFill>
          <a:blip r:embed="rId5" cstate="print"/>
          <a:srcRect/>
          <a:stretch>
            <a:fillRect/>
          </a:stretch>
        </p:blipFill>
        <p:spPr bwMode="auto">
          <a:xfrm>
            <a:off x="6011863" y="2651125"/>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3886645" y="3789040"/>
            <a:ext cx="2232248" cy="864096"/>
          </a:xfrm>
          <a:prstGeom prst="rect">
            <a:avLst/>
          </a:prstGeom>
          <a:solidFill>
            <a:srgbClr val="E2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p:cNvSpPr/>
          <p:nvPr/>
        </p:nvSpPr>
        <p:spPr>
          <a:xfrm>
            <a:off x="3886645" y="5013176"/>
            <a:ext cx="2232248" cy="720080"/>
          </a:xfrm>
          <a:prstGeom prst="rect">
            <a:avLst/>
          </a:prstGeom>
          <a:solidFill>
            <a:srgbClr val="E2F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arcador de pie de página"/>
          <p:cNvSpPr>
            <a:spLocks noGrp="1"/>
          </p:cNvSpPr>
          <p:nvPr>
            <p:ph type="ftr" sz="quarter" idx="11"/>
          </p:nvPr>
        </p:nvSpPr>
        <p:spPr/>
        <p:txBody>
          <a:bodyPr/>
          <a:lstStyle/>
          <a:p>
            <a:pPr>
              <a:defRPr/>
            </a:pPr>
            <a:r>
              <a:rPr lang="en-GB"/>
              <a:t>BEDMOND - behaviour pattern based assistant for early detection &amp; management of neurodegenerative diseases</a:t>
            </a:r>
          </a:p>
        </p:txBody>
      </p:sp>
      <p:sp>
        <p:nvSpPr>
          <p:cNvPr id="8" name="7 Marcador de número de diapositiva"/>
          <p:cNvSpPr>
            <a:spLocks noGrp="1"/>
          </p:cNvSpPr>
          <p:nvPr>
            <p:ph type="sldNum" sz="quarter" idx="12"/>
          </p:nvPr>
        </p:nvSpPr>
        <p:spPr/>
        <p:txBody>
          <a:bodyPr/>
          <a:lstStyle/>
          <a:p>
            <a:pPr>
              <a:defRPr/>
            </a:pPr>
            <a:fld id="{3921196B-D176-4F0F-8D3D-D4AC9BCB7860}" type="slidenum">
              <a:rPr lang="en-GB"/>
              <a:pPr>
                <a:defRPr/>
              </a:pPr>
              <a:t>9</a:t>
            </a:fld>
            <a:endParaRPr lang="en-GB"/>
          </a:p>
        </p:txBody>
      </p:sp>
      <p:sp>
        <p:nvSpPr>
          <p:cNvPr id="31748" name="Rectangle 3"/>
          <p:cNvSpPr>
            <a:spLocks noGrp="1" noChangeArrowheads="1"/>
          </p:cNvSpPr>
          <p:nvPr>
            <p:ph type="body" sz="half" idx="1"/>
          </p:nvPr>
        </p:nvSpPr>
        <p:spPr>
          <a:xfrm>
            <a:off x="313184" y="1198963"/>
            <a:ext cx="8579296" cy="4968899"/>
          </a:xfrm>
        </p:spPr>
        <p:txBody>
          <a:bodyPr/>
          <a:lstStyle/>
          <a:p>
            <a:pPr eaLnBrk="1" hangingPunct="1">
              <a:lnSpc>
                <a:spcPct val="90000"/>
              </a:lnSpc>
            </a:pPr>
            <a:r>
              <a:rPr lang="en-GB" dirty="0" smtClean="0">
                <a:latin typeface="Calibri" pitchFamily="34" charset="0"/>
              </a:rPr>
              <a:t>Medical-Scientific proven knowledge (evidences),</a:t>
            </a:r>
          </a:p>
          <a:p>
            <a:pPr lvl="1" eaLnBrk="1" hangingPunct="1">
              <a:lnSpc>
                <a:spcPct val="90000"/>
              </a:lnSpc>
            </a:pPr>
            <a:r>
              <a:rPr lang="en-GB" dirty="0" smtClean="0">
                <a:latin typeface="Calibri" pitchFamily="34" charset="0"/>
              </a:rPr>
              <a:t>MCI </a:t>
            </a:r>
            <a:r>
              <a:rPr lang="en-GB" dirty="0" smtClean="0">
                <a:latin typeface="Calibri" pitchFamily="34" charset="0"/>
                <a:sym typeface="Wingdings" pitchFamily="2" charset="2"/>
              </a:rPr>
              <a:t></a:t>
            </a:r>
            <a:r>
              <a:rPr lang="en-GB" dirty="0" smtClean="0">
                <a:latin typeface="Calibri" pitchFamily="34" charset="0"/>
              </a:rPr>
              <a:t> early detected </a:t>
            </a:r>
            <a:r>
              <a:rPr lang="en-GB" dirty="0" smtClean="0">
                <a:latin typeface="Calibri" pitchFamily="34" charset="0"/>
                <a:sym typeface="Wingdings" pitchFamily="2" charset="2"/>
              </a:rPr>
              <a:t> longer autonomous life expectancy</a:t>
            </a:r>
            <a:endParaRPr lang="en-GB" dirty="0" smtClean="0">
              <a:latin typeface="Calibri" pitchFamily="34" charset="0"/>
            </a:endParaRPr>
          </a:p>
          <a:p>
            <a:pPr eaLnBrk="1" hangingPunct="1">
              <a:lnSpc>
                <a:spcPct val="90000"/>
              </a:lnSpc>
            </a:pPr>
            <a:r>
              <a:rPr lang="en-GB" dirty="0" smtClean="0">
                <a:latin typeface="Calibri" pitchFamily="34" charset="0"/>
              </a:rPr>
              <a:t>Cost-effective Health Public System requirement,</a:t>
            </a:r>
          </a:p>
          <a:p>
            <a:pPr eaLnBrk="1" hangingPunct="1">
              <a:lnSpc>
                <a:spcPct val="90000"/>
              </a:lnSpc>
            </a:pPr>
            <a:r>
              <a:rPr lang="en-GB" dirty="0" smtClean="0">
                <a:latin typeface="Calibri" pitchFamily="34" charset="0"/>
              </a:rPr>
              <a:t>Elders wishes,</a:t>
            </a:r>
          </a:p>
          <a:p>
            <a:pPr lvl="1" eaLnBrk="1" hangingPunct="1">
              <a:lnSpc>
                <a:spcPct val="90000"/>
              </a:lnSpc>
            </a:pPr>
            <a:r>
              <a:rPr lang="en-GB" dirty="0" smtClean="0">
                <a:latin typeface="Calibri" pitchFamily="34" charset="0"/>
              </a:rPr>
              <a:t>Live at own home </a:t>
            </a:r>
            <a:r>
              <a:rPr lang="en-GB" dirty="0" smtClean="0">
                <a:latin typeface="Calibri" pitchFamily="34" charset="0"/>
                <a:sym typeface="Wingdings" pitchFamily="2" charset="2"/>
              </a:rPr>
              <a:t> NOT institutionalization (latest)</a:t>
            </a:r>
            <a:r>
              <a:rPr lang="en-GB" dirty="0" smtClean="0">
                <a:latin typeface="Calibri" pitchFamily="34" charset="0"/>
              </a:rPr>
              <a:t>,</a:t>
            </a:r>
          </a:p>
          <a:p>
            <a:pPr marL="342900" lvl="1" indent="-342900" eaLnBrk="1" hangingPunct="1">
              <a:lnSpc>
                <a:spcPct val="90000"/>
              </a:lnSpc>
              <a:buChar char="•"/>
            </a:pPr>
            <a:r>
              <a:rPr lang="en-GB" sz="2800" dirty="0" smtClean="0">
                <a:solidFill>
                  <a:schemeClr val="tx1"/>
                </a:solidFill>
                <a:latin typeface="Calibri" pitchFamily="34" charset="0"/>
                <a:ea typeface="+mn-ea"/>
                <a:cs typeface="+mn-cs"/>
              </a:rPr>
              <a:t>AAL ICT-based Enabling Technologies,</a:t>
            </a:r>
          </a:p>
          <a:p>
            <a:pPr lvl="1" eaLnBrk="1" hangingPunct="1">
              <a:lnSpc>
                <a:spcPct val="90000"/>
              </a:lnSpc>
            </a:pPr>
            <a:r>
              <a:rPr lang="en-GB" dirty="0" smtClean="0">
                <a:latin typeface="Calibri" pitchFamily="34" charset="0"/>
              </a:rPr>
              <a:t>Tele-assistance,</a:t>
            </a:r>
          </a:p>
          <a:p>
            <a:pPr lvl="1" eaLnBrk="1" hangingPunct="1">
              <a:lnSpc>
                <a:spcPct val="90000"/>
              </a:lnSpc>
            </a:pPr>
            <a:r>
              <a:rPr lang="en-GB" dirty="0" smtClean="0">
                <a:latin typeface="Calibri" pitchFamily="34" charset="0"/>
              </a:rPr>
              <a:t>Smart-home tech</a:t>
            </a:r>
          </a:p>
          <a:p>
            <a:pPr lvl="1" eaLnBrk="1" hangingPunct="1">
              <a:lnSpc>
                <a:spcPct val="90000"/>
              </a:lnSpc>
            </a:pPr>
            <a:r>
              <a:rPr lang="en-GB" dirty="0" smtClean="0">
                <a:latin typeface="Calibri" pitchFamily="34" charset="0"/>
              </a:rPr>
              <a:t>Mobile tech</a:t>
            </a:r>
          </a:p>
          <a:p>
            <a:pPr lvl="1" eaLnBrk="1" hangingPunct="1">
              <a:lnSpc>
                <a:spcPct val="90000"/>
              </a:lnSpc>
            </a:pPr>
            <a:r>
              <a:rPr lang="en-GB" dirty="0" smtClean="0">
                <a:latin typeface="Calibri" pitchFamily="34" charset="0"/>
              </a:rPr>
              <a:t>Tele-medicine</a:t>
            </a:r>
          </a:p>
        </p:txBody>
      </p:sp>
      <p:sp>
        <p:nvSpPr>
          <p:cNvPr id="31750" name="Rectangle 2"/>
          <p:cNvSpPr>
            <a:spLocks noGrp="1" noChangeArrowheads="1"/>
          </p:cNvSpPr>
          <p:nvPr>
            <p:ph type="title"/>
          </p:nvPr>
        </p:nvSpPr>
        <p:spPr/>
        <p:txBody>
          <a:bodyPr/>
          <a:lstStyle/>
          <a:p>
            <a:pPr eaLnBrk="1" hangingPunct="1"/>
            <a:r>
              <a:rPr lang="en-US" sz="2400" dirty="0" smtClean="0"/>
              <a:t>BACKGROUND: SOCIAL AND S&amp;T</a:t>
            </a:r>
            <a:br>
              <a:rPr lang="en-US" sz="2400" dirty="0" smtClean="0"/>
            </a:br>
            <a:r>
              <a:rPr lang="en-US" sz="2400" i="1" dirty="0" smtClean="0"/>
              <a:t>Conclusions</a:t>
            </a:r>
          </a:p>
        </p:txBody>
      </p:sp>
      <p:sp>
        <p:nvSpPr>
          <p:cNvPr id="11" name="10 Cerrar llave"/>
          <p:cNvSpPr/>
          <p:nvPr/>
        </p:nvSpPr>
        <p:spPr>
          <a:xfrm>
            <a:off x="3563888" y="3981914"/>
            <a:ext cx="432048" cy="1512168"/>
          </a:xfrm>
          <a:prstGeom prst="rightBrace">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effectLst>
                <a:outerShdw blurRad="38100" dist="38100" dir="2700000" algn="tl">
                  <a:srgbClr val="000000">
                    <a:alpha val="43137"/>
                  </a:srgbClr>
                </a:outerShdw>
              </a:effectLst>
            </a:endParaRPr>
          </a:p>
        </p:txBody>
      </p:sp>
      <p:sp>
        <p:nvSpPr>
          <p:cNvPr id="12" name="11 CuadroTexto"/>
          <p:cNvSpPr txBox="1"/>
          <p:nvPr/>
        </p:nvSpPr>
        <p:spPr>
          <a:xfrm>
            <a:off x="3635896" y="4226312"/>
            <a:ext cx="2664296" cy="1938992"/>
          </a:xfrm>
          <a:prstGeom prst="rect">
            <a:avLst/>
          </a:prstGeom>
          <a:noFill/>
        </p:spPr>
        <p:txBody>
          <a:bodyPr wrap="square" rtlCol="0">
            <a:spAutoFit/>
          </a:bodyPr>
          <a:lstStyle/>
          <a:p>
            <a:pPr algn="ctr"/>
            <a:r>
              <a:rPr lang="es-ES" sz="2400" b="1" dirty="0" err="1" smtClean="0">
                <a:effectLst>
                  <a:outerShdw blurRad="38100" dist="38100" dir="2700000" algn="tl">
                    <a:srgbClr val="000000">
                      <a:alpha val="43137"/>
                    </a:srgbClr>
                  </a:outerShdw>
                </a:effectLst>
              </a:rPr>
              <a:t>Daily</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Activity</a:t>
            </a:r>
            <a:endParaRPr lang="es-ES" sz="2400" b="1" dirty="0" smtClean="0">
              <a:effectLst>
                <a:outerShdw blurRad="38100" dist="38100" dir="2700000" algn="tl">
                  <a:srgbClr val="000000">
                    <a:alpha val="43137"/>
                  </a:srgbClr>
                </a:outerShdw>
              </a:effectLst>
            </a:endParaRPr>
          </a:p>
          <a:p>
            <a:pPr algn="ctr"/>
            <a:r>
              <a:rPr lang="es-ES" sz="2400" b="1" dirty="0" smtClean="0">
                <a:effectLst>
                  <a:outerShdw blurRad="38100" dist="38100" dir="2700000" algn="tl">
                    <a:srgbClr val="000000">
                      <a:alpha val="43137"/>
                    </a:srgbClr>
                  </a:outerShdw>
                </a:effectLst>
              </a:rPr>
              <a:t>&amp;</a:t>
            </a:r>
          </a:p>
          <a:p>
            <a:pPr algn="ctr"/>
            <a:r>
              <a:rPr lang="es-ES" sz="2400" b="1" dirty="0" err="1" smtClean="0">
                <a:effectLst>
                  <a:outerShdw blurRad="38100" dist="38100" dir="2700000" algn="tl">
                    <a:srgbClr val="000000">
                      <a:alpha val="43137"/>
                    </a:srgbClr>
                  </a:outerShdw>
                </a:effectLst>
              </a:rPr>
              <a:t>Health</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Condition</a:t>
            </a:r>
            <a:endParaRPr lang="es-ES" sz="2400" b="1" dirty="0" smtClean="0">
              <a:effectLst>
                <a:outerShdw blurRad="38100" dist="38100" dir="2700000" algn="tl">
                  <a:srgbClr val="000000">
                    <a:alpha val="43137"/>
                  </a:srgbClr>
                </a:outerShdw>
              </a:effectLst>
            </a:endParaRPr>
          </a:p>
          <a:p>
            <a:pPr algn="ctr"/>
            <a:endParaRPr lang="es-ES" sz="2400" b="1" dirty="0" smtClean="0">
              <a:effectLst>
                <a:outerShdw blurRad="38100" dist="38100" dir="2700000" algn="tl">
                  <a:srgbClr val="000000">
                    <a:alpha val="43137"/>
                  </a:srgbClr>
                </a:outerShdw>
              </a:effectLst>
            </a:endParaRPr>
          </a:p>
          <a:p>
            <a:pPr algn="ctr"/>
            <a:r>
              <a:rPr lang="es-ES" sz="2400" b="1" dirty="0" smtClean="0">
                <a:effectLst>
                  <a:outerShdw blurRad="38100" dist="38100" dir="2700000" algn="tl">
                    <a:srgbClr val="000000">
                      <a:alpha val="43137"/>
                    </a:srgbClr>
                  </a:outerShdw>
                </a:effectLst>
              </a:rPr>
              <a:t>(tele)</a:t>
            </a:r>
            <a:r>
              <a:rPr lang="es-ES" sz="2400" b="1" dirty="0" err="1" smtClean="0">
                <a:effectLst>
                  <a:outerShdw blurRad="38100" dist="38100" dir="2700000" algn="tl">
                    <a:srgbClr val="000000">
                      <a:alpha val="43137"/>
                    </a:srgbClr>
                  </a:outerShdw>
                </a:effectLst>
              </a:rPr>
              <a:t>monitoring</a:t>
            </a:r>
            <a:endParaRPr lang="es-ES" sz="2400" b="1" dirty="0">
              <a:effectLst>
                <a:outerShdw blurRad="38100" dist="38100" dir="2700000" algn="tl">
                  <a:srgbClr val="000000">
                    <a:alpha val="43137"/>
                  </a:srgbClr>
                </a:outerShdw>
              </a:effectLst>
            </a:endParaRPr>
          </a:p>
        </p:txBody>
      </p:sp>
      <p:sp>
        <p:nvSpPr>
          <p:cNvPr id="13" name="Rectangle 3"/>
          <p:cNvSpPr txBox="1">
            <a:spLocks noChangeArrowheads="1"/>
          </p:cNvSpPr>
          <p:nvPr/>
        </p:nvSpPr>
        <p:spPr bwMode="auto">
          <a:xfrm>
            <a:off x="5938192" y="3944631"/>
            <a:ext cx="2954288" cy="1716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90000"/>
              </a:lnSpc>
              <a:spcBef>
                <a:spcPct val="20000"/>
              </a:spcBef>
              <a:spcAft>
                <a:spcPct val="0"/>
              </a:spcAft>
              <a:buClrTx/>
              <a:buSzTx/>
              <a:buFontTx/>
              <a:buChar char="o"/>
              <a:tabLst/>
              <a:defRPr/>
            </a:pPr>
            <a:r>
              <a:rPr kumimoji="0" lang="en-GB" sz="2400" b="0" i="0" u="none" strike="noStrike" kern="0" cap="none" spc="0" normalizeH="0" baseline="0" noProof="0" dirty="0" err="1" smtClean="0">
                <a:ln>
                  <a:noFill/>
                </a:ln>
                <a:solidFill>
                  <a:srgbClr val="339933"/>
                </a:solidFill>
                <a:effectLst/>
                <a:uLnTx/>
                <a:uFillTx/>
                <a:latin typeface="Calibri" pitchFamily="34" charset="0"/>
              </a:rPr>
              <a:t>ICTs</a:t>
            </a:r>
            <a:r>
              <a:rPr lang="en-GB" sz="2400" kern="0" dirty="0" smtClean="0">
                <a:solidFill>
                  <a:srgbClr val="339933"/>
                </a:solidFill>
              </a:rPr>
              <a:t>,</a:t>
            </a:r>
            <a:endParaRPr kumimoji="0" lang="en-GB" sz="2400" b="0" i="0" u="none" strike="noStrike" kern="0" cap="none" spc="0" normalizeH="0" baseline="0" noProof="0" dirty="0" smtClean="0">
              <a:ln>
                <a:noFill/>
              </a:ln>
              <a:solidFill>
                <a:srgbClr val="339933"/>
              </a:solidFill>
              <a:effectLst/>
              <a:uLnTx/>
              <a:uFillTx/>
              <a:latin typeface="Calibri" pitchFamily="34" charset="0"/>
            </a:endParaRPr>
          </a:p>
          <a:p>
            <a:pPr marL="984250" lvl="2" indent="-266700">
              <a:lnSpc>
                <a:spcPct val="90000"/>
              </a:lnSpc>
              <a:spcBef>
                <a:spcPct val="20000"/>
              </a:spcBef>
              <a:buFont typeface="Wingdings" pitchFamily="2" charset="2"/>
              <a:buChar char="§"/>
            </a:pPr>
            <a:r>
              <a:rPr lang="en-GB" i="1" kern="0" dirty="0" smtClean="0"/>
              <a:t>Activity Modelling</a:t>
            </a:r>
          </a:p>
          <a:p>
            <a:pPr marL="984250" lvl="2" indent="-266700">
              <a:lnSpc>
                <a:spcPct val="90000"/>
              </a:lnSpc>
              <a:spcBef>
                <a:spcPct val="20000"/>
              </a:spcBef>
              <a:buFont typeface="Wingdings" pitchFamily="2" charset="2"/>
              <a:buChar char="§"/>
            </a:pPr>
            <a:r>
              <a:rPr lang="en-GB" i="1" kern="0" dirty="0" smtClean="0"/>
              <a:t>Data Interpretation</a:t>
            </a:r>
            <a:endParaRPr kumimoji="0" lang="en-GB" b="0" i="1" u="none" strike="noStrike" kern="0" cap="none" spc="0" normalizeH="0" baseline="0" noProof="0" dirty="0" smtClean="0">
              <a:ln>
                <a:noFill/>
              </a:ln>
              <a:solidFill>
                <a:schemeClr val="tx1"/>
              </a:solidFill>
              <a:effectLst/>
              <a:uLnTx/>
              <a:uFillTx/>
              <a:latin typeface="Calibri" pitchFamily="34" charset="0"/>
            </a:endParaRPr>
          </a:p>
          <a:p>
            <a:pPr marL="984250" marR="0" lvl="2" indent="-2667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GB" b="0" i="1" u="none" strike="noStrike" kern="0" cap="none" spc="0" normalizeH="0" baseline="0" noProof="0" dirty="0" smtClean="0">
                <a:ln>
                  <a:noFill/>
                </a:ln>
                <a:solidFill>
                  <a:schemeClr val="tx1"/>
                </a:solidFill>
                <a:effectLst/>
                <a:uLnTx/>
                <a:uFillTx/>
                <a:latin typeface="Calibri" pitchFamily="34" charset="0"/>
              </a:rPr>
              <a:t>Info Presentation</a:t>
            </a:r>
          </a:p>
        </p:txBody>
      </p:sp>
      <p:sp>
        <p:nvSpPr>
          <p:cNvPr id="14" name="13 Cerrar llave"/>
          <p:cNvSpPr/>
          <p:nvPr/>
        </p:nvSpPr>
        <p:spPr>
          <a:xfrm flipH="1">
            <a:off x="6012160" y="3981914"/>
            <a:ext cx="432048" cy="1512168"/>
          </a:xfrm>
          <a:prstGeom prst="rightBrace">
            <a:avLst/>
          </a:prstGeom>
          <a:ln w="28575">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effectLst>
                <a:outerShdw blurRad="38100" dist="38100" dir="2700000" algn="tl">
                  <a:srgbClr val="000000">
                    <a:alpha val="43137"/>
                  </a:srgbClr>
                </a:outerShdw>
              </a:effectLst>
            </a:endParaRPr>
          </a:p>
        </p:txBody>
      </p:sp>
      <p:sp>
        <p:nvSpPr>
          <p:cNvPr id="15" name="14 CuadroTexto"/>
          <p:cNvSpPr txBox="1"/>
          <p:nvPr/>
        </p:nvSpPr>
        <p:spPr>
          <a:xfrm>
            <a:off x="3779912" y="3789040"/>
            <a:ext cx="2448272" cy="523220"/>
          </a:xfrm>
          <a:prstGeom prst="rect">
            <a:avLst/>
          </a:prstGeom>
          <a:noFill/>
        </p:spPr>
        <p:txBody>
          <a:bodyPr wrap="square" rtlCol="0">
            <a:spAutoFit/>
          </a:bodyPr>
          <a:lstStyle/>
          <a:p>
            <a:pPr algn="ctr"/>
            <a:r>
              <a:rPr lang="es-ES" sz="1400" dirty="0" err="1" smtClean="0">
                <a:solidFill>
                  <a:schemeClr val="tx1">
                    <a:lumMod val="50000"/>
                    <a:lumOff val="50000"/>
                  </a:schemeClr>
                </a:solidFill>
              </a:rPr>
              <a:t>Detailed</a:t>
            </a:r>
            <a:r>
              <a:rPr lang="es-ES" sz="1400" dirty="0" smtClean="0">
                <a:solidFill>
                  <a:schemeClr val="tx1">
                    <a:lumMod val="50000"/>
                    <a:lumOff val="50000"/>
                  </a:schemeClr>
                </a:solidFill>
              </a:rPr>
              <a:t> </a:t>
            </a:r>
            <a:r>
              <a:rPr lang="es-ES" sz="1400" dirty="0" err="1" smtClean="0">
                <a:solidFill>
                  <a:schemeClr val="tx1">
                    <a:lumMod val="50000"/>
                    <a:lumOff val="50000"/>
                  </a:schemeClr>
                </a:solidFill>
              </a:rPr>
              <a:t>Routines</a:t>
            </a:r>
            <a:endParaRPr lang="es-ES" sz="1400" dirty="0" smtClean="0">
              <a:solidFill>
                <a:schemeClr val="tx1">
                  <a:lumMod val="50000"/>
                  <a:lumOff val="50000"/>
                </a:schemeClr>
              </a:solidFill>
            </a:endParaRPr>
          </a:p>
          <a:p>
            <a:pPr algn="ctr"/>
            <a:r>
              <a:rPr lang="es-ES" sz="1400" dirty="0" smtClean="0">
                <a:solidFill>
                  <a:schemeClr val="tx1">
                    <a:lumMod val="50000"/>
                    <a:lumOff val="50000"/>
                  </a:schemeClr>
                </a:solidFill>
              </a:rPr>
              <a:t>(</a:t>
            </a:r>
            <a:r>
              <a:rPr lang="es-ES" sz="1400" dirty="0" err="1" smtClean="0">
                <a:solidFill>
                  <a:schemeClr val="tx1">
                    <a:lumMod val="50000"/>
                    <a:lumOff val="50000"/>
                  </a:schemeClr>
                </a:solidFill>
              </a:rPr>
              <a:t>indoor</a:t>
            </a:r>
            <a:r>
              <a:rPr lang="es-ES" sz="1400" dirty="0" smtClean="0">
                <a:solidFill>
                  <a:schemeClr val="tx1">
                    <a:lumMod val="50000"/>
                    <a:lumOff val="50000"/>
                  </a:schemeClr>
                </a:solidFill>
              </a:rPr>
              <a:t> &amp; </a:t>
            </a:r>
            <a:r>
              <a:rPr lang="es-ES" sz="1400" dirty="0" err="1" smtClean="0">
                <a:solidFill>
                  <a:schemeClr val="tx1">
                    <a:lumMod val="50000"/>
                    <a:lumOff val="50000"/>
                  </a:schemeClr>
                </a:solidFill>
              </a:rPr>
              <a:t>outdoor</a:t>
            </a:r>
            <a:r>
              <a:rPr lang="es-ES" sz="1400" dirty="0" smtClean="0">
                <a:solidFill>
                  <a:schemeClr val="tx1">
                    <a:lumMod val="50000"/>
                    <a:lumOff val="50000"/>
                  </a:schemeClr>
                </a:solidFill>
              </a:rPr>
              <a:t>)</a:t>
            </a:r>
            <a:endParaRPr lang="es-ES" sz="1400" dirty="0">
              <a:solidFill>
                <a:schemeClr val="tx1">
                  <a:lumMod val="50000"/>
                  <a:lumOff val="50000"/>
                </a:schemeClr>
              </a:solidFill>
            </a:endParaRPr>
          </a:p>
        </p:txBody>
      </p:sp>
      <p:sp>
        <p:nvSpPr>
          <p:cNvPr id="16" name="15 CuadroTexto"/>
          <p:cNvSpPr txBox="1"/>
          <p:nvPr/>
        </p:nvSpPr>
        <p:spPr>
          <a:xfrm>
            <a:off x="3972786" y="5404995"/>
            <a:ext cx="2016223" cy="307777"/>
          </a:xfrm>
          <a:prstGeom prst="rect">
            <a:avLst/>
          </a:prstGeom>
          <a:noFill/>
        </p:spPr>
        <p:txBody>
          <a:bodyPr wrap="square" rtlCol="0">
            <a:spAutoFit/>
          </a:bodyPr>
          <a:lstStyle/>
          <a:p>
            <a:pPr algn="ctr"/>
            <a:r>
              <a:rPr lang="es-ES" sz="1400" dirty="0" err="1" smtClean="0">
                <a:solidFill>
                  <a:schemeClr val="tx1">
                    <a:lumMod val="50000"/>
                    <a:lumOff val="50000"/>
                  </a:schemeClr>
                </a:solidFill>
              </a:rPr>
              <a:t>Physical</a:t>
            </a:r>
            <a:r>
              <a:rPr lang="es-ES" sz="1400" dirty="0" smtClean="0">
                <a:solidFill>
                  <a:schemeClr val="tx1">
                    <a:lumMod val="50000"/>
                    <a:lumOff val="50000"/>
                  </a:schemeClr>
                </a:solidFill>
              </a:rPr>
              <a:t> &amp; </a:t>
            </a:r>
            <a:r>
              <a:rPr lang="es-ES" sz="1400" dirty="0" err="1" smtClean="0">
                <a:solidFill>
                  <a:schemeClr val="tx1">
                    <a:lumMod val="50000"/>
                    <a:lumOff val="50000"/>
                  </a:schemeClr>
                </a:solidFill>
              </a:rPr>
              <a:t>Emotional</a:t>
            </a:r>
            <a:endParaRPr lang="es-ES"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DMOND template">
  <a:themeElements>
    <a:clrScheme name="BEDMON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DMOND template">
      <a:majorFont>
        <a:latin typeface="Calibri"/>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DMON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DMON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DMON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DMON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DMON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DMON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DMOND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DMON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DMON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DMON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DMON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DMON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BEDMOND template</Template>
  <TotalTime>32912</TotalTime>
  <Words>2894</Words>
  <Application>Microsoft Office PowerPoint</Application>
  <PresentationFormat>Presentación en pantalla (4:3)</PresentationFormat>
  <Paragraphs>602</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BEDMOND template</vt:lpstr>
      <vt:lpstr>Diapositiva 1</vt:lpstr>
      <vt:lpstr>PRESENTATION OUTLINE</vt:lpstr>
      <vt:lpstr>BACKGROUND: SOCIAL AND S&amp;T Nature Of The Problem</vt:lpstr>
      <vt:lpstr>BACKGROUND: SOCIAL AND S&amp;T Previous Work</vt:lpstr>
      <vt:lpstr>BACKGROUND: SOCIAL AND S&amp;T Fundamental Assumptions</vt:lpstr>
      <vt:lpstr>BACKGROUND: SOCIAL AND S&amp;T Fundamental Assumptions: 1st conclusions</vt:lpstr>
      <vt:lpstr>BACKGROUND: SOCIAL AND S&amp;T Enabling Technologies</vt:lpstr>
      <vt:lpstr>BACKGROUND: SOCIAL AND S&amp;T Enabling Technologies</vt:lpstr>
      <vt:lpstr>BACKGROUND: SOCIAL AND S&amp;T Conclusions</vt:lpstr>
      <vt:lpstr>BEDMOND Project Scope Purpose</vt:lpstr>
      <vt:lpstr>BEDMOND Project Scope Purpose</vt:lpstr>
      <vt:lpstr>BEDMOND PROJECT SCOPE Requirements – AAL Guidelines</vt:lpstr>
      <vt:lpstr>BEDMOND PROJECT SCOPE Requirements – User Involvement</vt:lpstr>
      <vt:lpstr>BEDMOND PROJECT SCOPE Requirements</vt:lpstr>
      <vt:lpstr>BEDMOND PROJECT SCOPE Architecture - Overview</vt:lpstr>
      <vt:lpstr>BEDMOND PROJECT SCOPE Architecture – Logic Process</vt:lpstr>
      <vt:lpstr>BEDMOND PROJECT SCOPE Reasoning &amp; Intelligence (back-end)</vt:lpstr>
      <vt:lpstr>BEDMOND PROJECT SCOPE Reasoning &amp; Intelligence (back-end)</vt:lpstr>
      <vt:lpstr>BEDMOND PROJECT SCOPE Reasoning &amp; Intelligence (back-end)</vt:lpstr>
      <vt:lpstr>BEDMOND PROJECT SCOPE Reasoning &amp; Intelligence (back-end)</vt:lpstr>
      <vt:lpstr>BEDMOND PROJECT SCOPE Reasoning &amp; Intelligence (back-end)</vt:lpstr>
      <vt:lpstr>BEDMOND PROJECT SCOPE Reasoning &amp; Intelligence (back-end)</vt:lpstr>
      <vt:lpstr>BEDMOND PROJECT SCOPE Reasoning &amp; Intelligence (back-end)</vt:lpstr>
      <vt:lpstr>BEDMOND PROJECT SCOPE Reasoning &amp; Intelligence (back-end)</vt:lpstr>
      <vt:lpstr>BEDMOND PROJECT SCOPE Interacting Tools (front-end)</vt:lpstr>
      <vt:lpstr>BEDMOND PROJECT SCOPE Interacting Tools – Health Professional</vt:lpstr>
      <vt:lpstr>BEDMOND PROJECT SCOPE Interacting Tools – Health Professional</vt:lpstr>
      <vt:lpstr>BEDMOND PROJECT SCOPE Interacting Tools - Caregiver</vt:lpstr>
      <vt:lpstr>BEDMOND PROJECT SCOPE Interacting Tools - Caregiver</vt:lpstr>
      <vt:lpstr>BEDMOND PROJECT SCOPE Interacting Tools - Caregiver</vt:lpstr>
      <vt:lpstr>BEDMOND PROJECT SCOPE Interacting Tools - Elder</vt:lpstr>
      <vt:lpstr>CONCLUSIONS Contributions</vt:lpstr>
      <vt:lpstr>CONCLUSIONS Next Steps</vt:lpstr>
      <vt:lpstr>Diapositiva 34</vt:lpstr>
    </vt:vector>
  </TitlesOfParts>
  <Company>FUNDACION ROBOTIKER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dc:title>
  <dc:creator>martinez</dc:creator>
  <cp:lastModifiedBy>Alberto Martinez (Tecnalia)</cp:lastModifiedBy>
  <cp:revision>736</cp:revision>
  <dcterms:created xsi:type="dcterms:W3CDTF">2009-04-22T10:34:59Z</dcterms:created>
  <dcterms:modified xsi:type="dcterms:W3CDTF">2012-07-09T08:57:34Z</dcterms:modified>
</cp:coreProperties>
</file>