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1287" r:id="rId2"/>
    <p:sldId id="1288" r:id="rId3"/>
  </p:sldIdLst>
  <p:sldSz cx="9144000" cy="6858000" type="screen4x3"/>
  <p:notesSz cx="6669088" cy="9872663"/>
  <p:defaultTextStyle>
    <a:defPPr>
      <a:defRPr lang="de-AT"/>
    </a:defPPr>
    <a:lvl1pPr algn="ctr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0AC2E"/>
    <a:srgbClr val="007FAC"/>
    <a:srgbClr val="FF5050"/>
    <a:srgbClr val="FF6600"/>
    <a:srgbClr val="FF9933"/>
    <a:srgbClr val="FFCC00"/>
    <a:srgbClr val="0033CC"/>
    <a:srgbClr val="003366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88" autoAdjust="0"/>
    <p:restoredTop sz="91827" autoAdjust="0"/>
  </p:normalViewPr>
  <p:slideViewPr>
    <p:cSldViewPr>
      <p:cViewPr varScale="1">
        <p:scale>
          <a:sx n="119" d="100"/>
          <a:sy n="119" d="100"/>
        </p:scale>
        <p:origin x="-1836" y="-96"/>
      </p:cViewPr>
      <p:guideLst>
        <p:guide orient="horz" pos="709"/>
        <p:guide orient="horz" pos="3249"/>
        <p:guide orient="horz" pos="2251"/>
        <p:guide orient="horz" pos="3702"/>
        <p:guide orient="horz" pos="1480"/>
        <p:guide orient="horz" pos="572"/>
        <p:guide orient="horz" pos="119"/>
        <p:guide pos="2880"/>
        <p:guide pos="5602"/>
        <p:guide pos="204"/>
        <p:guide pos="2971"/>
        <p:guide pos="2789"/>
        <p:guide pos="1973"/>
        <p:guide pos="37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34"/>
    </p:cViewPr>
  </p:sorterViewPr>
  <p:notesViewPr>
    <p:cSldViewPr>
      <p:cViewPr varScale="1">
        <p:scale>
          <a:sx n="69" d="100"/>
          <a:sy n="69" d="100"/>
        </p:scale>
        <p:origin x="-3034" y="-67"/>
      </p:cViewPr>
      <p:guideLst>
        <p:guide orient="horz" pos="3111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890249" cy="49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211" tIns="43605" rIns="87211" bIns="43605" numCol="1" anchor="t" anchorCtr="0" compatLnSpc="1">
            <a:prstTxWarp prst="textNoShape">
              <a:avLst/>
            </a:prstTxWarp>
          </a:bodyPr>
          <a:lstStyle>
            <a:lvl1pPr algn="l" defTabSz="871006">
              <a:defRPr sz="1100" b="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7805" y="1"/>
            <a:ext cx="2890249" cy="49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211" tIns="43605" rIns="87211" bIns="43605" numCol="1" anchor="t" anchorCtr="0" compatLnSpc="1">
            <a:prstTxWarp prst="textNoShape">
              <a:avLst/>
            </a:prstTxWarp>
          </a:bodyPr>
          <a:lstStyle>
            <a:lvl1pPr algn="r" defTabSz="871006">
              <a:defRPr sz="1100" b="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5940"/>
            <a:ext cx="2890249" cy="49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211" tIns="43605" rIns="87211" bIns="43605" numCol="1" anchor="b" anchorCtr="0" compatLnSpc="1">
            <a:prstTxWarp prst="textNoShape">
              <a:avLst/>
            </a:prstTxWarp>
          </a:bodyPr>
          <a:lstStyle>
            <a:lvl1pPr algn="l" defTabSz="871006">
              <a:defRPr sz="1100" b="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7805" y="9375940"/>
            <a:ext cx="2890249" cy="49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211" tIns="43605" rIns="87211" bIns="43605" numCol="1" anchor="b" anchorCtr="0" compatLnSpc="1">
            <a:prstTxWarp prst="textNoShape">
              <a:avLst/>
            </a:prstTxWarp>
          </a:bodyPr>
          <a:lstStyle>
            <a:lvl1pPr algn="r" defTabSz="871006">
              <a:defRPr sz="1100" b="0"/>
            </a:lvl1pPr>
          </a:lstStyle>
          <a:p>
            <a:pPr>
              <a:defRPr/>
            </a:pPr>
            <a:fld id="{BBB8D2D5-65D5-4081-B69B-B427D43518CA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54486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888179" cy="49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52" tIns="47226" rIns="94452" bIns="47226" numCol="1" anchor="t" anchorCtr="0" compatLnSpc="1">
            <a:prstTxWarp prst="textNoShape">
              <a:avLst/>
            </a:prstTxWarp>
          </a:bodyPr>
          <a:lstStyle>
            <a:lvl1pPr algn="l" defTabSz="945231">
              <a:defRPr sz="1200" b="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805" y="1"/>
            <a:ext cx="2890249" cy="49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52" tIns="47226" rIns="94452" bIns="47226" numCol="1" anchor="t" anchorCtr="0" compatLnSpc="1">
            <a:prstTxWarp prst="textNoShape">
              <a:avLst/>
            </a:prstTxWarp>
          </a:bodyPr>
          <a:lstStyle>
            <a:lvl1pPr algn="r" defTabSz="945231">
              <a:defRPr sz="1200" b="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154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4713" y="741363"/>
            <a:ext cx="4932362" cy="3700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8254" y="4689074"/>
            <a:ext cx="5332581" cy="444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52" tIns="47226" rIns="94452" bIns="472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noProof="0" smtClean="0"/>
              <a:t>Textmasterformate durch Klicken bearbeiten</a:t>
            </a:r>
          </a:p>
          <a:p>
            <a:pPr lvl="1"/>
            <a:r>
              <a:rPr lang="de-AT" noProof="0" smtClean="0"/>
              <a:t>Zweite Ebene</a:t>
            </a:r>
          </a:p>
          <a:p>
            <a:pPr lvl="2"/>
            <a:r>
              <a:rPr lang="de-AT" noProof="0" smtClean="0"/>
              <a:t>Dritte Ebene</a:t>
            </a:r>
          </a:p>
          <a:p>
            <a:pPr lvl="3"/>
            <a:r>
              <a:rPr lang="de-AT" noProof="0" smtClean="0"/>
              <a:t>Vierte Ebene</a:t>
            </a:r>
          </a:p>
          <a:p>
            <a:pPr lvl="4"/>
            <a:r>
              <a:rPr lang="de-AT" noProof="0" smtClean="0"/>
              <a:t>Fünfte Ebene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5940"/>
            <a:ext cx="2888179" cy="49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52" tIns="47226" rIns="94452" bIns="47226" numCol="1" anchor="b" anchorCtr="0" compatLnSpc="1">
            <a:prstTxWarp prst="textNoShape">
              <a:avLst/>
            </a:prstTxWarp>
          </a:bodyPr>
          <a:lstStyle>
            <a:lvl1pPr algn="l" defTabSz="945231">
              <a:defRPr sz="1200" b="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805" y="9375940"/>
            <a:ext cx="2890249" cy="49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52" tIns="47226" rIns="94452" bIns="47226" numCol="1" anchor="b" anchorCtr="0" compatLnSpc="1">
            <a:prstTxWarp prst="textNoShape">
              <a:avLst/>
            </a:prstTxWarp>
          </a:bodyPr>
          <a:lstStyle>
            <a:lvl1pPr algn="r" defTabSz="945231">
              <a:defRPr sz="1200" b="0"/>
            </a:lvl1pPr>
          </a:lstStyle>
          <a:p>
            <a:pPr>
              <a:defRPr/>
            </a:pPr>
            <a:fld id="{21B49A2D-82C4-4E90-8C65-CC5CCD0D7E49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104830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cid:image018.jpg@01D15435.77101E80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 sz="1900"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buClrTx/>
              <a:defRPr>
                <a:latin typeface="+mn-lt"/>
              </a:defRPr>
            </a:lvl2pPr>
            <a:lvl3pPr>
              <a:spcBef>
                <a:spcPts val="0"/>
              </a:spcBef>
              <a:buClrTx/>
              <a:defRPr sz="1600">
                <a:latin typeface="+mn-lt"/>
              </a:defRPr>
            </a:lvl3pPr>
            <a:lvl4pPr>
              <a:buClrTx/>
              <a:defRPr>
                <a:latin typeface="+mn-lt"/>
              </a:defRPr>
            </a:lvl4pPr>
            <a:lvl5pPr>
              <a:buClrTx/>
              <a:defRPr>
                <a:latin typeface="+mn-lt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440" y="6548784"/>
            <a:ext cx="432173" cy="230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800" b="1">
                <a:solidFill>
                  <a:schemeClr val="tx1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5" name="Fußzeilenplatzhalter 13"/>
          <p:cNvSpPr>
            <a:spLocks noGrp="1"/>
          </p:cNvSpPr>
          <p:nvPr>
            <p:ph type="ftr" sz="quarter" idx="3"/>
          </p:nvPr>
        </p:nvSpPr>
        <p:spPr>
          <a:xfrm>
            <a:off x="6876256" y="6548784"/>
            <a:ext cx="1584176" cy="230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de-DE" sz="800" b="1" kern="1200" smtClean="0">
                <a:solidFill>
                  <a:schemeClr val="tx1"/>
                </a:solidFill>
                <a:latin typeface="+mj-lt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GB" dirty="0" err="1" smtClean="0"/>
              <a:t>iCareCoops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440" y="6548784"/>
            <a:ext cx="432173" cy="230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800" b="1">
                <a:solidFill>
                  <a:schemeClr val="tx1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fld id="{665C5387-7113-4DF2-9A7C-C5EB909B2F77}" type="slidenum">
              <a:rPr lang="de-AT" smtClean="0"/>
              <a:pPr>
                <a:defRPr/>
              </a:pPr>
              <a:t>‹Nr.›</a:t>
            </a:fld>
            <a:endParaRPr lang="de-AT" dirty="0"/>
          </a:p>
        </p:txBody>
      </p:sp>
      <p:sp>
        <p:nvSpPr>
          <p:cNvPr id="7" name="Titel 1"/>
          <p:cNvSpPr txBox="1">
            <a:spLocks/>
          </p:cNvSpPr>
          <p:nvPr userDrawn="1"/>
        </p:nvSpPr>
        <p:spPr bwMode="auto">
          <a:xfrm>
            <a:off x="250825" y="3175"/>
            <a:ext cx="8713788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de-DE" kern="0" smtClean="0"/>
              <a:t>Titelmasterformat durch Klicken bearbeiten</a:t>
            </a:r>
            <a:endParaRPr lang="de-DE" kern="0" dirty="0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395287" y="837308"/>
            <a:ext cx="8353425" cy="5471418"/>
          </a:xfrm>
        </p:spPr>
        <p:txBody>
          <a:bodyPr/>
          <a:lstStyle>
            <a:lvl1pPr>
              <a:buClrTx/>
              <a:defRPr sz="1900"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buClrTx/>
              <a:defRPr>
                <a:latin typeface="+mn-lt"/>
              </a:defRPr>
            </a:lvl2pPr>
            <a:lvl3pPr>
              <a:spcBef>
                <a:spcPts val="0"/>
              </a:spcBef>
              <a:buClrTx/>
              <a:defRPr sz="1600">
                <a:latin typeface="+mn-lt"/>
              </a:defRPr>
            </a:lvl3pPr>
            <a:lvl4pPr>
              <a:buClrTx/>
              <a:defRPr>
                <a:latin typeface="+mn-lt"/>
              </a:defRPr>
            </a:lvl4pPr>
            <a:lvl5pPr>
              <a:buClrTx/>
              <a:defRPr>
                <a:latin typeface="+mn-lt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0" name="Fußzeilenplatzhalter 13"/>
          <p:cNvSpPr>
            <a:spLocks noGrp="1"/>
          </p:cNvSpPr>
          <p:nvPr>
            <p:ph type="ftr" sz="quarter" idx="3"/>
          </p:nvPr>
        </p:nvSpPr>
        <p:spPr>
          <a:xfrm>
            <a:off x="6876256" y="6548784"/>
            <a:ext cx="1584176" cy="230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de-DE" sz="800" b="1" kern="1200" smtClean="0">
                <a:solidFill>
                  <a:schemeClr val="tx1"/>
                </a:solidFill>
                <a:latin typeface="+mj-lt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GB" dirty="0" err="1" smtClean="0"/>
              <a:t>iCareCoops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4038600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440" y="6548784"/>
            <a:ext cx="432173" cy="230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800" b="1">
                <a:solidFill>
                  <a:schemeClr val="tx1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fld id="{665C5387-7113-4DF2-9A7C-C5EB909B2F77}" type="slidenum">
              <a:rPr lang="de-AT" smtClean="0"/>
              <a:pPr>
                <a:defRPr/>
              </a:pPr>
              <a:t>‹Nr.›</a:t>
            </a:fld>
            <a:endParaRPr lang="de-AT" dirty="0"/>
          </a:p>
        </p:txBody>
      </p:sp>
      <p:sp>
        <p:nvSpPr>
          <p:cNvPr id="7" name="Fußzeilenplatzhalter 13"/>
          <p:cNvSpPr>
            <a:spLocks noGrp="1"/>
          </p:cNvSpPr>
          <p:nvPr>
            <p:ph type="ftr" sz="quarter" idx="3"/>
          </p:nvPr>
        </p:nvSpPr>
        <p:spPr>
          <a:xfrm>
            <a:off x="6876256" y="6548784"/>
            <a:ext cx="1584176" cy="230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de-DE" sz="800" b="1" kern="1200" smtClean="0">
                <a:solidFill>
                  <a:schemeClr val="tx1"/>
                </a:solidFill>
                <a:latin typeface="+mj-lt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GB" dirty="0" err="1" smtClean="0"/>
              <a:t>iCareCoops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0" name="Rectangle 48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532440" y="6548784"/>
            <a:ext cx="432173" cy="230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800" b="1">
                <a:solidFill>
                  <a:schemeClr val="tx1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fld id="{665C5387-7113-4DF2-9A7C-C5EB909B2F77}" type="slidenum">
              <a:rPr lang="de-AT" smtClean="0"/>
              <a:pPr>
                <a:defRPr/>
              </a:pPr>
              <a:t>‹Nr.›</a:t>
            </a:fld>
            <a:endParaRPr lang="de-AT" dirty="0"/>
          </a:p>
        </p:txBody>
      </p:sp>
      <p:sp>
        <p:nvSpPr>
          <p:cNvPr id="9" name="Fußzeilenplatzhalter 13"/>
          <p:cNvSpPr>
            <a:spLocks noGrp="1"/>
          </p:cNvSpPr>
          <p:nvPr>
            <p:ph type="ftr" sz="quarter" idx="11"/>
          </p:nvPr>
        </p:nvSpPr>
        <p:spPr>
          <a:xfrm>
            <a:off x="6876256" y="6548784"/>
            <a:ext cx="1584176" cy="230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de-DE" sz="800" b="1" kern="1200" smtClean="0">
                <a:solidFill>
                  <a:schemeClr val="tx1"/>
                </a:solidFill>
                <a:latin typeface="+mj-lt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GB" dirty="0" err="1" smtClean="0"/>
              <a:t>iCareCoops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250825" y="3175"/>
            <a:ext cx="8713788" cy="4680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6568007"/>
            <a:ext cx="720080" cy="158211"/>
          </a:xfrm>
          <a:prstGeom prst="rect">
            <a:avLst/>
          </a:prstGeom>
        </p:spPr>
      </p:pic>
      <p:pic>
        <p:nvPicPr>
          <p:cNvPr id="12" name="Picture 2" descr="C:\Users\SYNYO\Google Drive\+SHARE\Identity\SYNYO Logos\logo small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546498"/>
            <a:ext cx="360872" cy="20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rafik 12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428" y="6567737"/>
            <a:ext cx="659765" cy="158750"/>
          </a:xfrm>
          <a:prstGeom prst="rect">
            <a:avLst/>
          </a:prstGeom>
        </p:spPr>
      </p:pic>
      <p:pic>
        <p:nvPicPr>
          <p:cNvPr id="15" name="Grafik 14"/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908" y="6562975"/>
            <a:ext cx="899795" cy="168275"/>
          </a:xfrm>
          <a:prstGeom prst="rect">
            <a:avLst/>
          </a:prstGeom>
        </p:spPr>
      </p:pic>
      <p:pic>
        <p:nvPicPr>
          <p:cNvPr id="17" name="Grafik 16" descr="logo_mare2.jpg"/>
          <p:cNvPicPr/>
          <p:nvPr userDrawn="1"/>
        </p:nvPicPr>
        <p:blipFill rotWithShape="1"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1288"/>
          <a:stretch/>
        </p:blipFill>
        <p:spPr bwMode="auto">
          <a:xfrm>
            <a:off x="1451133" y="6563292"/>
            <a:ext cx="654050" cy="1676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Grafik 17" descr="C:\Users\SYNYO\Google Drive\012 iCareCoops\WP6\T6.1 Website and Official Materials\Website\Partner Infos\iCC VIA logo-uden-statement.jpg"/>
          <p:cNvPicPr/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018" y="6539162"/>
            <a:ext cx="755650" cy="246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rafik 18" descr="C:\Users\SYNYO\Google Drive\012 iCareCoops\WP6\T6.1 Website and Official Materials\Website\Partner Infos\iCC ZHAW byline_P2945_e.jpg"/>
          <p:cNvPicPr/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918" y="6490585"/>
            <a:ext cx="206375" cy="28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440" y="6548784"/>
            <a:ext cx="432173" cy="230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800" b="1">
                <a:solidFill>
                  <a:schemeClr val="tx1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fld id="{665C5387-7113-4DF2-9A7C-C5EB909B2F77}" type="slidenum">
              <a:rPr lang="de-AT" smtClean="0"/>
              <a:pPr>
                <a:defRPr/>
              </a:pPr>
              <a:t>‹Nr.›</a:t>
            </a:fld>
            <a:endParaRPr lang="de-AT" dirty="0"/>
          </a:p>
        </p:txBody>
      </p:sp>
      <p:sp>
        <p:nvSpPr>
          <p:cNvPr id="5" name="Fußzeilenplatzhalter 13"/>
          <p:cNvSpPr>
            <a:spLocks noGrp="1"/>
          </p:cNvSpPr>
          <p:nvPr>
            <p:ph type="ftr" sz="quarter" idx="11"/>
          </p:nvPr>
        </p:nvSpPr>
        <p:spPr>
          <a:xfrm>
            <a:off x="6876256" y="6548784"/>
            <a:ext cx="1584176" cy="230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de-DE" sz="800" b="1" kern="1200" smtClean="0">
                <a:solidFill>
                  <a:schemeClr val="tx1"/>
                </a:solidFill>
                <a:latin typeface="+mj-lt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GB" dirty="0" err="1" smtClean="0"/>
              <a:t>iCareCoops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440" y="6548784"/>
            <a:ext cx="432173" cy="230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800" b="1">
                <a:solidFill>
                  <a:schemeClr val="tx1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fld id="{665C5387-7113-4DF2-9A7C-C5EB909B2F77}" type="slidenum">
              <a:rPr lang="de-AT" smtClean="0"/>
              <a:pPr>
                <a:defRPr/>
              </a:pPr>
              <a:t>‹Nr.›</a:t>
            </a:fld>
            <a:endParaRPr lang="de-AT" dirty="0"/>
          </a:p>
        </p:txBody>
      </p:sp>
      <p:sp>
        <p:nvSpPr>
          <p:cNvPr id="4" name="Fußzeilenplatzhalter 13"/>
          <p:cNvSpPr>
            <a:spLocks noGrp="1"/>
          </p:cNvSpPr>
          <p:nvPr>
            <p:ph type="ftr" sz="quarter" idx="11"/>
          </p:nvPr>
        </p:nvSpPr>
        <p:spPr>
          <a:xfrm>
            <a:off x="6876256" y="6548784"/>
            <a:ext cx="1584176" cy="230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de-DE" sz="800" b="1" kern="1200" smtClean="0">
                <a:solidFill>
                  <a:schemeClr val="tx1"/>
                </a:solidFill>
                <a:latin typeface="+mj-lt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GB" dirty="0" err="1" smtClean="0"/>
              <a:t>iCareCoops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jpeg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Relationship Id="rId14" Type="http://schemas.openxmlformats.org/officeDocument/2006/relationships/image" Target="cid:image018.jpg@01D15435.77101E80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3175"/>
            <a:ext cx="8713788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Click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add</a:t>
            </a:r>
            <a:r>
              <a:rPr lang="de-AT" dirty="0" smtClean="0"/>
              <a:t> title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7" y="837308"/>
            <a:ext cx="8353425" cy="5471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Textmasterformate durch Klicken bearbeiten</a:t>
            </a:r>
          </a:p>
          <a:p>
            <a:pPr lvl="1"/>
            <a:r>
              <a:rPr lang="de-AT" dirty="0" smtClean="0"/>
              <a:t>Zweite Ebene</a:t>
            </a:r>
          </a:p>
          <a:p>
            <a:pPr lvl="2"/>
            <a:r>
              <a:rPr lang="de-AT" dirty="0" smtClean="0"/>
              <a:t>Dritte Ebene</a:t>
            </a:r>
          </a:p>
          <a:p>
            <a:pPr lvl="3"/>
            <a:r>
              <a:rPr lang="de-AT" dirty="0" smtClean="0"/>
              <a:t>Vierte Ebene</a:t>
            </a:r>
          </a:p>
        </p:txBody>
      </p:sp>
      <p:pic>
        <p:nvPicPr>
          <p:cNvPr id="23" name="Grafik 2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6568007"/>
            <a:ext cx="720080" cy="158211"/>
          </a:xfrm>
          <a:prstGeom prst="rect">
            <a:avLst/>
          </a:prstGeom>
        </p:spPr>
      </p:pic>
      <p:pic>
        <p:nvPicPr>
          <p:cNvPr id="27" name="Picture 2" descr="C:\Users\SYNYO\Google Drive\+SHARE\Identity\SYNYO Logos\logo small.jp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546498"/>
            <a:ext cx="360872" cy="20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Grafik 20"/>
          <p:cNvPicPr/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428" y="6567737"/>
            <a:ext cx="659765" cy="158750"/>
          </a:xfrm>
          <a:prstGeom prst="rect">
            <a:avLst/>
          </a:prstGeom>
        </p:spPr>
      </p:pic>
      <p:pic>
        <p:nvPicPr>
          <p:cNvPr id="29" name="Grafik 28"/>
          <p:cNvPicPr/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908" y="6562975"/>
            <a:ext cx="899795" cy="168275"/>
          </a:xfrm>
          <a:prstGeom prst="rect">
            <a:avLst/>
          </a:prstGeom>
        </p:spPr>
      </p:pic>
      <p:pic>
        <p:nvPicPr>
          <p:cNvPr id="31" name="Grafik 30" descr="logo_mare2.jpg"/>
          <p:cNvPicPr/>
          <p:nvPr userDrawn="1"/>
        </p:nvPicPr>
        <p:blipFill rotWithShape="1"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1288"/>
          <a:stretch/>
        </p:blipFill>
        <p:spPr bwMode="auto">
          <a:xfrm>
            <a:off x="1451133" y="6563292"/>
            <a:ext cx="654050" cy="1676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Grafik 31" descr="C:\Users\SYNYO\Google Drive\012 iCareCoops\WP6\T6.1 Website and Official Materials\Website\Partner Infos\iCC VIA logo-uden-statement.jpg"/>
          <p:cNvPicPr/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018" y="6539162"/>
            <a:ext cx="755650" cy="246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rafik 32" descr="C:\Users\SYNYO\Google Drive\012 iCareCoops\WP6\T6.1 Website and Official Materials\Website\Partner Infos\iCC ZHAW byline_P2945_e.jpg"/>
          <p:cNvPicPr/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918" y="6490585"/>
            <a:ext cx="206375" cy="2825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91" r:id="rId5"/>
    <p:sldLayoutId id="2147483785" r:id="rId6"/>
    <p:sldLayoutId id="2147483786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 b="1" baseline="0">
          <a:solidFill>
            <a:schemeClr val="bg1"/>
          </a:solidFill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ts val="1800"/>
        </a:spcBef>
        <a:spcAft>
          <a:spcPct val="0"/>
        </a:spcAft>
        <a:buFont typeface="Wingdings" pitchFamily="1" charset="2"/>
        <a:defRPr sz="1900" b="1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39738" indent="-169863" algn="l" rtl="0" eaLnBrk="0" fontAlgn="base" hangingPunct="0">
        <a:lnSpc>
          <a:spcPct val="100000"/>
        </a:lnSpc>
        <a:spcBef>
          <a:spcPts val="0"/>
        </a:spcBef>
        <a:spcAft>
          <a:spcPct val="0"/>
        </a:spcAft>
        <a:buClr>
          <a:schemeClr val="tx1">
            <a:lumMod val="75000"/>
            <a:lumOff val="25000"/>
          </a:schemeClr>
        </a:buClr>
        <a:buFont typeface="Arial" charset="0"/>
        <a:buChar char="▪"/>
        <a:defRPr sz="1800">
          <a:solidFill>
            <a:schemeClr val="tx1">
              <a:lumMod val="85000"/>
              <a:lumOff val="15000"/>
            </a:schemeClr>
          </a:solidFill>
          <a:latin typeface="+mn-lt"/>
        </a:defRPr>
      </a:lvl2pPr>
      <a:lvl3pPr marL="769938" indent="-141288" algn="l" rtl="0" eaLnBrk="0" fontAlgn="base" hangingPunct="0">
        <a:lnSpc>
          <a:spcPct val="100000"/>
        </a:lnSpc>
        <a:spcBef>
          <a:spcPts val="0"/>
        </a:spcBef>
        <a:spcAft>
          <a:spcPct val="0"/>
        </a:spcAft>
        <a:buFont typeface="Arial" charset="0"/>
        <a:buChar char="▪"/>
        <a:defRPr sz="1700">
          <a:solidFill>
            <a:schemeClr val="tx1">
              <a:lumMod val="85000"/>
              <a:lumOff val="15000"/>
            </a:schemeClr>
          </a:solidFill>
          <a:latin typeface="+mn-lt"/>
        </a:defRPr>
      </a:lvl3pPr>
      <a:lvl4pPr marL="1100138" indent="-115888" algn="l" rtl="0" eaLnBrk="0" fontAlgn="base" hangingPunct="0">
        <a:lnSpc>
          <a:spcPct val="100000"/>
        </a:lnSpc>
        <a:spcBef>
          <a:spcPts val="0"/>
        </a:spcBef>
        <a:spcAft>
          <a:spcPct val="0"/>
        </a:spcAft>
        <a:buFont typeface="Arial" charset="0"/>
        <a:buChar char="−"/>
        <a:defRPr sz="1700">
          <a:solidFill>
            <a:schemeClr val="tx1">
              <a:lumMod val="85000"/>
              <a:lumOff val="15000"/>
            </a:schemeClr>
          </a:solidFill>
          <a:latin typeface="+mn-lt"/>
        </a:defRPr>
      </a:lvl4pPr>
      <a:lvl5pPr marL="1422400" indent="-109538" algn="l" rtl="0" eaLnBrk="0" fontAlgn="base" hangingPunct="0">
        <a:spcBef>
          <a:spcPct val="0"/>
        </a:spcBef>
        <a:spcAft>
          <a:spcPct val="0"/>
        </a:spcAft>
        <a:buFont typeface="Arial" charset="0"/>
        <a:buChar char="−"/>
        <a:defRPr sz="1300">
          <a:solidFill>
            <a:schemeClr val="tx1"/>
          </a:solidFill>
          <a:latin typeface="+mn-lt"/>
        </a:defRPr>
      </a:lvl5pPr>
      <a:lvl6pPr marL="1879600" indent="-109538" algn="l" rtl="0" fontAlgn="base">
        <a:spcBef>
          <a:spcPct val="0"/>
        </a:spcBef>
        <a:spcAft>
          <a:spcPct val="0"/>
        </a:spcAft>
        <a:buFont typeface="Arial" charset="0"/>
        <a:buChar char="−"/>
        <a:defRPr sz="1300">
          <a:solidFill>
            <a:schemeClr val="tx1"/>
          </a:solidFill>
          <a:latin typeface="+mn-lt"/>
        </a:defRPr>
      </a:lvl6pPr>
      <a:lvl7pPr marL="2336800" indent="-109538" algn="l" rtl="0" fontAlgn="base">
        <a:spcBef>
          <a:spcPct val="0"/>
        </a:spcBef>
        <a:spcAft>
          <a:spcPct val="0"/>
        </a:spcAft>
        <a:buFont typeface="Arial" charset="0"/>
        <a:buChar char="−"/>
        <a:defRPr sz="1300">
          <a:solidFill>
            <a:schemeClr val="tx1"/>
          </a:solidFill>
          <a:latin typeface="+mn-lt"/>
        </a:defRPr>
      </a:lvl7pPr>
      <a:lvl8pPr marL="2794000" indent="-109538" algn="l" rtl="0" fontAlgn="base">
        <a:spcBef>
          <a:spcPct val="0"/>
        </a:spcBef>
        <a:spcAft>
          <a:spcPct val="0"/>
        </a:spcAft>
        <a:buFont typeface="Arial" charset="0"/>
        <a:buChar char="−"/>
        <a:defRPr sz="1300">
          <a:solidFill>
            <a:schemeClr val="tx1"/>
          </a:solidFill>
          <a:latin typeface="+mn-lt"/>
        </a:defRPr>
      </a:lvl8pPr>
      <a:lvl9pPr marL="3251200" indent="-109538" algn="l" rtl="0" fontAlgn="base">
        <a:spcBef>
          <a:spcPct val="0"/>
        </a:spcBef>
        <a:spcAft>
          <a:spcPct val="0"/>
        </a:spcAft>
        <a:buFont typeface="Arial" charset="0"/>
        <a:buChar char="−"/>
        <a:defRPr sz="13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http://taalxonomy.eu/wp-content/uploads/2014/11/k-taal_font_couple.jpg"/>
          <p:cNvPicPr>
            <a:picLocks noChangeAspect="1" noChangeArrowheads="1"/>
          </p:cNvPicPr>
          <p:nvPr/>
        </p:nvPicPr>
        <p:blipFill rotWithShape="1"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01" t="15402" r="21988" b="44712"/>
          <a:stretch/>
        </p:blipFill>
        <p:spPr bwMode="auto">
          <a:xfrm>
            <a:off x="-1" y="977681"/>
            <a:ext cx="4572001" cy="208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hteck 25"/>
          <p:cNvSpPr/>
          <p:nvPr/>
        </p:nvSpPr>
        <p:spPr bwMode="auto">
          <a:xfrm>
            <a:off x="-6466" y="977681"/>
            <a:ext cx="4578465" cy="208048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0000"/>
                </a:schemeClr>
              </a:gs>
              <a:gs pos="50000">
                <a:schemeClr val="bg1">
                  <a:lumMod val="88000"/>
                  <a:lumOff val="12000"/>
                  <a:alpha val="74000"/>
                </a:schemeClr>
              </a:gs>
              <a:gs pos="100000">
                <a:schemeClr val="bg1">
                  <a:alpha val="20000"/>
                </a:schemeClr>
              </a:gs>
            </a:gsLst>
            <a:lin ang="96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5" name="Picture 2" descr="http://taalxonomy.eu/wp-content/uploads/2014/11/k-taal_font_coupl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43" t="45092" r="42684" b="19147"/>
          <a:stretch/>
        </p:blipFill>
        <p:spPr bwMode="auto">
          <a:xfrm>
            <a:off x="4571999" y="977681"/>
            <a:ext cx="4572001" cy="208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eck 8"/>
          <p:cNvSpPr/>
          <p:nvPr/>
        </p:nvSpPr>
        <p:spPr bwMode="auto">
          <a:xfrm>
            <a:off x="4572143" y="977682"/>
            <a:ext cx="4578465" cy="208048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1000"/>
                </a:schemeClr>
              </a:gs>
              <a:gs pos="50000">
                <a:schemeClr val="bg1">
                  <a:lumMod val="88000"/>
                  <a:lumOff val="12000"/>
                  <a:alpha val="67000"/>
                </a:schemeClr>
              </a:gs>
              <a:gs pos="100000">
                <a:schemeClr val="bg1">
                  <a:alpha val="9000"/>
                </a:scheme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Rechteck 27"/>
          <p:cNvSpPr/>
          <p:nvPr/>
        </p:nvSpPr>
        <p:spPr bwMode="auto">
          <a:xfrm>
            <a:off x="6608" y="0"/>
            <a:ext cx="9144000" cy="97768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04525" y="254840"/>
            <a:ext cx="4465638" cy="468000"/>
          </a:xfrm>
        </p:spPr>
        <p:txBody>
          <a:bodyPr/>
          <a:lstStyle/>
          <a:p>
            <a:r>
              <a:rPr lang="en-US" sz="1600" dirty="0"/>
              <a:t>Fostering Care Cooperatives in Europe by Building an Innovative Platform with ICT-Based and AAL-Driven </a:t>
            </a:r>
            <a:r>
              <a:rPr lang="en-US" sz="1600" dirty="0" smtClean="0"/>
              <a:t>Services</a:t>
            </a:r>
            <a:endParaRPr lang="de-AT" sz="1600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973558" y="3306192"/>
            <a:ext cx="3457575" cy="439129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ts val="1800"/>
              </a:spcBef>
              <a:spcAft>
                <a:spcPct val="0"/>
              </a:spcAft>
              <a:buFont typeface="Wingdings" pitchFamily="1" charset="2"/>
              <a:defRPr sz="1900" b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39738" indent="-16986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charset="0"/>
              <a:buChar char="▪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 marL="769938" indent="-14128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Arial" charset="0"/>
              <a:buChar char="▪"/>
              <a:defRPr sz="17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3pPr>
            <a:lvl4pPr marL="1100138" indent="-11588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Arial" charset="0"/>
              <a:buChar char="−"/>
              <a:defRPr sz="17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4pPr>
            <a:lvl5pPr marL="1422400" indent="-109538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−"/>
              <a:defRPr sz="1300">
                <a:solidFill>
                  <a:schemeClr val="tx1"/>
                </a:solidFill>
                <a:latin typeface="+mn-lt"/>
              </a:defRPr>
            </a:lvl5pPr>
            <a:lvl6pPr marL="1879600" indent="-109538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−"/>
              <a:defRPr sz="1300">
                <a:solidFill>
                  <a:schemeClr val="tx1"/>
                </a:solidFill>
                <a:latin typeface="+mn-lt"/>
              </a:defRPr>
            </a:lvl6pPr>
            <a:lvl7pPr marL="2336800" indent="-109538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−"/>
              <a:defRPr sz="1300">
                <a:solidFill>
                  <a:schemeClr val="tx1"/>
                </a:solidFill>
                <a:latin typeface="+mn-lt"/>
              </a:defRPr>
            </a:lvl7pPr>
            <a:lvl8pPr marL="2794000" indent="-109538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−"/>
              <a:defRPr sz="1300">
                <a:solidFill>
                  <a:schemeClr val="tx1"/>
                </a:solidFill>
                <a:latin typeface="+mn-lt"/>
              </a:defRPr>
            </a:lvl8pPr>
            <a:lvl9pPr marL="3251200" indent="-109538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−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lnSpc>
                <a:spcPts val="1600"/>
              </a:lnSpc>
              <a:spcBef>
                <a:spcPts val="1200"/>
              </a:spcBef>
            </a:pPr>
            <a:r>
              <a:rPr lang="en-US" sz="1200" kern="0" dirty="0" smtClean="0"/>
              <a:t>ELABORATE</a:t>
            </a:r>
            <a:r>
              <a:rPr lang="en-US" sz="1200" b="0" kern="0" dirty="0" smtClean="0"/>
              <a:t> the </a:t>
            </a:r>
            <a:r>
              <a:rPr lang="en-US" sz="1200" b="0" kern="0" dirty="0"/>
              <a:t>foundation of </a:t>
            </a:r>
            <a:r>
              <a:rPr lang="en-US" sz="1200" b="0" kern="0" dirty="0" err="1" smtClean="0"/>
              <a:t>iCareCoops</a:t>
            </a:r>
            <a:r>
              <a:rPr lang="en-US" sz="1200" b="0" kern="0" dirty="0" smtClean="0"/>
              <a:t> to </a:t>
            </a:r>
            <a:r>
              <a:rPr lang="en-US" sz="1200" b="0" kern="0" dirty="0"/>
              <a:t>support and promote Elderly Care Cooperatives by conducting research on existing </a:t>
            </a:r>
            <a:r>
              <a:rPr lang="en-US" sz="1200" b="0" kern="0" dirty="0" smtClean="0"/>
              <a:t>best-practice cooperatives in </a:t>
            </a:r>
            <a:r>
              <a:rPr lang="en-US" sz="1200" b="0" kern="0" dirty="0"/>
              <a:t>different domains (e.g. </a:t>
            </a:r>
            <a:r>
              <a:rPr lang="en-US" sz="1200" b="0" kern="0" dirty="0" smtClean="0"/>
              <a:t>food).</a:t>
            </a:r>
          </a:p>
          <a:p>
            <a:pPr marL="0" indent="0" algn="just">
              <a:lnSpc>
                <a:spcPts val="1600"/>
              </a:lnSpc>
              <a:spcBef>
                <a:spcPts val="1200"/>
              </a:spcBef>
            </a:pPr>
            <a:r>
              <a:rPr lang="en-US" sz="1200" kern="0" dirty="0" smtClean="0"/>
              <a:t>STUDY </a:t>
            </a:r>
            <a:r>
              <a:rPr lang="en-US" sz="1200" b="0" kern="0" dirty="0" smtClean="0"/>
              <a:t>concepts</a:t>
            </a:r>
            <a:r>
              <a:rPr lang="en-US" sz="1200" b="0" kern="0" dirty="0"/>
              <a:t>, </a:t>
            </a:r>
            <a:r>
              <a:rPr lang="en-US" sz="1200" b="0" kern="0" dirty="0" smtClean="0"/>
              <a:t>approaches, </a:t>
            </a:r>
            <a:r>
              <a:rPr lang="en-US" sz="1200" b="0" kern="0" dirty="0"/>
              <a:t>and workflows of care </a:t>
            </a:r>
            <a:r>
              <a:rPr lang="en-US" sz="1200" b="0" kern="0" dirty="0" smtClean="0"/>
              <a:t>communities </a:t>
            </a:r>
            <a:r>
              <a:rPr lang="en-US" sz="1200" b="0" kern="0" dirty="0"/>
              <a:t>in Europe, to achieve a sound understanding of services offered and requirements to support these services with ICT and </a:t>
            </a:r>
            <a:r>
              <a:rPr lang="en-US" sz="1200" b="0" kern="0" dirty="0" smtClean="0"/>
              <a:t>AAL.</a:t>
            </a:r>
            <a:endParaRPr lang="de-AT" sz="1200" b="0" kern="0" dirty="0" smtClean="0"/>
          </a:p>
          <a:p>
            <a:pPr marL="0" indent="0" algn="just">
              <a:lnSpc>
                <a:spcPts val="1600"/>
              </a:lnSpc>
              <a:spcBef>
                <a:spcPts val="1200"/>
              </a:spcBef>
            </a:pPr>
            <a:r>
              <a:rPr lang="en-US" sz="1200" kern="0" dirty="0" smtClean="0"/>
              <a:t>BUILD </a:t>
            </a:r>
            <a:r>
              <a:rPr lang="en-US" sz="1200" b="0" kern="0" dirty="0" smtClean="0"/>
              <a:t>an innovative, </a:t>
            </a:r>
            <a:r>
              <a:rPr lang="en-US" sz="1200" b="0" kern="0" dirty="0"/>
              <a:t>web-based </a:t>
            </a:r>
            <a:r>
              <a:rPr lang="en-US" sz="1200" b="0" kern="0" dirty="0" smtClean="0"/>
              <a:t>software solution, which </a:t>
            </a:r>
            <a:r>
              <a:rPr lang="en-US" sz="1200" b="0" kern="0" dirty="0"/>
              <a:t>offers interactive </a:t>
            </a:r>
            <a:r>
              <a:rPr lang="en-US" sz="1200" b="0" kern="0" dirty="0" smtClean="0"/>
              <a:t>services</a:t>
            </a:r>
            <a:r>
              <a:rPr lang="en-US" sz="1200" b="0" kern="0" dirty="0"/>
              <a:t>, </a:t>
            </a:r>
            <a:r>
              <a:rPr lang="en-US" sz="1200" b="0" kern="0" dirty="0" smtClean="0"/>
              <a:t>processes, </a:t>
            </a:r>
            <a:r>
              <a:rPr lang="en-US" sz="1200" b="0" kern="0" dirty="0"/>
              <a:t>and mobile applications to enable an environment of </a:t>
            </a:r>
            <a:r>
              <a:rPr lang="en-US" sz="1200" b="0" kern="0" dirty="0" smtClean="0"/>
              <a:t>collaboration </a:t>
            </a:r>
            <a:r>
              <a:rPr lang="en-US" sz="1200" b="0" kern="0" dirty="0"/>
              <a:t>and </a:t>
            </a:r>
            <a:r>
              <a:rPr lang="en-US" sz="1200" b="0" kern="0" dirty="0" smtClean="0"/>
              <a:t>cooperation.</a:t>
            </a:r>
            <a:endParaRPr lang="de-AT" sz="1200" kern="0" dirty="0"/>
          </a:p>
        </p:txBody>
      </p:sp>
      <p:sp>
        <p:nvSpPr>
          <p:cNvPr id="6" name="Ellipse 5"/>
          <p:cNvSpPr/>
          <p:nvPr/>
        </p:nvSpPr>
        <p:spPr bwMode="auto">
          <a:xfrm>
            <a:off x="150230" y="3284984"/>
            <a:ext cx="811753" cy="811753"/>
          </a:xfrm>
          <a:prstGeom prst="ellipse">
            <a:avLst/>
          </a:prstGeom>
          <a:noFill/>
          <a:ln w="857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3600" b="1" i="0" u="none" strike="noStrike" kern="500" cap="none" spc="-10" normalizeH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charset="0"/>
              </a:rPr>
              <a:t>O1</a:t>
            </a:r>
            <a:endParaRPr kumimoji="0" lang="de-AT" sz="500" b="1" i="0" u="none" strike="noStrike" kern="500" cap="none" spc="-10" normalizeH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7" name="Ellipse 6"/>
          <p:cNvSpPr/>
          <p:nvPr/>
        </p:nvSpPr>
        <p:spPr bwMode="auto">
          <a:xfrm>
            <a:off x="150230" y="4401108"/>
            <a:ext cx="811753" cy="811753"/>
          </a:xfrm>
          <a:prstGeom prst="ellipse">
            <a:avLst/>
          </a:prstGeom>
          <a:noFill/>
          <a:ln w="857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3600" b="1" i="0" u="none" strike="noStrike" kern="500" cap="none" spc="-10" normalizeH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charset="0"/>
              </a:rPr>
              <a:t>O2</a:t>
            </a:r>
            <a:endParaRPr kumimoji="0" lang="de-AT" sz="500" b="1" i="0" u="none" strike="noStrike" kern="500" cap="none" spc="-10" normalizeH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8" name="Ellipse 7"/>
          <p:cNvSpPr/>
          <p:nvPr/>
        </p:nvSpPr>
        <p:spPr bwMode="auto">
          <a:xfrm>
            <a:off x="150230" y="5517232"/>
            <a:ext cx="811753" cy="811753"/>
          </a:xfrm>
          <a:prstGeom prst="ellipse">
            <a:avLst/>
          </a:prstGeom>
          <a:noFill/>
          <a:ln w="857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3600" b="1" i="0" u="none" strike="noStrike" kern="500" cap="none" spc="-10" normalizeH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charset="0"/>
              </a:rPr>
              <a:t>O3</a:t>
            </a:r>
            <a:endParaRPr kumimoji="0" lang="de-AT" sz="500" b="1" i="0" u="none" strike="noStrike" kern="500" cap="none" spc="-10" normalizeH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17" name="Content Placeholder 3"/>
          <p:cNvSpPr txBox="1">
            <a:spLocks/>
          </p:cNvSpPr>
          <p:nvPr/>
        </p:nvSpPr>
        <p:spPr>
          <a:xfrm>
            <a:off x="5590496" y="3306192"/>
            <a:ext cx="3457575" cy="439129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ts val="1800"/>
              </a:spcBef>
              <a:spcAft>
                <a:spcPct val="0"/>
              </a:spcAft>
              <a:buFont typeface="Wingdings" pitchFamily="1" charset="2"/>
              <a:defRPr sz="1900" b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39738" indent="-16986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charset="0"/>
              <a:buChar char="▪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 marL="769938" indent="-14128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Arial" charset="0"/>
              <a:buChar char="▪"/>
              <a:defRPr sz="17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3pPr>
            <a:lvl4pPr marL="1100138" indent="-11588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Arial" charset="0"/>
              <a:buChar char="−"/>
              <a:defRPr sz="17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4pPr>
            <a:lvl5pPr marL="1422400" indent="-109538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−"/>
              <a:defRPr sz="1300">
                <a:solidFill>
                  <a:schemeClr val="tx1"/>
                </a:solidFill>
                <a:latin typeface="+mn-lt"/>
              </a:defRPr>
            </a:lvl5pPr>
            <a:lvl6pPr marL="1879600" indent="-109538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−"/>
              <a:defRPr sz="1300">
                <a:solidFill>
                  <a:schemeClr val="tx1"/>
                </a:solidFill>
                <a:latin typeface="+mn-lt"/>
              </a:defRPr>
            </a:lvl6pPr>
            <a:lvl7pPr marL="2336800" indent="-109538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−"/>
              <a:defRPr sz="1300">
                <a:solidFill>
                  <a:schemeClr val="tx1"/>
                </a:solidFill>
                <a:latin typeface="+mn-lt"/>
              </a:defRPr>
            </a:lvl7pPr>
            <a:lvl8pPr marL="2794000" indent="-109538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−"/>
              <a:defRPr sz="1300">
                <a:solidFill>
                  <a:schemeClr val="tx1"/>
                </a:solidFill>
                <a:latin typeface="+mn-lt"/>
              </a:defRPr>
            </a:lvl8pPr>
            <a:lvl9pPr marL="3251200" indent="-109538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−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lnSpc>
                <a:spcPts val="1600"/>
              </a:lnSpc>
              <a:spcBef>
                <a:spcPts val="1200"/>
              </a:spcBef>
            </a:pPr>
            <a:r>
              <a:rPr lang="en-US" sz="1200" kern="0" dirty="0" smtClean="0"/>
              <a:t>INTEGRATE</a:t>
            </a:r>
            <a:r>
              <a:rPr lang="en-US" sz="1200" b="0" kern="0" dirty="0" smtClean="0"/>
              <a:t> existing </a:t>
            </a:r>
            <a:r>
              <a:rPr lang="en-US" sz="1200" b="0" kern="0" dirty="0"/>
              <a:t>AAL gateways, </a:t>
            </a:r>
            <a:r>
              <a:rPr lang="en-US" sz="1200" b="0" kern="0" dirty="0" smtClean="0"/>
              <a:t>devices, </a:t>
            </a:r>
            <a:r>
              <a:rPr lang="en-US" sz="1200" b="0" kern="0" dirty="0"/>
              <a:t>and services on the platform serving as technical triggers for care actions and promote AAL solutions over an agent-based </a:t>
            </a:r>
            <a:r>
              <a:rPr lang="en-US" sz="1200" b="0" kern="0" dirty="0" smtClean="0"/>
              <a:t>directory.</a:t>
            </a:r>
          </a:p>
          <a:p>
            <a:pPr marL="0" indent="0" algn="just">
              <a:lnSpc>
                <a:spcPts val="1600"/>
              </a:lnSpc>
              <a:spcBef>
                <a:spcPts val="1200"/>
              </a:spcBef>
            </a:pPr>
            <a:r>
              <a:rPr lang="en-US" sz="1200" kern="0" dirty="0" smtClean="0"/>
              <a:t>IMPLEMENT</a:t>
            </a:r>
            <a:r>
              <a:rPr lang="en-US" sz="1200" b="0" kern="0" dirty="0" smtClean="0"/>
              <a:t>, </a:t>
            </a:r>
            <a:r>
              <a:rPr lang="en-US" sz="1200" b="0" kern="0" dirty="0"/>
              <a:t>demonstrate and validate </a:t>
            </a:r>
            <a:r>
              <a:rPr lang="en-US" sz="1200" b="0" kern="0" dirty="0" err="1"/>
              <a:t>iCareCoops</a:t>
            </a:r>
            <a:r>
              <a:rPr lang="en-US" sz="1200" b="0" kern="0" dirty="0"/>
              <a:t> in a realistic pilot environment which strongly involves care cooperatives, informal and formal </a:t>
            </a:r>
            <a:r>
              <a:rPr lang="en-US" sz="1200" b="0" kern="0" dirty="0" err="1"/>
              <a:t>carers</a:t>
            </a:r>
            <a:r>
              <a:rPr lang="en-US" sz="1200" b="0" kern="0" dirty="0"/>
              <a:t>, care receivers and other relevant </a:t>
            </a:r>
            <a:r>
              <a:rPr lang="en-US" sz="1200" b="0" kern="0" dirty="0" smtClean="0"/>
              <a:t>stakeholders.</a:t>
            </a:r>
          </a:p>
          <a:p>
            <a:pPr marL="0" indent="0" algn="just">
              <a:lnSpc>
                <a:spcPts val="1600"/>
              </a:lnSpc>
              <a:spcBef>
                <a:spcPts val="1200"/>
              </a:spcBef>
            </a:pPr>
            <a:r>
              <a:rPr lang="en-US" sz="1200" kern="0" dirty="0" smtClean="0"/>
              <a:t>DEVELOP</a:t>
            </a:r>
            <a:r>
              <a:rPr lang="en-US" sz="1200" b="0" kern="0" dirty="0" smtClean="0"/>
              <a:t> sustainable </a:t>
            </a:r>
            <a:r>
              <a:rPr lang="en-US" sz="1200" b="0" kern="0" dirty="0"/>
              <a:t>strategies for the rollout of </a:t>
            </a:r>
            <a:r>
              <a:rPr lang="en-US" sz="1200" b="0" kern="0" dirty="0" smtClean="0"/>
              <a:t>Elderly </a:t>
            </a:r>
            <a:r>
              <a:rPr lang="en-US" sz="1200" b="0" kern="0" dirty="0"/>
              <a:t>Care Cooperatives in Europe including a service portfolio fostering elderly care efficiency and distribution of AAL solutions.</a:t>
            </a:r>
          </a:p>
        </p:txBody>
      </p:sp>
      <p:sp>
        <p:nvSpPr>
          <p:cNvPr id="18" name="Ellipse 17"/>
          <p:cNvSpPr/>
          <p:nvPr/>
        </p:nvSpPr>
        <p:spPr bwMode="auto">
          <a:xfrm>
            <a:off x="4767168" y="3284984"/>
            <a:ext cx="811753" cy="811753"/>
          </a:xfrm>
          <a:prstGeom prst="ellipse">
            <a:avLst/>
          </a:prstGeom>
          <a:noFill/>
          <a:ln w="857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3600" b="1" i="0" u="none" strike="noStrike" kern="500" cap="none" spc="-10" normalizeH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charset="0"/>
              </a:rPr>
              <a:t>O4</a:t>
            </a:r>
            <a:endParaRPr kumimoji="0" lang="de-AT" sz="500" b="1" i="0" u="none" strike="noStrike" kern="500" cap="none" spc="-10" normalizeH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19" name="Ellipse 18"/>
          <p:cNvSpPr/>
          <p:nvPr/>
        </p:nvSpPr>
        <p:spPr bwMode="auto">
          <a:xfrm>
            <a:off x="4767168" y="4401108"/>
            <a:ext cx="811753" cy="811753"/>
          </a:xfrm>
          <a:prstGeom prst="ellipse">
            <a:avLst/>
          </a:prstGeom>
          <a:noFill/>
          <a:ln w="857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3600" b="1" i="0" u="none" strike="noStrike" kern="500" cap="none" spc="-10" normalizeH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charset="0"/>
              </a:rPr>
              <a:t>O5</a:t>
            </a:r>
            <a:endParaRPr kumimoji="0" lang="de-AT" sz="500" b="1" i="0" u="none" strike="noStrike" kern="500" cap="none" spc="-10" normalizeH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20" name="Ellipse 19"/>
          <p:cNvSpPr/>
          <p:nvPr/>
        </p:nvSpPr>
        <p:spPr bwMode="auto">
          <a:xfrm>
            <a:off x="4767168" y="5517232"/>
            <a:ext cx="811753" cy="811753"/>
          </a:xfrm>
          <a:prstGeom prst="ellipse">
            <a:avLst/>
          </a:prstGeom>
          <a:noFill/>
          <a:ln w="857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3600" b="1" i="0" u="none" strike="noStrike" kern="500" cap="none" spc="-10" normalizeH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charset="0"/>
              </a:rPr>
              <a:t>O6</a:t>
            </a:r>
            <a:endParaRPr kumimoji="0" lang="de-AT" sz="500" b="1" i="0" u="none" strike="noStrike" kern="500" cap="none" spc="-10" normalizeH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charset="0"/>
            </a:endParaRPr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462" y="117520"/>
            <a:ext cx="4283365" cy="789041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1835696" y="1054095"/>
            <a:ext cx="2612608" cy="1977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100"/>
              </a:lnSpc>
            </a:pPr>
            <a:r>
              <a:rPr lang="de-AT" sz="2200" kern="0" dirty="0" smtClean="0">
                <a:solidFill>
                  <a:srgbClr val="00ADEE"/>
                </a:solidFill>
                <a:latin typeface="+mj-lt"/>
              </a:rPr>
              <a:t>CHALLENGE</a:t>
            </a:r>
          </a:p>
          <a:p>
            <a:pPr algn="r">
              <a:lnSpc>
                <a:spcPts val="2100"/>
              </a:lnSpc>
            </a:pPr>
            <a:r>
              <a:rPr lang="en-US" sz="1400" kern="0" dirty="0" smtClean="0">
                <a:latin typeface="+mj-lt"/>
              </a:rPr>
              <a:t>Over </a:t>
            </a:r>
            <a:r>
              <a:rPr lang="en-US" sz="1400" kern="0" dirty="0">
                <a:latin typeface="+mj-lt"/>
              </a:rPr>
              <a:t>the next 40 years the </a:t>
            </a:r>
            <a:r>
              <a:rPr lang="en-US" sz="1400" kern="0" dirty="0" smtClean="0">
                <a:latin typeface="+mj-lt"/>
              </a:rPr>
              <a:t>proportion of </a:t>
            </a:r>
            <a:r>
              <a:rPr lang="en-US" sz="1400" kern="0" dirty="0">
                <a:effectLst/>
                <a:latin typeface="+mj-lt"/>
              </a:rPr>
              <a:t>the</a:t>
            </a:r>
            <a:r>
              <a:rPr lang="en-US" sz="1400" kern="0" dirty="0">
                <a:latin typeface="+mj-lt"/>
              </a:rPr>
              <a:t> population over the age of 65 in the European Union will double, rising from 17% in 2005 to 30% in </a:t>
            </a:r>
            <a:r>
              <a:rPr lang="en-US" sz="1400" kern="0" dirty="0" smtClean="0">
                <a:latin typeface="+mj-lt"/>
              </a:rPr>
              <a:t>2050.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4655583" y="1054095"/>
            <a:ext cx="4237592" cy="197746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>
              <a:lnSpc>
                <a:spcPts val="2100"/>
              </a:lnSpc>
            </a:pPr>
            <a:r>
              <a:rPr lang="de-AT" sz="2200" kern="0" dirty="0" smtClean="0">
                <a:solidFill>
                  <a:srgbClr val="00ADEE"/>
                </a:solidFill>
                <a:effectLst>
                  <a:glow rad="342900">
                    <a:schemeClr val="bg1">
                      <a:alpha val="47000"/>
                    </a:schemeClr>
                  </a:glow>
                </a:effectLst>
                <a:latin typeface="+mj-lt"/>
              </a:rPr>
              <a:t>VISION</a:t>
            </a:r>
            <a:r>
              <a:rPr lang="de-AT" sz="1600" kern="0" dirty="0" smtClean="0">
                <a:solidFill>
                  <a:srgbClr val="00ADEE"/>
                </a:solidFill>
                <a:effectLst>
                  <a:glow rad="342900">
                    <a:schemeClr val="bg1">
                      <a:alpha val="47000"/>
                    </a:schemeClr>
                  </a:glow>
                </a:effectLst>
                <a:latin typeface="+mj-lt"/>
              </a:rPr>
              <a:t> </a:t>
            </a:r>
            <a:r>
              <a:rPr lang="en-US" sz="1400" kern="0" dirty="0" smtClean="0">
                <a:effectLst/>
                <a:latin typeface="+mj-lt"/>
              </a:rPr>
              <a:t>The </a:t>
            </a:r>
            <a:r>
              <a:rPr lang="en-US" sz="1400" kern="0" dirty="0">
                <a:effectLst/>
                <a:latin typeface="+mj-lt"/>
              </a:rPr>
              <a:t>cooperative concept is already well-established and successful in domains such as food </a:t>
            </a:r>
            <a:r>
              <a:rPr lang="en-US" sz="1400" kern="0" dirty="0" smtClean="0">
                <a:effectLst/>
                <a:latin typeface="+mj-lt"/>
              </a:rPr>
              <a:t>supply. Care Cooperatives</a:t>
            </a:r>
          </a:p>
          <a:p>
            <a:pPr algn="l">
              <a:lnSpc>
                <a:spcPts val="2100"/>
              </a:lnSpc>
            </a:pPr>
            <a:r>
              <a:rPr lang="en-US" sz="1400" kern="0" dirty="0" smtClean="0">
                <a:effectLst/>
                <a:latin typeface="+mj-lt"/>
              </a:rPr>
              <a:t>will  encourage autonomous</a:t>
            </a:r>
            <a:r>
              <a:rPr lang="en-US" sz="1400" kern="0" dirty="0">
                <a:effectLst/>
                <a:latin typeface="+mj-lt"/>
              </a:rPr>
              <a:t>, </a:t>
            </a:r>
            <a:r>
              <a:rPr lang="en-US" sz="1400" kern="0" dirty="0" smtClean="0">
                <a:effectLst/>
                <a:latin typeface="+mj-lt"/>
              </a:rPr>
              <a:t>regional</a:t>
            </a:r>
          </a:p>
          <a:p>
            <a:pPr algn="l">
              <a:lnSpc>
                <a:spcPts val="2100"/>
              </a:lnSpc>
            </a:pPr>
            <a:r>
              <a:rPr lang="en-US" sz="1400" kern="0" dirty="0" smtClean="0">
                <a:effectLst/>
                <a:latin typeface="+mj-lt"/>
              </a:rPr>
              <a:t>care systems empowered by</a:t>
            </a:r>
          </a:p>
          <a:p>
            <a:pPr algn="l">
              <a:lnSpc>
                <a:spcPts val="2100"/>
              </a:lnSpc>
            </a:pPr>
            <a:r>
              <a:rPr lang="en-US" sz="1400" kern="0" dirty="0" smtClean="0">
                <a:effectLst/>
                <a:latin typeface="+mj-lt"/>
              </a:rPr>
              <a:t>emerging information and</a:t>
            </a:r>
          </a:p>
          <a:p>
            <a:pPr algn="l">
              <a:lnSpc>
                <a:spcPts val="2100"/>
              </a:lnSpc>
            </a:pPr>
            <a:r>
              <a:rPr lang="en-US" sz="1400" kern="0" dirty="0" smtClean="0">
                <a:effectLst/>
                <a:latin typeface="+mj-lt"/>
              </a:rPr>
              <a:t>communication technologies.</a:t>
            </a:r>
          </a:p>
        </p:txBody>
      </p:sp>
    </p:spTree>
    <p:extLst>
      <p:ext uri="{BB962C8B-B14F-4D97-AF65-F5344CB8AC3E}">
        <p14:creationId xmlns:p14="http://schemas.microsoft.com/office/powerpoint/2010/main" val="307728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eck 27"/>
          <p:cNvSpPr/>
          <p:nvPr/>
        </p:nvSpPr>
        <p:spPr bwMode="auto">
          <a:xfrm>
            <a:off x="6608" y="0"/>
            <a:ext cx="9144000" cy="97768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04525" y="254840"/>
            <a:ext cx="4465638" cy="468000"/>
          </a:xfrm>
        </p:spPr>
        <p:txBody>
          <a:bodyPr/>
          <a:lstStyle/>
          <a:p>
            <a:r>
              <a:rPr lang="en-US" sz="1600" dirty="0"/>
              <a:t>Fostering Care Cooperatives in Europe by Building an Innovative Platform with ICT-Based and AAL-Driven </a:t>
            </a:r>
            <a:r>
              <a:rPr lang="en-US" sz="1600" dirty="0" smtClean="0"/>
              <a:t>Services</a:t>
            </a:r>
            <a:endParaRPr lang="de-AT" sz="1600" dirty="0"/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462" y="117520"/>
            <a:ext cx="4283365" cy="789041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84608"/>
            <a:ext cx="8784976" cy="4288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feld 28"/>
          <p:cNvSpPr txBox="1"/>
          <p:nvPr/>
        </p:nvSpPr>
        <p:spPr>
          <a:xfrm>
            <a:off x="251520" y="5678378"/>
            <a:ext cx="410368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100"/>
              </a:lnSpc>
            </a:pPr>
            <a:r>
              <a:rPr lang="de-AT" sz="1400" kern="0" dirty="0">
                <a:solidFill>
                  <a:srgbClr val="00ADEE"/>
                </a:solidFill>
              </a:rPr>
              <a:t>Project </a:t>
            </a:r>
            <a:r>
              <a:rPr lang="de-AT" sz="1400" kern="0" dirty="0" smtClean="0">
                <a:solidFill>
                  <a:srgbClr val="00ADEE"/>
                </a:solidFill>
              </a:rPr>
              <a:t>Website  </a:t>
            </a:r>
            <a:r>
              <a:rPr lang="en-US" sz="1400" kern="0" dirty="0" smtClean="0">
                <a:latin typeface="+mj-lt"/>
              </a:rPr>
              <a:t>project.icarecoops.eu </a:t>
            </a:r>
          </a:p>
          <a:p>
            <a:pPr algn="r">
              <a:lnSpc>
                <a:spcPts val="2100"/>
              </a:lnSpc>
            </a:pPr>
            <a:r>
              <a:rPr lang="de-AT" sz="1400" kern="0" dirty="0" err="1" smtClean="0">
                <a:solidFill>
                  <a:srgbClr val="00ADEE"/>
                </a:solidFill>
              </a:rPr>
              <a:t>Contact</a:t>
            </a:r>
            <a:r>
              <a:rPr lang="de-AT" sz="1400" kern="0" dirty="0" smtClean="0">
                <a:solidFill>
                  <a:srgbClr val="00ADEE"/>
                </a:solidFill>
              </a:rPr>
              <a:t>  </a:t>
            </a:r>
            <a:r>
              <a:rPr lang="en-US" sz="1400" kern="0" dirty="0" smtClean="0">
                <a:latin typeface="+mj-lt"/>
              </a:rPr>
              <a:t>office@icarecoops.eu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4767262" y="5678378"/>
            <a:ext cx="4103688" cy="60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100"/>
              </a:lnSpc>
            </a:pPr>
            <a:r>
              <a:rPr lang="de-AT" sz="1400" kern="0" dirty="0" smtClean="0">
                <a:solidFill>
                  <a:srgbClr val="00ADEE"/>
                </a:solidFill>
              </a:rPr>
              <a:t>Project Duration  </a:t>
            </a:r>
            <a:r>
              <a:rPr lang="en-US" sz="1400" kern="0" dirty="0" smtClean="0">
                <a:latin typeface="+mj-lt"/>
              </a:rPr>
              <a:t>03/2015 – 06/2017</a:t>
            </a:r>
          </a:p>
          <a:p>
            <a:pPr algn="l">
              <a:lnSpc>
                <a:spcPts val="2100"/>
              </a:lnSpc>
            </a:pPr>
            <a:r>
              <a:rPr lang="de-AT" sz="1400" kern="0" dirty="0" smtClean="0">
                <a:solidFill>
                  <a:srgbClr val="00ADEE"/>
                </a:solidFill>
              </a:rPr>
              <a:t>Programme  </a:t>
            </a:r>
            <a:r>
              <a:rPr lang="en-US" sz="1400" kern="0" dirty="0" smtClean="0">
                <a:latin typeface="+mj-lt"/>
              </a:rPr>
              <a:t>AAL-2014 Care for the Future</a:t>
            </a:r>
          </a:p>
        </p:txBody>
      </p:sp>
    </p:spTree>
    <p:extLst>
      <p:ext uri="{BB962C8B-B14F-4D97-AF65-F5344CB8AC3E}">
        <p14:creationId xmlns:p14="http://schemas.microsoft.com/office/powerpoint/2010/main" val="101493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AT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AT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700" b="0" dirty="0" smtClean="0">
            <a:latin typeface="+mn-lt"/>
          </a:defRPr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3">
        <a:dk1>
          <a:srgbClr val="777777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656565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4">
        <a:dk1>
          <a:srgbClr val="777777"/>
        </a:dk1>
        <a:lt1>
          <a:srgbClr val="FFFFFF"/>
        </a:lt1>
        <a:dk2>
          <a:srgbClr val="000000"/>
        </a:dk2>
        <a:lt2>
          <a:srgbClr val="808080"/>
        </a:lt2>
        <a:accent1>
          <a:srgbClr val="DDDDDD"/>
        </a:accent1>
        <a:accent2>
          <a:srgbClr val="333399"/>
        </a:accent2>
        <a:accent3>
          <a:srgbClr val="FFFFFF"/>
        </a:accent3>
        <a:accent4>
          <a:srgbClr val="656565"/>
        </a:accent4>
        <a:accent5>
          <a:srgbClr val="EBEBE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5">
        <a:dk1>
          <a:srgbClr val="777777"/>
        </a:dk1>
        <a:lt1>
          <a:srgbClr val="FFFFFF"/>
        </a:lt1>
        <a:dk2>
          <a:srgbClr val="CC0066"/>
        </a:dk2>
        <a:lt2>
          <a:srgbClr val="969696"/>
        </a:lt2>
        <a:accent1>
          <a:srgbClr val="DDDDDD"/>
        </a:accent1>
        <a:accent2>
          <a:srgbClr val="333399"/>
        </a:accent2>
        <a:accent3>
          <a:srgbClr val="FFFFFF"/>
        </a:accent3>
        <a:accent4>
          <a:srgbClr val="656565"/>
        </a:accent4>
        <a:accent5>
          <a:srgbClr val="EBEBEB"/>
        </a:accent5>
        <a:accent6>
          <a:srgbClr val="2D2D8A"/>
        </a:accent6>
        <a:hlink>
          <a:srgbClr val="0099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6">
        <a:dk1>
          <a:srgbClr val="777777"/>
        </a:dk1>
        <a:lt1>
          <a:srgbClr val="FFFFFF"/>
        </a:lt1>
        <a:dk2>
          <a:srgbClr val="CC0066"/>
        </a:dk2>
        <a:lt2>
          <a:srgbClr val="969696"/>
        </a:lt2>
        <a:accent1>
          <a:srgbClr val="DDDDDD"/>
        </a:accent1>
        <a:accent2>
          <a:srgbClr val="CCCCFF"/>
        </a:accent2>
        <a:accent3>
          <a:srgbClr val="FFFFFF"/>
        </a:accent3>
        <a:accent4>
          <a:srgbClr val="656565"/>
        </a:accent4>
        <a:accent5>
          <a:srgbClr val="EBEBEB"/>
        </a:accent5>
        <a:accent6>
          <a:srgbClr val="B9B9E7"/>
        </a:accent6>
        <a:hlink>
          <a:srgbClr val="003399"/>
        </a:hlink>
        <a:folHlink>
          <a:srgbClr val="00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289</Words>
  <Application>Microsoft Office PowerPoint</Application>
  <PresentationFormat>Bildschirmpräsentation (4:3)</PresentationFormat>
  <Paragraphs>25</Paragraphs>
  <Slides>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3" baseType="lpstr">
      <vt:lpstr>Standarddesign</vt:lpstr>
      <vt:lpstr>Fostering Care Cooperatives in Europe by Building an Innovative Platform with ICT-Based and AAL-Driven Services</vt:lpstr>
      <vt:lpstr>Fostering Care Cooperatives in Europe by Building an Innovative Platform with ICT-Based and AAL-Driven Services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SYNYO</dc:creator>
  <cp:lastModifiedBy>SYNYO</cp:lastModifiedBy>
  <cp:revision>1178</cp:revision>
  <dcterms:created xsi:type="dcterms:W3CDTF">2004-05-10T11:26:06Z</dcterms:created>
  <dcterms:modified xsi:type="dcterms:W3CDTF">2016-03-22T12:49:21Z</dcterms:modified>
</cp:coreProperties>
</file>