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65" r:id="rId3"/>
    <p:sldId id="272" r:id="rId4"/>
    <p:sldId id="269" r:id="rId5"/>
    <p:sldId id="27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Candeias" initials="SC" lastIdx="6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B31"/>
    <a:srgbClr val="DDB8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102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9" name="Picture 8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741" y="3150254"/>
            <a:ext cx="5390053" cy="2255159"/>
          </a:xfrm>
          <a:prstGeom prst="rect">
            <a:avLst/>
          </a:prstGeom>
        </p:spPr>
      </p:pic>
      <p:pic>
        <p:nvPicPr>
          <p:cNvPr id="12" name="Picture 11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40" y="5946962"/>
            <a:ext cx="1366850" cy="658663"/>
          </a:xfrm>
          <a:prstGeom prst="rect">
            <a:avLst/>
          </a:prstGeom>
        </p:spPr>
      </p:pic>
      <p:pic>
        <p:nvPicPr>
          <p:cNvPr id="13" name="Picture 12" descr="FFG-log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457" y="5992471"/>
            <a:ext cx="1028700" cy="536561"/>
          </a:xfrm>
          <a:prstGeom prst="rect">
            <a:avLst/>
          </a:prstGeom>
        </p:spPr>
      </p:pic>
      <p:pic>
        <p:nvPicPr>
          <p:cNvPr id="14" name="Picture 13" descr="logo_MITYC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6178" y="6155948"/>
            <a:ext cx="1483750" cy="343605"/>
          </a:xfrm>
          <a:prstGeom prst="rect">
            <a:avLst/>
          </a:prstGeom>
        </p:spPr>
      </p:pic>
      <p:pic>
        <p:nvPicPr>
          <p:cNvPr id="15" name="Picture 14" descr="hungarian_ncp_logo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286" y="5798527"/>
            <a:ext cx="1328588" cy="989763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649" y="6154260"/>
            <a:ext cx="1374421" cy="343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829" y="6143662"/>
            <a:ext cx="2833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rgbClr val="FECB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pic>
        <p:nvPicPr>
          <p:cNvPr id="13" name="Picture 12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1192" y="702156"/>
            <a:ext cx="11029616" cy="1013800"/>
          </a:xfrm>
          <a:solidFill>
            <a:srgbClr val="FECB31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Partners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81192" y="1856070"/>
            <a:ext cx="11029615" cy="4002729"/>
          </a:xfrm>
        </p:spPr>
        <p:txBody>
          <a:bodyPr/>
          <a:lstStyle>
            <a:lvl1pPr marL="0" indent="0" algn="l" defTabSz="457200" rtl="0" eaLnBrk="1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lang="hu-HU" sz="1300" kern="1200" baseline="0" dirty="0" smtClean="0">
                <a:solidFill>
                  <a:srgbClr val="000000"/>
                </a:solidFill>
                <a:latin typeface="HelveticaNeue"/>
                <a:ea typeface="+mn-ea"/>
                <a:cs typeface="+mn-cs"/>
              </a:defRPr>
            </a:lvl1pPr>
          </a:lstStyle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300" dirty="0" smtClean="0">
                <a:solidFill>
                  <a:srgbClr val="646464"/>
                </a:solidFill>
                <a:latin typeface="HelveticaNeue"/>
              </a:rPr>
              <a:t>C</a:t>
            </a:r>
            <a:r>
              <a:rPr lang="hu-HU" sz="1300" dirty="0" smtClean="0">
                <a:solidFill>
                  <a:srgbClr val="646464"/>
                </a:solidFill>
                <a:latin typeface="HelveticaNeue"/>
              </a:rPr>
              <a:t>oordinator: Bay Zoltán Nonprofit Ltd. for Applied Research (HU)</a:t>
            </a:r>
            <a:endParaRPr lang="en-US" sz="1300" dirty="0" smtClean="0">
              <a:solidFill>
                <a:srgbClr val="646464"/>
              </a:solidFill>
              <a:latin typeface="HelveticaNeue"/>
            </a:endParaRP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hu-HU" sz="1300" dirty="0" smtClean="0">
                <a:solidFill>
                  <a:srgbClr val="646464"/>
                </a:solidFill>
                <a:latin typeface="HelveticaNeue"/>
              </a:rPr>
              <a:t>BudapestUniversityofTechnologyand Economics (HU)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n-US" sz="1300" dirty="0" smtClean="0">
                <a:solidFill>
                  <a:srgbClr val="646464"/>
                </a:solidFill>
                <a:latin typeface="HelveticaNeue"/>
              </a:rPr>
              <a:t>IT Foundation for the Visually Impaired (HU)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de-DE" sz="1300" dirty="0" smtClean="0">
                <a:solidFill>
                  <a:srgbClr val="646464"/>
                </a:solidFill>
                <a:latin typeface="HelveticaNeue"/>
              </a:rPr>
              <a:t>Transdanubia Nikolai GesmbH (AT)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de-DE" sz="1300" dirty="0" smtClean="0">
                <a:solidFill>
                  <a:srgbClr val="646464"/>
                </a:solidFill>
                <a:latin typeface="HelveticaNeue"/>
              </a:rPr>
              <a:t>Hilfsgemeinschaft der Blinden und Sehschwachen Österreich (AT)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sz="1300" dirty="0" smtClean="0">
                <a:solidFill>
                  <a:srgbClr val="646464"/>
                </a:solidFill>
                <a:latin typeface="HelveticaNeue"/>
              </a:rPr>
              <a:t>Instituto Universario de Lisboa (PT)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pt-BR" sz="1300" dirty="0" smtClean="0">
                <a:solidFill>
                  <a:srgbClr val="646464"/>
                </a:solidFill>
                <a:latin typeface="HelveticaNeue"/>
              </a:rPr>
              <a:t>INOVAMAIS – Servicos de Consultaoria em Inovacao Tecnologica S.A (PT)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es-ES_tradnl" sz="1300" dirty="0" smtClean="0">
                <a:solidFill>
                  <a:srgbClr val="646464"/>
                </a:solidFill>
                <a:latin typeface="HelveticaNeue"/>
              </a:rPr>
              <a:t>HI Iberia: HI-IBERIA Ingeniería y Proyectos SL (ES)</a:t>
            </a:r>
          </a:p>
          <a:p>
            <a:pPr marL="306000" lvl="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lang="de-DE" sz="1300" dirty="0" smtClean="0">
                <a:solidFill>
                  <a:srgbClr val="646464"/>
                </a:solidFill>
                <a:latin typeface="HelveticaNeue"/>
              </a:rPr>
              <a:t>Erlang Solutions (UK)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2" y="5956141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6"/>
            <a:ext cx="1052508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pic>
        <p:nvPicPr>
          <p:cNvPr id="10" name="Picture 9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779" y="5970702"/>
            <a:ext cx="1366850" cy="658663"/>
          </a:xfrm>
          <a:prstGeom prst="rect">
            <a:avLst/>
          </a:prstGeom>
        </p:spPr>
      </p:pic>
      <p:pic>
        <p:nvPicPr>
          <p:cNvPr id="5" name="Picture 4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1" t="61444" r="66981" b="24453"/>
          <a:stretch/>
        </p:blipFill>
        <p:spPr>
          <a:xfrm>
            <a:off x="8300361" y="1838457"/>
            <a:ext cx="1673471" cy="676600"/>
          </a:xfrm>
          <a:prstGeom prst="rect">
            <a:avLst/>
          </a:prstGeom>
        </p:spPr>
      </p:pic>
      <p:pic>
        <p:nvPicPr>
          <p:cNvPr id="11" name="Picture 10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1" t="74729" r="66981" b="13527"/>
          <a:stretch/>
        </p:blipFill>
        <p:spPr>
          <a:xfrm>
            <a:off x="9932110" y="3370234"/>
            <a:ext cx="1673471" cy="563452"/>
          </a:xfrm>
          <a:prstGeom prst="rect">
            <a:avLst/>
          </a:prstGeom>
        </p:spPr>
      </p:pic>
      <p:pic>
        <p:nvPicPr>
          <p:cNvPr id="12" name="Picture 11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1" t="85297" r="66981" b="2741"/>
          <a:stretch/>
        </p:blipFill>
        <p:spPr>
          <a:xfrm>
            <a:off x="8374850" y="4859977"/>
            <a:ext cx="1673471" cy="573916"/>
          </a:xfrm>
          <a:prstGeom prst="rect">
            <a:avLst/>
          </a:prstGeom>
        </p:spPr>
      </p:pic>
      <p:pic>
        <p:nvPicPr>
          <p:cNvPr id="13" name="Picture 12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86" t="61444" r="35654" b="24453"/>
          <a:stretch/>
        </p:blipFill>
        <p:spPr>
          <a:xfrm>
            <a:off x="9842746" y="2479297"/>
            <a:ext cx="1795141" cy="676600"/>
          </a:xfrm>
          <a:prstGeom prst="rect">
            <a:avLst/>
          </a:prstGeom>
        </p:spPr>
      </p:pic>
      <p:pic>
        <p:nvPicPr>
          <p:cNvPr id="14" name="Picture 13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19" t="61444" r="7352" b="23926"/>
          <a:stretch/>
        </p:blipFill>
        <p:spPr>
          <a:xfrm>
            <a:off x="8316266" y="2790439"/>
            <a:ext cx="1355515" cy="701905"/>
          </a:xfrm>
          <a:prstGeom prst="rect">
            <a:avLst/>
          </a:prstGeom>
        </p:spPr>
      </p:pic>
      <p:pic>
        <p:nvPicPr>
          <p:cNvPr id="15" name="Picture 14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22" t="74729" r="37481" b="14704"/>
          <a:stretch/>
        </p:blipFill>
        <p:spPr>
          <a:xfrm>
            <a:off x="10074770" y="4401826"/>
            <a:ext cx="1526481" cy="506994"/>
          </a:xfrm>
          <a:prstGeom prst="rect">
            <a:avLst/>
          </a:prstGeom>
        </p:spPr>
      </p:pic>
      <p:pic>
        <p:nvPicPr>
          <p:cNvPr id="16" name="Picture 15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64" t="85297" r="40763" b="2741"/>
          <a:stretch/>
        </p:blipFill>
        <p:spPr>
          <a:xfrm>
            <a:off x="10282373" y="5342074"/>
            <a:ext cx="1196760" cy="573916"/>
          </a:xfrm>
          <a:prstGeom prst="rect">
            <a:avLst/>
          </a:prstGeom>
        </p:spPr>
      </p:pic>
      <p:pic>
        <p:nvPicPr>
          <p:cNvPr id="17" name="Picture 16" descr="vuk_front_white.jp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806" t="85042" r="3456" b="2996"/>
          <a:stretch/>
        </p:blipFill>
        <p:spPr>
          <a:xfrm>
            <a:off x="8270801" y="3913387"/>
            <a:ext cx="1828395" cy="57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91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  <a:solidFill>
            <a:srgbClr val="FECB31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2" y="5956141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6"/>
            <a:ext cx="1052508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pic>
        <p:nvPicPr>
          <p:cNvPr id="10" name="Picture 9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  <a:solidFill>
            <a:srgbClr val="FECB31"/>
          </a:solidFill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rgbClr val="595959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8"/>
            <a:ext cx="105251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pic>
        <p:nvPicPr>
          <p:cNvPr id="13" name="Picture 12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rgbClr val="FECB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pic>
        <p:nvPicPr>
          <p:cNvPr id="12" name="Picture 11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rgbClr val="FECB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rgbClr val="0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pic>
        <p:nvPicPr>
          <p:cNvPr id="16" name="Picture 15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rgbClr val="FECB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  <a:solidFill>
            <a:srgbClr val="FECB31"/>
          </a:solidFill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pic>
        <p:nvPicPr>
          <p:cNvPr id="12" name="Picture 11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pic>
        <p:nvPicPr>
          <p:cNvPr id="8" name="Picture 7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  <a:solidFill>
            <a:srgbClr val="FECB31"/>
          </a:solidFill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  <a:solidFill>
            <a:srgbClr val="FECB31"/>
          </a:solidFill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vuk_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51" y="5946963"/>
            <a:ext cx="1434416" cy="600149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  <p:pic>
        <p:nvPicPr>
          <p:cNvPr id="11" name="Picture 10" descr="aal_logo_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87" y="5970702"/>
            <a:ext cx="1366850" cy="65866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  <a:solidFill>
            <a:srgbClr val="FECB31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000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FECB3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686281" y="5956138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000000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6/2/2016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rgbClr val="000000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VUK - </a:t>
            </a:r>
            <a:r>
              <a:rPr lang="en-US" b="1" dirty="0"/>
              <a:t>V</a:t>
            </a:r>
            <a:r>
              <a:rPr lang="en-US" dirty="0"/>
              <a:t>isionless </a:t>
            </a:r>
            <a:r>
              <a:rPr lang="en-US" dirty="0" err="1"/>
              <a:t>s</a:t>
            </a:r>
            <a:r>
              <a:rPr lang="en-US" b="1" dirty="0" err="1"/>
              <a:t>U</a:t>
            </a:r>
            <a:r>
              <a:rPr lang="en-US" dirty="0" err="1"/>
              <a:t>pporting</a:t>
            </a:r>
            <a:r>
              <a:rPr lang="en-US" dirty="0"/>
              <a:t> </a:t>
            </a:r>
            <a:r>
              <a:rPr lang="en-US" dirty="0" err="1"/>
              <a:t>framewor</a:t>
            </a:r>
            <a:r>
              <a:rPr lang="en-US" b="1" dirty="0" err="1"/>
              <a:t>K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103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1957348"/>
            <a:ext cx="11029615" cy="398460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Our goal is to support blind and visually impaired people in challenging tasks like participating in urban mobility, providing a simple, effective and affordable door to door navigation and mobility assistance solution. We also target when blind person plans a journey which includes traveling through unfamiliar indoor environments (subway systems) or visiting complex buildings (shopping mall, business </a:t>
            </a:r>
            <a:r>
              <a:rPr lang="en-US" dirty="0" err="1"/>
              <a:t>centre</a:t>
            </a:r>
            <a:r>
              <a:rPr lang="en-US" dirty="0"/>
              <a:t>). The envisioned service is also suitable for companies, offices (local government) where blind people can work or just turn-out, by helping to integrate them in an open community. </a:t>
            </a:r>
            <a:r>
              <a:rPr lang="en-US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n-US" dirty="0"/>
              <a:t>enhanced self-management and enhancing autonomy;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improved </a:t>
            </a:r>
            <a:r>
              <a:rPr lang="en-US" dirty="0"/>
              <a:t>quality of life for older adults and their </a:t>
            </a:r>
            <a:r>
              <a:rPr lang="en-US" dirty="0" err="1"/>
              <a:t>carers</a:t>
            </a:r>
            <a:r>
              <a:rPr lang="en-US" dirty="0"/>
              <a:t>;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informal </a:t>
            </a:r>
            <a:r>
              <a:rPr lang="en-US" dirty="0" err="1"/>
              <a:t>carers</a:t>
            </a:r>
            <a:r>
              <a:rPr lang="en-US" dirty="0"/>
              <a:t> continue working and participating in society whilst caring for relatives;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encourage </a:t>
            </a:r>
            <a:r>
              <a:rPr lang="en-US" dirty="0"/>
              <a:t>prevention and support to improve the wellbeing of older people;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sustained </a:t>
            </a:r>
            <a:r>
              <a:rPr lang="en-US" dirty="0"/>
              <a:t>health outcomes to regain independent lifestyles of older adults;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improved </a:t>
            </a:r>
            <a:r>
              <a:rPr lang="en-US" dirty="0"/>
              <a:t>efficiency of service delivery by new solutions;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quality </a:t>
            </a:r>
            <a:r>
              <a:rPr lang="en-US" dirty="0"/>
              <a:t>of service remains the same or improves. </a:t>
            </a:r>
          </a:p>
        </p:txBody>
      </p:sp>
    </p:spTree>
    <p:extLst>
      <p:ext uri="{BB962C8B-B14F-4D97-AF65-F5344CB8AC3E}">
        <p14:creationId xmlns:p14="http://schemas.microsoft.com/office/powerpoint/2010/main" val="161137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en-US" dirty="0">
                <a:solidFill>
                  <a:srgbClr val="646464"/>
                </a:solidFill>
              </a:rPr>
              <a:t>C</a:t>
            </a:r>
            <a:r>
              <a:rPr lang="hu-HU" dirty="0">
                <a:solidFill>
                  <a:srgbClr val="646464"/>
                </a:solidFill>
              </a:rPr>
              <a:t>oordinator: Bay Zoltán Nonprofit Ltd. for Applied Research (HU)</a:t>
            </a:r>
            <a:endParaRPr lang="en-US" dirty="0">
              <a:solidFill>
                <a:srgbClr val="646464"/>
              </a:solidFill>
            </a:endParaRP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hu-HU" dirty="0">
                <a:solidFill>
                  <a:srgbClr val="646464"/>
                </a:solidFill>
              </a:rPr>
              <a:t>BudapestUniversityofTechnologyand Economics (HU)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en-US" dirty="0">
                <a:solidFill>
                  <a:srgbClr val="646464"/>
                </a:solidFill>
              </a:rPr>
              <a:t>IT Foundation for the Visually Impaired (HU)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de-DE" dirty="0">
                <a:solidFill>
                  <a:srgbClr val="646464"/>
                </a:solidFill>
              </a:rPr>
              <a:t>Transdanubia Nikolai GesmbH (AT)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de-DE" dirty="0">
                <a:solidFill>
                  <a:srgbClr val="646464"/>
                </a:solidFill>
              </a:rPr>
              <a:t>Hilfsgemeinschaft der Blinden und Sehschwachen Österreich (AT)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pt-BR" dirty="0">
                <a:solidFill>
                  <a:srgbClr val="646464"/>
                </a:solidFill>
              </a:rPr>
              <a:t>Instituto Universario de Lisboa (PT)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pt-BR" dirty="0">
                <a:solidFill>
                  <a:srgbClr val="646464"/>
                </a:solidFill>
              </a:rPr>
              <a:t>INOVAMAIS – Servicos de Consultaoria em Inovacao Tecnologica S.A (PT)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es-ES_tradnl" dirty="0">
                <a:solidFill>
                  <a:srgbClr val="646464"/>
                </a:solidFill>
              </a:rPr>
              <a:t>HI Iberia: HI-IBERIA Ingeniería y Proyectos SL (ES)</a:t>
            </a:r>
          </a:p>
          <a:p>
            <a:pPr marL="306000" lvl="0" indent="-306000">
              <a:buFont typeface="Wingdings 2" panose="05020102010507070707" pitchFamily="18" charset="2"/>
              <a:buChar char=""/>
            </a:pPr>
            <a:r>
              <a:rPr lang="de-DE" dirty="0">
                <a:solidFill>
                  <a:srgbClr val="646464"/>
                </a:solidFill>
              </a:rPr>
              <a:t>Erlang Solutions (UK</a:t>
            </a:r>
            <a:r>
              <a:rPr lang="de-DE" dirty="0" smtClean="0">
                <a:solidFill>
                  <a:srgbClr val="646464"/>
                </a:solidFill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4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0338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Custom 9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1C6294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2683C6"/>
      </a:hlink>
      <a:folHlink>
        <a:srgbClr val="7A8C8E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288</TotalTime>
  <Words>251</Words>
  <Application>Microsoft Office PowerPoint</Application>
  <PresentationFormat>Egyéni</PresentationFormat>
  <Paragraphs>19</Paragraphs>
  <Slides>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6" baseType="lpstr">
      <vt:lpstr>Dividend</vt:lpstr>
      <vt:lpstr>VUK - Visionless sUpporting frameworK  </vt:lpstr>
      <vt:lpstr>Project Objectives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Organisational Life Assistant (OLA)</dc:title>
  <dc:creator>Rita Alves Monteiro</dc:creator>
  <cp:lastModifiedBy>perenyi</cp:lastModifiedBy>
  <cp:revision>65</cp:revision>
  <dcterms:created xsi:type="dcterms:W3CDTF">2015-03-26T16:57:13Z</dcterms:created>
  <dcterms:modified xsi:type="dcterms:W3CDTF">2016-06-02T09:25:17Z</dcterms:modified>
</cp:coreProperties>
</file>