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9" r:id="rId2"/>
  </p:sldMasterIdLst>
  <p:notesMasterIdLst>
    <p:notesMasterId r:id="rId12"/>
  </p:notesMasterIdLst>
  <p:sldIdLst>
    <p:sldId id="256" r:id="rId3"/>
    <p:sldId id="257" r:id="rId4"/>
    <p:sldId id="270" r:id="rId5"/>
    <p:sldId id="258" r:id="rId6"/>
    <p:sldId id="259" r:id="rId7"/>
    <p:sldId id="269" r:id="rId8"/>
    <p:sldId id="261" r:id="rId9"/>
    <p:sldId id="268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B2B2B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131" autoAdjust="0"/>
  </p:normalViewPr>
  <p:slideViewPr>
    <p:cSldViewPr>
      <p:cViewPr>
        <p:scale>
          <a:sx n="60" d="100"/>
          <a:sy n="60" d="100"/>
        </p:scale>
        <p:origin x="-2448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h&#232;se\R&#233;daction%20de%20la%20th&#232;se\4_1_01_2013%20au%2030_06_2013\Vos%20pratiques%20de%20d&#233;placements\Quelques%20r&#233;sul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h&#232;se\R&#233;daction%20de%20la%20th&#232;se\4_1_01_2013%20au%2030_06_2013\Vos%20pratiques%20de%20d&#233;placements\Quelques%20r&#233;sulta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Th&#232;se\R&#233;daction%20de%20la%20th&#232;se\4_1_01_2013%20au%2030_06_2013\Vos%20pratiques%20de%20d&#233;placements\Quelques%20r&#233;sulta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err="1" smtClean="0"/>
              <a:t>Mobility</a:t>
            </a:r>
            <a:r>
              <a:rPr lang="fr-FR" dirty="0" smtClean="0"/>
              <a:t> </a:t>
            </a:r>
            <a:r>
              <a:rPr lang="fr-FR" dirty="0" err="1" smtClean="0"/>
              <a:t>difficulty</a:t>
            </a:r>
            <a:r>
              <a:rPr lang="fr-FR" dirty="0" smtClean="0"/>
              <a:t> of </a:t>
            </a:r>
            <a:r>
              <a:rPr lang="fr-FR" dirty="0" err="1" smtClean="0"/>
              <a:t>older</a:t>
            </a:r>
            <a:r>
              <a:rPr lang="fr-FR" dirty="0" smtClean="0"/>
              <a:t> </a:t>
            </a:r>
            <a:r>
              <a:rPr lang="fr-FR" dirty="0" err="1" smtClean="0"/>
              <a:t>adults</a:t>
            </a:r>
            <a:endParaRPr lang="fr-FR" dirty="0"/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'Tblx croisés âge x V'!$B$71</c:f>
              <c:strCache>
                <c:ptCount val="1"/>
                <c:pt idx="0">
                  <c:v>None</c:v>
                </c:pt>
              </c:strCache>
            </c:strRef>
          </c:tx>
          <c:invertIfNegative val="0"/>
          <c:cat>
            <c:strRef>
              <c:f>'Tblx croisés âge x V'!$A$72:$A$74</c:f>
              <c:strCache>
                <c:ptCount val="3"/>
                <c:pt idx="0">
                  <c:v>50-64</c:v>
                </c:pt>
                <c:pt idx="1">
                  <c:v>65-74</c:v>
                </c:pt>
                <c:pt idx="2">
                  <c:v>75+</c:v>
                </c:pt>
              </c:strCache>
            </c:strRef>
          </c:cat>
          <c:val>
            <c:numRef>
              <c:f>'Tblx croisés âge x V'!$B$72:$B$74</c:f>
              <c:numCache>
                <c:formatCode>0%</c:formatCode>
                <c:ptCount val="3"/>
                <c:pt idx="0">
                  <c:v>0.79</c:v>
                </c:pt>
                <c:pt idx="1">
                  <c:v>0.71</c:v>
                </c:pt>
                <c:pt idx="2">
                  <c:v>0.68</c:v>
                </c:pt>
              </c:numCache>
            </c:numRef>
          </c:val>
        </c:ser>
        <c:ser>
          <c:idx val="1"/>
          <c:order val="1"/>
          <c:tx>
            <c:strRef>
              <c:f>'Tblx croisés âge x V'!$C$71</c:f>
              <c:strCache>
                <c:ptCount val="1"/>
                <c:pt idx="0">
                  <c:v>Physical</c:v>
                </c:pt>
              </c:strCache>
            </c:strRef>
          </c:tx>
          <c:invertIfNegative val="0"/>
          <c:cat>
            <c:strRef>
              <c:f>'Tblx croisés âge x V'!$A$72:$A$74</c:f>
              <c:strCache>
                <c:ptCount val="3"/>
                <c:pt idx="0">
                  <c:v>50-64</c:v>
                </c:pt>
                <c:pt idx="1">
                  <c:v>65-74</c:v>
                </c:pt>
                <c:pt idx="2">
                  <c:v>75+</c:v>
                </c:pt>
              </c:strCache>
            </c:strRef>
          </c:cat>
          <c:val>
            <c:numRef>
              <c:f>'Tblx croisés âge x V'!$C$72:$C$74</c:f>
              <c:numCache>
                <c:formatCode>0.00%</c:formatCode>
                <c:ptCount val="3"/>
                <c:pt idx="0">
                  <c:v>0.19600000000000001</c:v>
                </c:pt>
                <c:pt idx="1">
                  <c:v>0.27629999999999999</c:v>
                </c:pt>
                <c:pt idx="2">
                  <c:v>0.47360000000000002</c:v>
                </c:pt>
              </c:numCache>
            </c:numRef>
          </c:val>
        </c:ser>
        <c:ser>
          <c:idx val="2"/>
          <c:order val="2"/>
          <c:tx>
            <c:strRef>
              <c:f>'Tblx croisés âge x V'!$D$71</c:f>
              <c:strCache>
                <c:ptCount val="1"/>
                <c:pt idx="0">
                  <c:v>Sensorial &amp; Physiological</c:v>
                </c:pt>
              </c:strCache>
            </c:strRef>
          </c:tx>
          <c:invertIfNegative val="0"/>
          <c:cat>
            <c:strRef>
              <c:f>'Tblx croisés âge x V'!$A$72:$A$74</c:f>
              <c:strCache>
                <c:ptCount val="3"/>
                <c:pt idx="0">
                  <c:v>50-64</c:v>
                </c:pt>
                <c:pt idx="1">
                  <c:v>65-74</c:v>
                </c:pt>
                <c:pt idx="2">
                  <c:v>75+</c:v>
                </c:pt>
              </c:strCache>
            </c:strRef>
          </c:cat>
          <c:val>
            <c:numRef>
              <c:f>'Tblx croisés âge x V'!$D$72:$D$74</c:f>
              <c:numCache>
                <c:formatCode>0.00%</c:formatCode>
                <c:ptCount val="3"/>
                <c:pt idx="0">
                  <c:v>7.1800000000000003E-2</c:v>
                </c:pt>
                <c:pt idx="1">
                  <c:v>5.2600000000000001E-2</c:v>
                </c:pt>
                <c:pt idx="2">
                  <c:v>0.1578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421184"/>
        <c:axId val="117422720"/>
      </c:barChart>
      <c:catAx>
        <c:axId val="117421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17422720"/>
        <c:crosses val="autoZero"/>
        <c:auto val="1"/>
        <c:lblAlgn val="ctr"/>
        <c:lblOffset val="100"/>
        <c:noMultiLvlLbl val="0"/>
      </c:catAx>
      <c:valAx>
        <c:axId val="117422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117421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94422572178474"/>
          <c:y val="0.17439034551716479"/>
          <c:w val="0.26138910761154854"/>
          <c:h val="0.6742236973669592"/>
        </c:manualLayout>
      </c:layout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fr-FR" sz="1800"/>
              <a:t>Frequency travel of the week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'Tblx croisés âge x V'!$A$2</c:f>
              <c:strCache>
                <c:ptCount val="1"/>
                <c:pt idx="0">
                  <c:v>50-64 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cat>
            <c:numRef>
              <c:f>'Tblx croisés âge x V'!$B$1:$H$1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'Tblx croisés âge x V'!$B$2:$H$2</c:f>
              <c:numCache>
                <c:formatCode>0%</c:formatCode>
                <c:ptCount val="7"/>
                <c:pt idx="0">
                  <c:v>0</c:v>
                </c:pt>
                <c:pt idx="1">
                  <c:v>0.03</c:v>
                </c:pt>
                <c:pt idx="2">
                  <c:v>0.03</c:v>
                </c:pt>
                <c:pt idx="3">
                  <c:v>0.05</c:v>
                </c:pt>
                <c:pt idx="4">
                  <c:v>0.08</c:v>
                </c:pt>
                <c:pt idx="5">
                  <c:v>0.1</c:v>
                </c:pt>
                <c:pt idx="6">
                  <c:v>0.71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'Tblx croisés âge x V'!$A$3</c:f>
              <c:strCache>
                <c:ptCount val="1"/>
                <c:pt idx="0">
                  <c:v>65-74 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cat>
            <c:numRef>
              <c:f>'Tblx croisés âge x V'!$B$1:$H$1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'Tblx croisés âge x V'!$B$3:$H$3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7.0000000000000007E-2</c:v>
                </c:pt>
                <c:pt idx="3">
                  <c:v>0.08</c:v>
                </c:pt>
                <c:pt idx="4">
                  <c:v>0.2</c:v>
                </c:pt>
                <c:pt idx="5">
                  <c:v>0.2</c:v>
                </c:pt>
                <c:pt idx="6">
                  <c:v>0.46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'Tblx croisés âge x V'!$A$4</c:f>
              <c:strCache>
                <c:ptCount val="1"/>
                <c:pt idx="0">
                  <c:v>75 +</c:v>
                </c:pt>
              </c:strCache>
            </c:strRef>
          </c:tx>
          <c:spPr>
            <a:ln w="57150">
              <a:solidFill>
                <a:schemeClr val="accent2">
                  <a:lumMod val="50000"/>
                </a:schemeClr>
              </a:solidFill>
            </a:ln>
          </c:spPr>
          <c:marker>
            <c:spPr>
              <a:solidFill>
                <a:schemeClr val="accent2">
                  <a:lumMod val="50000"/>
                </a:schemeClr>
              </a:solidFill>
              <a:ln w="57150">
                <a:solidFill>
                  <a:schemeClr val="accent2">
                    <a:lumMod val="50000"/>
                  </a:schemeClr>
                </a:solidFill>
              </a:ln>
            </c:spPr>
          </c:marker>
          <c:cat>
            <c:numRef>
              <c:f>'Tblx croisés âge x V'!$B$1:$H$1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'Tblx croisés âge x V'!$B$4:$H$4</c:f>
              <c:numCache>
                <c:formatCode>0%</c:formatCode>
                <c:ptCount val="7"/>
                <c:pt idx="0">
                  <c:v>0.05</c:v>
                </c:pt>
                <c:pt idx="1">
                  <c:v>0.11</c:v>
                </c:pt>
                <c:pt idx="2">
                  <c:v>0.11</c:v>
                </c:pt>
                <c:pt idx="3">
                  <c:v>0.05</c:v>
                </c:pt>
                <c:pt idx="4">
                  <c:v>0.11</c:v>
                </c:pt>
                <c:pt idx="5">
                  <c:v>0.05</c:v>
                </c:pt>
                <c:pt idx="6">
                  <c:v>0.53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835712"/>
        <c:axId val="142837632"/>
      </c:lineChart>
      <c:catAx>
        <c:axId val="142835712"/>
        <c:scaling>
          <c:orientation val="maxMin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42837632"/>
        <c:crosses val="autoZero"/>
        <c:auto val="1"/>
        <c:lblAlgn val="ctr"/>
        <c:lblOffset val="100"/>
        <c:noMultiLvlLbl val="0"/>
      </c:catAx>
      <c:valAx>
        <c:axId val="142837632"/>
        <c:scaling>
          <c:orientation val="minMax"/>
        </c:scaling>
        <c:delete val="0"/>
        <c:axPos val="r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142835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07674780774852"/>
          <c:y val="0.45888847648153325"/>
          <c:w val="0.1743580635290036"/>
          <c:h val="0.19585938328496919"/>
        </c:manualLayout>
      </c:layout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fr-FR" sz="2000" dirty="0" smtClean="0"/>
              <a:t>Use of technologies and </a:t>
            </a:r>
            <a:r>
              <a:rPr lang="fr-FR" sz="2000" dirty="0" err="1" smtClean="0"/>
              <a:t>other</a:t>
            </a:r>
            <a:r>
              <a:rPr lang="fr-FR" sz="2000" dirty="0" smtClean="0"/>
              <a:t> navigation </a:t>
            </a:r>
            <a:r>
              <a:rPr lang="fr-FR" sz="2000" dirty="0" err="1" smtClean="0"/>
              <a:t>aids</a:t>
            </a:r>
            <a:endParaRPr lang="fr-FR" sz="2000" dirty="0"/>
          </a:p>
        </c:rich>
      </c:tx>
      <c:layout>
        <c:manualLayout>
          <c:xMode val="edge"/>
          <c:yMode val="edge"/>
          <c:x val="0.14422258888151571"/>
          <c:y val="5.10599415204677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807825156564263"/>
          <c:y val="0.2082671783625733"/>
          <c:w val="0.26887540273302968"/>
          <c:h val="0.6722631944444446"/>
        </c:manualLayout>
      </c:layout>
      <c:pieChart>
        <c:varyColors val="1"/>
        <c:ser>
          <c:idx val="0"/>
          <c:order val="0"/>
          <c:tx>
            <c:strRef>
              <c:f>'Tblx croisés âge x V'!$B$48</c:f>
              <c:strCache>
                <c:ptCount val="1"/>
                <c:pt idx="0">
                  <c:v>Oui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'Tblx croisés âge x V'!$A$49:$A$51</c:f>
              <c:strCache>
                <c:ptCount val="3"/>
                <c:pt idx="0">
                  <c:v>50-64 years</c:v>
                </c:pt>
                <c:pt idx="1">
                  <c:v>65-74 years</c:v>
                </c:pt>
                <c:pt idx="2">
                  <c:v>75 years and over</c:v>
                </c:pt>
              </c:strCache>
            </c:strRef>
          </c:cat>
          <c:val>
            <c:numRef>
              <c:f>'Tblx croisés âge x V'!$B$49:$B$51</c:f>
              <c:numCache>
                <c:formatCode>0%</c:formatCode>
                <c:ptCount val="3"/>
                <c:pt idx="0">
                  <c:v>0.61000000000000065</c:v>
                </c:pt>
                <c:pt idx="1">
                  <c:v>0.71000000000000063</c:v>
                </c:pt>
                <c:pt idx="2">
                  <c:v>0.47000000000000008</c:v>
                </c:pt>
              </c:numCache>
            </c:numRef>
          </c:val>
        </c:ser>
        <c:ser>
          <c:idx val="1"/>
          <c:order val="1"/>
          <c:tx>
            <c:strRef>
              <c:f>'Tblx croisés âge x V'!$C$48</c:f>
              <c:strCache>
                <c:ptCount val="1"/>
                <c:pt idx="0">
                  <c:v>Non</c:v>
                </c:pt>
              </c:strCache>
            </c:strRef>
          </c:tx>
          <c:cat>
            <c:strRef>
              <c:f>'Tblx croisés âge x V'!$A$49:$A$51</c:f>
              <c:strCache>
                <c:ptCount val="3"/>
                <c:pt idx="0">
                  <c:v>50-64 years</c:v>
                </c:pt>
                <c:pt idx="1">
                  <c:v>65-74 years</c:v>
                </c:pt>
                <c:pt idx="2">
                  <c:v>75 years and over</c:v>
                </c:pt>
              </c:strCache>
            </c:strRef>
          </c:cat>
          <c:val>
            <c:numRef>
              <c:f>'Tblx croisés âge x V'!$C$49:$C$51</c:f>
              <c:numCache>
                <c:formatCode>0%</c:formatCode>
                <c:ptCount val="3"/>
                <c:pt idx="0">
                  <c:v>0.39000000000000062</c:v>
                </c:pt>
                <c:pt idx="1">
                  <c:v>0.29000000000000031</c:v>
                </c:pt>
                <c:pt idx="2">
                  <c:v>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0417225913837489"/>
          <c:y val="0.23753179824561407"/>
          <c:w val="0.28629426560212035"/>
          <c:h val="0.65954897660818945"/>
        </c:manualLayout>
      </c:layout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zero"/>
    <c:showDLblsOverMax val="0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'Tblx croisés âge x V'!$O$53</c:f>
              <c:strCache>
                <c:ptCount val="1"/>
                <c:pt idx="0">
                  <c:v>50-64</c:v>
                </c:pt>
              </c:strCache>
            </c:strRef>
          </c:tx>
          <c:invertIfNegative val="0"/>
          <c:cat>
            <c:strRef>
              <c:f>'Tblx croisés âge x V'!$P$52:$W$52</c:f>
              <c:strCache>
                <c:ptCount val="8"/>
                <c:pt idx="0">
                  <c:v>STREET MAP</c:v>
                </c:pt>
                <c:pt idx="1">
                  <c:v>PAPER MAP</c:v>
                </c:pt>
                <c:pt idx="2">
                  <c:v>GUIDE / TOURIST BOOK</c:v>
                </c:pt>
                <c:pt idx="3">
                  <c:v>QUESTIONNING PEOPLE</c:v>
                </c:pt>
                <c:pt idx="4">
                  <c:v>ENVIRONMENTAL INFORMATION</c:v>
                </c:pt>
                <c:pt idx="5">
                  <c:v>GPS (in car)</c:v>
                </c:pt>
                <c:pt idx="6">
                  <c:v> MOBILE INTERFACE</c:v>
                </c:pt>
                <c:pt idx="7">
                  <c:v>INTERNET</c:v>
                </c:pt>
              </c:strCache>
            </c:strRef>
          </c:cat>
          <c:val>
            <c:numRef>
              <c:f>'Tblx croisés âge x V'!$P$53:$W$53</c:f>
              <c:numCache>
                <c:formatCode>0%</c:formatCode>
                <c:ptCount val="8"/>
                <c:pt idx="0">
                  <c:v>0.37</c:v>
                </c:pt>
                <c:pt idx="1">
                  <c:v>0.46</c:v>
                </c:pt>
                <c:pt idx="2">
                  <c:v>0.14000000000000001</c:v>
                </c:pt>
                <c:pt idx="3">
                  <c:v>0.2</c:v>
                </c:pt>
                <c:pt idx="4">
                  <c:v>0.22</c:v>
                </c:pt>
                <c:pt idx="5">
                  <c:v>0.62</c:v>
                </c:pt>
                <c:pt idx="6">
                  <c:v>0.15</c:v>
                </c:pt>
                <c:pt idx="7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'Tblx croisés âge x V'!$O$54</c:f>
              <c:strCache>
                <c:ptCount val="1"/>
                <c:pt idx="0">
                  <c:v>65-74</c:v>
                </c:pt>
              </c:strCache>
            </c:strRef>
          </c:tx>
          <c:invertIfNegative val="0"/>
          <c:cat>
            <c:strRef>
              <c:f>'Tblx croisés âge x V'!$P$52:$W$52</c:f>
              <c:strCache>
                <c:ptCount val="8"/>
                <c:pt idx="0">
                  <c:v>STREET MAP</c:v>
                </c:pt>
                <c:pt idx="1">
                  <c:v>PAPER MAP</c:v>
                </c:pt>
                <c:pt idx="2">
                  <c:v>GUIDE / TOURIST BOOK</c:v>
                </c:pt>
                <c:pt idx="3">
                  <c:v>QUESTIONNING PEOPLE</c:v>
                </c:pt>
                <c:pt idx="4">
                  <c:v>ENVIRONMENTAL INFORMATION</c:v>
                </c:pt>
                <c:pt idx="5">
                  <c:v>GPS (in car)</c:v>
                </c:pt>
                <c:pt idx="6">
                  <c:v> MOBILE INTERFACE</c:v>
                </c:pt>
                <c:pt idx="7">
                  <c:v>INTERNET</c:v>
                </c:pt>
              </c:strCache>
            </c:strRef>
          </c:cat>
          <c:val>
            <c:numRef>
              <c:f>'Tblx croisés âge x V'!$P$54:$W$54</c:f>
              <c:numCache>
                <c:formatCode>0%</c:formatCode>
                <c:ptCount val="8"/>
                <c:pt idx="0">
                  <c:v>0.65</c:v>
                </c:pt>
                <c:pt idx="1">
                  <c:v>0.54</c:v>
                </c:pt>
                <c:pt idx="2">
                  <c:v>0.19</c:v>
                </c:pt>
                <c:pt idx="3">
                  <c:v>0.17</c:v>
                </c:pt>
                <c:pt idx="4">
                  <c:v>0.19</c:v>
                </c:pt>
                <c:pt idx="5">
                  <c:v>0.61</c:v>
                </c:pt>
                <c:pt idx="6">
                  <c:v>0.21000000000000002</c:v>
                </c:pt>
                <c:pt idx="7">
                  <c:v>0.8</c:v>
                </c:pt>
              </c:numCache>
            </c:numRef>
          </c:val>
        </c:ser>
        <c:ser>
          <c:idx val="2"/>
          <c:order val="2"/>
          <c:tx>
            <c:strRef>
              <c:f>'Tblx croisés âge x V'!$O$55</c:f>
              <c:strCache>
                <c:ptCount val="1"/>
                <c:pt idx="0">
                  <c:v>75 +</c:v>
                </c:pt>
              </c:strCache>
            </c:strRef>
          </c:tx>
          <c:invertIfNegative val="0"/>
          <c:cat>
            <c:strRef>
              <c:f>'Tblx croisés âge x V'!$P$52:$W$52</c:f>
              <c:strCache>
                <c:ptCount val="8"/>
                <c:pt idx="0">
                  <c:v>STREET MAP</c:v>
                </c:pt>
                <c:pt idx="1">
                  <c:v>PAPER MAP</c:v>
                </c:pt>
                <c:pt idx="2">
                  <c:v>GUIDE / TOURIST BOOK</c:v>
                </c:pt>
                <c:pt idx="3">
                  <c:v>QUESTIONNING PEOPLE</c:v>
                </c:pt>
                <c:pt idx="4">
                  <c:v>ENVIRONMENTAL INFORMATION</c:v>
                </c:pt>
                <c:pt idx="5">
                  <c:v>GPS (in car)</c:v>
                </c:pt>
                <c:pt idx="6">
                  <c:v> MOBILE INTERFACE</c:v>
                </c:pt>
                <c:pt idx="7">
                  <c:v>INTERNET</c:v>
                </c:pt>
              </c:strCache>
            </c:strRef>
          </c:cat>
          <c:val>
            <c:numRef>
              <c:f>'Tblx croisés âge x V'!$P$55:$W$55</c:f>
              <c:numCache>
                <c:formatCode>0%</c:formatCode>
                <c:ptCount val="8"/>
                <c:pt idx="0">
                  <c:v>0.67</c:v>
                </c:pt>
                <c:pt idx="1">
                  <c:v>0.33</c:v>
                </c:pt>
                <c:pt idx="2">
                  <c:v>0.33</c:v>
                </c:pt>
                <c:pt idx="3" formatCode="General">
                  <c:v>0</c:v>
                </c:pt>
                <c:pt idx="4">
                  <c:v>0.11</c:v>
                </c:pt>
                <c:pt idx="5">
                  <c:v>0.78</c:v>
                </c:pt>
                <c:pt idx="6">
                  <c:v>0.22</c:v>
                </c:pt>
                <c:pt idx="7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18016"/>
        <c:axId val="142919552"/>
      </c:barChart>
      <c:catAx>
        <c:axId val="142918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1380000"/>
          <a:lstStyle/>
          <a:p>
            <a:pPr>
              <a:defRPr sz="1200"/>
            </a:pPr>
            <a:endParaRPr lang="fr-FR"/>
          </a:p>
        </c:txPr>
        <c:crossAx val="142919552"/>
        <c:crosses val="autoZero"/>
        <c:auto val="1"/>
        <c:lblAlgn val="ctr"/>
        <c:lblOffset val="100"/>
        <c:noMultiLvlLbl val="0"/>
      </c:catAx>
      <c:valAx>
        <c:axId val="142919552"/>
        <c:scaling>
          <c:orientation val="minMax"/>
          <c:max val="0.8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4291801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89389838327142379"/>
          <c:y val="0.19517264011027147"/>
          <c:w val="9.9967032648546311E-2"/>
          <c:h val="0.43957078634172958"/>
        </c:manualLayout>
      </c:layout>
      <c:overlay val="0"/>
      <c:txPr>
        <a:bodyPr/>
        <a:lstStyle/>
        <a:p>
          <a:pPr>
            <a:defRPr sz="16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AFE2C-5007-4057-8DFB-EC24DF7E4136}" type="datetimeFigureOut">
              <a:rPr lang="fr-FR" smtClean="0"/>
              <a:pPr/>
              <a:t>05/09/2013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5FE0B-B3A6-4AF6-B265-A109385ED2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26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Hello </a:t>
            </a:r>
            <a:r>
              <a:rPr lang="fr-FR" dirty="0" err="1" smtClean="0"/>
              <a:t>everybody</a:t>
            </a:r>
            <a:r>
              <a:rPr lang="fr-FR" dirty="0" smtClean="0"/>
              <a:t>,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name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Fanny Le Morellec.</a:t>
            </a:r>
          </a:p>
          <a:p>
            <a:r>
              <a:rPr lang="fr-FR" dirty="0" err="1" smtClean="0"/>
              <a:t>I’m</a:t>
            </a:r>
            <a:r>
              <a:rPr lang="fr-FR" dirty="0" smtClean="0"/>
              <a:t> </a:t>
            </a:r>
            <a:r>
              <a:rPr lang="fr-FR" dirty="0" err="1" smtClean="0"/>
              <a:t>Phd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Conservatoire National des Arts et 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Métiers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Paris, in France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work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funded</a:t>
            </a: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the French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Environment and </a:t>
            </a:r>
            <a:r>
              <a:rPr lang="fr-F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Energy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Management </a:t>
            </a:r>
            <a:r>
              <a:rPr lang="fr-F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Agency</a:t>
            </a: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 French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Office for Atomic Energy and Alternative Energies.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Today I will present my paper entitled </a:t>
            </a:r>
            <a:r>
              <a:rPr lang="fr-FR" sz="1200" b="1" dirty="0" smtClean="0">
                <a:solidFill>
                  <a:schemeClr val="tx1"/>
                </a:solidFill>
              </a:rPr>
              <a:t>ICT as a </a:t>
            </a:r>
            <a:r>
              <a:rPr lang="fr-FR" sz="1200" b="1" dirty="0" err="1" smtClean="0">
                <a:solidFill>
                  <a:schemeClr val="tx1"/>
                </a:solidFill>
              </a:rPr>
              <a:t>tool</a:t>
            </a:r>
            <a:r>
              <a:rPr lang="fr-FR" sz="1200" b="1" dirty="0" smtClean="0">
                <a:solidFill>
                  <a:schemeClr val="tx1"/>
                </a:solidFill>
              </a:rPr>
              <a:t> for </a:t>
            </a:r>
            <a:r>
              <a:rPr lang="fr-FR" sz="1200" b="1" dirty="0" err="1" smtClean="0">
                <a:solidFill>
                  <a:schemeClr val="tx1"/>
                </a:solidFill>
              </a:rPr>
              <a:t>maintaining</a:t>
            </a: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</a:rPr>
              <a:t>older</a:t>
            </a: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</a:rPr>
              <a:t>people’s</a:t>
            </a: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</a:rPr>
              <a:t>mobility</a:t>
            </a:r>
            <a:r>
              <a:rPr lang="fr-FR" sz="1200" b="1" dirty="0" smtClean="0">
                <a:solidFill>
                  <a:schemeClr val="tx1"/>
                </a:solidFill>
              </a:rPr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5FE0B-B3A6-4AF6-B265-A109385ED23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60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2653832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4788464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4509120"/>
            <a:ext cx="4788464" cy="1224136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4"/>
          </p:nvPr>
        </p:nvSpPr>
        <p:spPr>
          <a:xfrm>
            <a:off x="3960000" y="6305192"/>
            <a:ext cx="1450504" cy="365125"/>
          </a:xfrm>
        </p:spPr>
        <p:txBody>
          <a:bodyPr/>
          <a:lstStyle/>
          <a:p>
            <a:fld id="{5A670D01-F781-458A-874C-55B86AE4F689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6"/>
          </p:nvPr>
        </p:nvSpPr>
        <p:spPr>
          <a:xfrm>
            <a:off x="5436096" y="6305192"/>
            <a:ext cx="2555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CEA | 10 AVRIL 2012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79CF-5F7A-4B7F-863F-E42A55868E9F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  <p:sp>
        <p:nvSpPr>
          <p:cNvPr id="17" name="Espace réservé du contenu 15"/>
          <p:cNvSpPr>
            <a:spLocks noGrp="1"/>
          </p:cNvSpPr>
          <p:nvPr>
            <p:ph sz="quarter" idx="15"/>
          </p:nvPr>
        </p:nvSpPr>
        <p:spPr>
          <a:xfrm>
            <a:off x="378000" y="836613"/>
            <a:ext cx="8460000" cy="51847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car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6486" y="846237"/>
            <a:ext cx="8460000" cy="4156911"/>
          </a:xfrm>
          <a:prstGeom prst="rect">
            <a:avLst/>
          </a:prstGeom>
        </p:spPr>
      </p:pic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FD40-761D-4F28-8242-41B0D66C5A8D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  <p:sp>
        <p:nvSpPr>
          <p:cNvPr id="33" name="Espace réservé du graphique 32"/>
          <p:cNvSpPr>
            <a:spLocks noGrp="1"/>
          </p:cNvSpPr>
          <p:nvPr>
            <p:ph type="chart" sz="quarter" idx="13" hasCustomPrompt="1"/>
          </p:nvPr>
        </p:nvSpPr>
        <p:spPr>
          <a:xfrm>
            <a:off x="899592" y="5157788"/>
            <a:ext cx="3240360" cy="863600"/>
          </a:xfrm>
        </p:spPr>
        <p:txBody>
          <a:bodyPr anchor="ctr"/>
          <a:lstStyle>
            <a:lvl1pPr marL="0" indent="0" algn="ctr">
              <a:defRPr sz="1200"/>
            </a:lvl1pPr>
          </a:lstStyle>
          <a:p>
            <a:r>
              <a:rPr lang="fr-FR" dirty="0" smtClean="0"/>
              <a:t> Graphique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interca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10128" y="0"/>
            <a:ext cx="5833872" cy="6858000"/>
          </a:xfrm>
          <a:prstGeom prst="rect">
            <a:avLst/>
          </a:prstGeom>
        </p:spPr>
      </p:pic>
      <p:pic>
        <p:nvPicPr>
          <p:cNvPr id="7" name="Image 6" descr="bandeau_dernière.png"/>
          <p:cNvPicPr>
            <a:picLocks noChangeAspect="1"/>
          </p:cNvPicPr>
          <p:nvPr userDrawn="1"/>
        </p:nvPicPr>
        <p:blipFill>
          <a:blip r:embed="rId3" cstate="print"/>
          <a:srcRect b="15350"/>
          <a:stretch>
            <a:fillRect/>
          </a:stretch>
        </p:blipFill>
        <p:spPr>
          <a:xfrm>
            <a:off x="3310128" y="0"/>
            <a:ext cx="5833872" cy="580526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8800" y="5799600"/>
            <a:ext cx="1897200" cy="943200"/>
          </a:xfrm>
        </p:spPr>
        <p:txBody>
          <a:bodyPr anchor="t" anchorCtr="0"/>
          <a:lstStyle>
            <a:lvl1pPr>
              <a:lnSpc>
                <a:spcPts val="1200"/>
              </a:lnSpc>
              <a:defRPr sz="850" b="0" cap="none" baseline="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39505" y="5799600"/>
            <a:ext cx="3552775" cy="943200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1"/>
                </a:solidFill>
              </a:defRPr>
            </a:lvl1pPr>
            <a:lvl2pPr marL="0" indent="0">
              <a:lnSpc>
                <a:spcPts val="1200"/>
              </a:lnSpc>
              <a:spcBef>
                <a:spcPts val="800"/>
              </a:spcBef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2pPr>
            <a:lvl3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3pPr>
            <a:lvl4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4pPr>
            <a:lvl5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BF2D0-3E8C-4D29-A6FB-3A5B8A980592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576000" y="5445224"/>
            <a:ext cx="1118696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576000" y="5877272"/>
            <a:ext cx="2664296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CEA | 10 AVRIL 2012</a:t>
            </a:r>
            <a:endParaRPr lang="fr-F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2653832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4788464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4509120"/>
            <a:ext cx="4788464" cy="1224136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4"/>
          </p:nvPr>
        </p:nvSpPr>
        <p:spPr>
          <a:xfrm>
            <a:off x="3960000" y="6305192"/>
            <a:ext cx="1450504" cy="365125"/>
          </a:xfrm>
        </p:spPr>
        <p:txBody>
          <a:bodyPr/>
          <a:lstStyle/>
          <a:p>
            <a:fld id="{A2E52775-AC37-43B8-93E0-60F77AD876FA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>
                <a:solidFill>
                  <a:prstClr val="white"/>
                </a:solidFill>
              </a:rPr>
              <a:t>|  PAGE </a:t>
            </a:r>
            <a:fld id="{AEFB9B6D-867A-40B8-ACB0-35CC9F272C9C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6"/>
          </p:nvPr>
        </p:nvSpPr>
        <p:spPr>
          <a:xfrm>
            <a:off x="5436096" y="6305192"/>
            <a:ext cx="2555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CEA | 19 Février 2013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37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4788464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4" hasCustomPrompt="1"/>
          </p:nvPr>
        </p:nvSpPr>
        <p:spPr>
          <a:xfrm>
            <a:off x="3311999" y="3311999"/>
            <a:ext cx="5832000" cy="2124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 Visuel</a:t>
            </a:r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5"/>
          </p:nvPr>
        </p:nvSpPr>
        <p:spPr>
          <a:xfrm>
            <a:off x="3960000" y="6305192"/>
            <a:ext cx="1450504" cy="365125"/>
          </a:xfrm>
        </p:spPr>
        <p:txBody>
          <a:bodyPr/>
          <a:lstStyle/>
          <a:p>
            <a:fld id="{C444CBD9-74F0-4188-8979-0825B1D9A721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>
                <a:solidFill>
                  <a:prstClr val="white"/>
                </a:solidFill>
              </a:rPr>
              <a:t>|  PAGE </a:t>
            </a:r>
            <a:fld id="{AEFB9B6D-867A-40B8-ACB0-35CC9F272C9C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7"/>
          </p:nvPr>
        </p:nvSpPr>
        <p:spPr>
          <a:xfrm>
            <a:off x="5436096" y="6305192"/>
            <a:ext cx="2555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CEA | 19 Février 2013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67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4788464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7"/>
          </p:nvPr>
        </p:nvSpPr>
        <p:spPr>
          <a:xfrm>
            <a:off x="3960000" y="6305192"/>
            <a:ext cx="1450504" cy="365125"/>
          </a:xfrm>
        </p:spPr>
        <p:txBody>
          <a:bodyPr/>
          <a:lstStyle/>
          <a:p>
            <a:fld id="{B3381CAA-B3FA-4696-8B6B-91EBDB6363AF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>
                <a:solidFill>
                  <a:prstClr val="white"/>
                </a:solidFill>
              </a:rPr>
              <a:t>|  PAGE </a:t>
            </a:r>
            <a:fld id="{AEFB9B6D-867A-40B8-ACB0-35CC9F272C9C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9"/>
          </p:nvPr>
        </p:nvSpPr>
        <p:spPr>
          <a:xfrm>
            <a:off x="5436096" y="6305192"/>
            <a:ext cx="2555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CEA | 19 Février 2013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3312000" y="3312000"/>
            <a:ext cx="1944000" cy="2124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22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256000" y="3312000"/>
            <a:ext cx="1944000" cy="21240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23" name="Espace réservé du contenu 20"/>
          <p:cNvSpPr>
            <a:spLocks noGrp="1"/>
          </p:cNvSpPr>
          <p:nvPr>
            <p:ph sz="quarter" idx="22" hasCustomPrompt="1"/>
          </p:nvPr>
        </p:nvSpPr>
        <p:spPr>
          <a:xfrm>
            <a:off x="7200000" y="3312000"/>
            <a:ext cx="1944000" cy="21240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6076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rcal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bandeau_interca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10128" y="0"/>
            <a:ext cx="583387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000" y="1949598"/>
            <a:ext cx="5364496" cy="4719761"/>
          </a:xfrm>
        </p:spPr>
        <p:txBody>
          <a:bodyPr anchor="t"/>
          <a:lstStyle>
            <a:lvl1pPr algn="l">
              <a:lnSpc>
                <a:spcPts val="2800"/>
              </a:lnSpc>
              <a:defRPr sz="2200" b="1" cap="all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000" y="260649"/>
            <a:ext cx="5292488" cy="1584176"/>
          </a:xfrm>
        </p:spPr>
        <p:txBody>
          <a:bodyPr anchor="t" anchorCtr="0"/>
          <a:lstStyle>
            <a:lvl1pPr marL="0" indent="0">
              <a:lnSpc>
                <a:spcPts val="1200"/>
              </a:lnSpc>
              <a:spcAft>
                <a:spcPts val="0"/>
              </a:spcAft>
              <a:buNone/>
              <a:defRPr sz="85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06E1-6B48-4665-A861-ACFC17EFF6FA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>
          <a:xfrm>
            <a:off x="576000" y="5877272"/>
            <a:ext cx="26998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>
                <a:solidFill>
                  <a:prstClr val="white"/>
                </a:solidFill>
              </a:rPr>
              <a:t>|  PAGE </a:t>
            </a:r>
            <a:fld id="{AEFB9B6D-867A-40B8-ACB0-35CC9F272C9C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>
          <a:xfrm>
            <a:off x="576000" y="5445224"/>
            <a:ext cx="26998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r-FR" smtClean="0">
                <a:solidFill>
                  <a:prstClr val="white"/>
                </a:solidFill>
              </a:rPr>
              <a:t>CEA | 19 Février 2013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25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spcAft>
                <a:spcPts val="1500"/>
              </a:spcAft>
              <a:defRPr/>
            </a:lvl1pPr>
            <a:lvl2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2pPr>
            <a:lvl3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3pPr>
            <a:lvl4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4pPr>
            <a:lvl5pPr marL="361950" indent="0">
              <a:lnSpc>
                <a:spcPts val="2800"/>
              </a:lnSpc>
              <a:buNone/>
              <a:tabLst>
                <a:tab pos="8077200" algn="r"/>
              </a:tabLst>
              <a:defRPr sz="22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6B0E-3BA9-445E-AD06-B6F1825FB473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7514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4D74-269F-42DC-907A-6EFBF16858B3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120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02C6D16-FD08-42F4-8112-7B1E5937C448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  <p:sp>
        <p:nvSpPr>
          <p:cNvPr id="1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5148000" y="2016000"/>
            <a:ext cx="3492000" cy="369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45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4788464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4" hasCustomPrompt="1"/>
          </p:nvPr>
        </p:nvSpPr>
        <p:spPr>
          <a:xfrm>
            <a:off x="3311999" y="3311999"/>
            <a:ext cx="5832000" cy="2124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 Visuel</a:t>
            </a:r>
            <a:endParaRPr lang="fr-FR" dirty="0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5"/>
          </p:nvPr>
        </p:nvSpPr>
        <p:spPr>
          <a:xfrm>
            <a:off x="3960000" y="6305192"/>
            <a:ext cx="1450504" cy="365125"/>
          </a:xfrm>
        </p:spPr>
        <p:txBody>
          <a:bodyPr/>
          <a:lstStyle/>
          <a:p>
            <a:fld id="{AC3CA941-3155-4F3D-BA8B-1F09DADCD809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7"/>
          </p:nvPr>
        </p:nvSpPr>
        <p:spPr>
          <a:xfrm>
            <a:off x="5436096" y="6305192"/>
            <a:ext cx="2555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CEA | 10 AVRIL 2012</a:t>
            </a:r>
            <a:endParaRPr lang="fr-F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B3499439-67EB-4C68-BE0B-BD630EFB6F01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  <p:sp>
        <p:nvSpPr>
          <p:cNvPr id="15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148000" y="2016000"/>
            <a:ext cx="3492000" cy="198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6" name="Espace réservé du contenu 20"/>
          <p:cNvSpPr>
            <a:spLocks noGrp="1"/>
          </p:cNvSpPr>
          <p:nvPr>
            <p:ph sz="quarter" idx="22" hasCustomPrompt="1"/>
          </p:nvPr>
        </p:nvSpPr>
        <p:spPr>
          <a:xfrm>
            <a:off x="5148000" y="3999600"/>
            <a:ext cx="1746000" cy="16956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7" name="Espace réservé du contenu 20"/>
          <p:cNvSpPr>
            <a:spLocks noGrp="1"/>
          </p:cNvSpPr>
          <p:nvPr>
            <p:ph sz="quarter" idx="23" hasCustomPrompt="1"/>
          </p:nvPr>
        </p:nvSpPr>
        <p:spPr>
          <a:xfrm>
            <a:off x="6894000" y="3999600"/>
            <a:ext cx="1746000" cy="16956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4172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3707506"/>
            <a:ext cx="8172464" cy="252980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2118D-EC21-44C2-BB39-4F67B709423F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  <p:sp>
        <p:nvSpPr>
          <p:cNvPr id="9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76000" y="1458000"/>
            <a:ext cx="8064000" cy="1908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9912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DFBE-093E-4DAB-B1C1-6A039D62061A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  <p:sp>
        <p:nvSpPr>
          <p:cNvPr id="17" name="Espace réservé du contenu 15"/>
          <p:cNvSpPr>
            <a:spLocks noGrp="1"/>
          </p:cNvSpPr>
          <p:nvPr>
            <p:ph sz="quarter" idx="15"/>
          </p:nvPr>
        </p:nvSpPr>
        <p:spPr>
          <a:xfrm>
            <a:off x="378000" y="836613"/>
            <a:ext cx="8460000" cy="51847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0256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car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6486" y="846237"/>
            <a:ext cx="8460000" cy="4156911"/>
          </a:xfrm>
          <a:prstGeom prst="rect">
            <a:avLst/>
          </a:prstGeom>
        </p:spPr>
      </p:pic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D4F3D-1493-400E-9DD6-551A6BB56678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19 Février 2013</a:t>
            </a:r>
            <a:endParaRPr lang="fr-FR" dirty="0"/>
          </a:p>
        </p:txBody>
      </p:sp>
      <p:sp>
        <p:nvSpPr>
          <p:cNvPr id="33" name="Espace réservé du graphique 32"/>
          <p:cNvSpPr>
            <a:spLocks noGrp="1"/>
          </p:cNvSpPr>
          <p:nvPr>
            <p:ph type="chart" sz="quarter" idx="13" hasCustomPrompt="1"/>
          </p:nvPr>
        </p:nvSpPr>
        <p:spPr>
          <a:xfrm>
            <a:off x="899592" y="5157788"/>
            <a:ext cx="3240360" cy="863600"/>
          </a:xfrm>
        </p:spPr>
        <p:txBody>
          <a:bodyPr anchor="ctr"/>
          <a:lstStyle>
            <a:lvl1pPr marL="0" indent="0" algn="ctr">
              <a:defRPr sz="1200"/>
            </a:lvl1pPr>
          </a:lstStyle>
          <a:p>
            <a:r>
              <a:rPr lang="fr-FR" dirty="0" smtClean="0"/>
              <a:t> Graphique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1078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interca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10128" y="0"/>
            <a:ext cx="5833872" cy="6858000"/>
          </a:xfrm>
          <a:prstGeom prst="rect">
            <a:avLst/>
          </a:prstGeom>
        </p:spPr>
      </p:pic>
      <p:pic>
        <p:nvPicPr>
          <p:cNvPr id="7" name="Image 6" descr="bandeau_dernière.png"/>
          <p:cNvPicPr>
            <a:picLocks noChangeAspect="1"/>
          </p:cNvPicPr>
          <p:nvPr userDrawn="1"/>
        </p:nvPicPr>
        <p:blipFill>
          <a:blip r:embed="rId3" cstate="print"/>
          <a:srcRect b="15350"/>
          <a:stretch>
            <a:fillRect/>
          </a:stretch>
        </p:blipFill>
        <p:spPr>
          <a:xfrm>
            <a:off x="3310128" y="0"/>
            <a:ext cx="5833872" cy="580526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8800" y="5799600"/>
            <a:ext cx="1897200" cy="943200"/>
          </a:xfrm>
        </p:spPr>
        <p:txBody>
          <a:bodyPr anchor="t" anchorCtr="0"/>
          <a:lstStyle>
            <a:lvl1pPr>
              <a:lnSpc>
                <a:spcPts val="1200"/>
              </a:lnSpc>
              <a:defRPr sz="850" b="0" cap="none" baseline="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39505" y="5799600"/>
            <a:ext cx="3552775" cy="943200"/>
          </a:xfr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Font typeface="Arial" pitchFamily="34" charset="0"/>
              <a:buNone/>
              <a:defRPr sz="800">
                <a:solidFill>
                  <a:schemeClr val="bg1"/>
                </a:solidFill>
              </a:defRPr>
            </a:lvl1pPr>
            <a:lvl2pPr marL="0" indent="0">
              <a:lnSpc>
                <a:spcPts val="1200"/>
              </a:lnSpc>
              <a:spcBef>
                <a:spcPts val="800"/>
              </a:spcBef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2pPr>
            <a:lvl3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3pPr>
            <a:lvl4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4pPr>
            <a:lvl5pPr marL="0" indent="0">
              <a:lnSpc>
                <a:spcPts val="1200"/>
              </a:lnSpc>
              <a:buFont typeface="Arial" pitchFamily="34" charset="0"/>
              <a:buNone/>
              <a:defRPr sz="65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7BA8-E6CF-4400-BD2B-1E1B79FF610A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576000" y="5445224"/>
            <a:ext cx="1118696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>
                <a:solidFill>
                  <a:prstClr val="white"/>
                </a:solidFill>
              </a:rPr>
              <a:t>|  PAGE </a:t>
            </a:r>
            <a:fld id="{AEFB9B6D-867A-40B8-ACB0-35CC9F272C9C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576000" y="5877272"/>
            <a:ext cx="2664296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>
                <a:solidFill>
                  <a:prstClr val="white"/>
                </a:solidFill>
              </a:rPr>
              <a:t>CEA | 19 Février 2013</a:t>
            </a:r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29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4788464" cy="504056"/>
          </a:xfr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7"/>
          </p:nvPr>
        </p:nvSpPr>
        <p:spPr>
          <a:xfrm>
            <a:off x="3960000" y="6305192"/>
            <a:ext cx="1450504" cy="365125"/>
          </a:xfrm>
        </p:spPr>
        <p:txBody>
          <a:bodyPr/>
          <a:lstStyle/>
          <a:p>
            <a:fld id="{B7DCE2D8-2274-45EA-B5CB-DCBCF181643E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9"/>
          </p:nvPr>
        </p:nvSpPr>
        <p:spPr>
          <a:xfrm>
            <a:off x="5436096" y="6305192"/>
            <a:ext cx="2555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CEA | 10 AVRIL 2012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3312000" y="3312000"/>
            <a:ext cx="1944000" cy="2124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22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256000" y="3312000"/>
            <a:ext cx="1944000" cy="21240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23" name="Espace réservé du contenu 20"/>
          <p:cNvSpPr>
            <a:spLocks noGrp="1"/>
          </p:cNvSpPr>
          <p:nvPr>
            <p:ph sz="quarter" idx="22" hasCustomPrompt="1"/>
          </p:nvPr>
        </p:nvSpPr>
        <p:spPr>
          <a:xfrm>
            <a:off x="7200000" y="3312000"/>
            <a:ext cx="1944000" cy="21240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rcal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bandeau_intercalai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10128" y="0"/>
            <a:ext cx="583387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000" y="1949598"/>
            <a:ext cx="5364496" cy="4719761"/>
          </a:xfrm>
        </p:spPr>
        <p:txBody>
          <a:bodyPr anchor="t"/>
          <a:lstStyle>
            <a:lvl1pPr algn="l">
              <a:lnSpc>
                <a:spcPts val="2800"/>
              </a:lnSpc>
              <a:defRPr sz="22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000" y="260649"/>
            <a:ext cx="5292488" cy="1584176"/>
          </a:xfrm>
        </p:spPr>
        <p:txBody>
          <a:bodyPr anchor="t" anchorCtr="0"/>
          <a:lstStyle>
            <a:lvl1pPr marL="0" indent="0">
              <a:lnSpc>
                <a:spcPts val="1200"/>
              </a:lnSpc>
              <a:spcAft>
                <a:spcPts val="0"/>
              </a:spcAft>
              <a:buNone/>
              <a:defRPr sz="85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68A8-1952-47BF-A5CF-CEB04692CB1B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>
          <a:xfrm>
            <a:off x="576000" y="5877272"/>
            <a:ext cx="26998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>
          <a:xfrm>
            <a:off x="576000" y="5445224"/>
            <a:ext cx="26998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fr-FR" dirty="0" smtClean="0"/>
              <a:t>CEA | 10 AVRIL 2012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spcAft>
                <a:spcPts val="1500"/>
              </a:spcAft>
              <a:defRPr/>
            </a:lvl1pPr>
            <a:lvl2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2pPr>
            <a:lvl3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3pPr>
            <a:lvl4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4pPr>
            <a:lvl5pPr marL="361950" indent="0">
              <a:lnSpc>
                <a:spcPts val="2800"/>
              </a:lnSpc>
              <a:buNone/>
              <a:tabLst>
                <a:tab pos="8077200" algn="r"/>
              </a:tabLst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68B42-8486-4EEA-BF84-0D67E16411F2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CEF1-7F8E-4EF5-9198-56B2C3D4C245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F4AF313-1761-48B4-A414-FE3C477D4202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  <p:sp>
        <p:nvSpPr>
          <p:cNvPr id="1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5148000" y="2016000"/>
            <a:ext cx="3492000" cy="369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8EDAB3F-67C5-4F65-A3C3-86E72B0B3105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  <p:sp>
        <p:nvSpPr>
          <p:cNvPr id="15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148000" y="2016000"/>
            <a:ext cx="3492000" cy="198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6" name="Espace réservé du contenu 20"/>
          <p:cNvSpPr>
            <a:spLocks noGrp="1"/>
          </p:cNvSpPr>
          <p:nvPr>
            <p:ph sz="quarter" idx="22" hasCustomPrompt="1"/>
          </p:nvPr>
        </p:nvSpPr>
        <p:spPr>
          <a:xfrm>
            <a:off x="5148000" y="3999600"/>
            <a:ext cx="1746000" cy="16956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17" name="Espace réservé du contenu 20"/>
          <p:cNvSpPr>
            <a:spLocks noGrp="1"/>
          </p:cNvSpPr>
          <p:nvPr>
            <p:ph sz="quarter" idx="23" hasCustomPrompt="1"/>
          </p:nvPr>
        </p:nvSpPr>
        <p:spPr>
          <a:xfrm>
            <a:off x="6894000" y="3999600"/>
            <a:ext cx="1746000" cy="16956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3707506"/>
            <a:ext cx="8172464" cy="25298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C542-67A0-4E5B-AABE-015F8D86E40B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CEA | 10 AVRIL 2012</a:t>
            </a:r>
            <a:endParaRPr lang="fr-FR" dirty="0"/>
          </a:p>
        </p:txBody>
      </p:sp>
      <p:sp>
        <p:nvSpPr>
          <p:cNvPr id="9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76000" y="1458000"/>
            <a:ext cx="8064000" cy="1908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texte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95554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000" y="52752"/>
            <a:ext cx="7236464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6000" y="1268760"/>
            <a:ext cx="8172464" cy="49685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6000" y="6305192"/>
            <a:ext cx="145050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cap="all" baseline="0">
                <a:solidFill>
                  <a:schemeClr val="bg1"/>
                </a:solidFill>
              </a:defRPr>
            </a:lvl1pPr>
          </a:lstStyle>
          <a:p>
            <a:fld id="{238A6CB5-0A42-4704-A7B8-521BFE506D30}" type="datetime4">
              <a:rPr lang="fr-FR" smtClean="0"/>
              <a:pPr/>
              <a:t>5 septembre 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1720" y="6305192"/>
            <a:ext cx="593982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CEA | 10 AVRIL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25304" y="6303598"/>
            <a:ext cx="1118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5" r:id="rId4"/>
    <p:sldLayoutId id="2147483666" r:id="rId5"/>
    <p:sldLayoutId id="2147483650" r:id="rId6"/>
    <p:sldLayoutId id="2147483662" r:id="rId7"/>
    <p:sldLayoutId id="2147483663" r:id="rId8"/>
    <p:sldLayoutId id="2147483664" r:id="rId9"/>
    <p:sldLayoutId id="2147483667" r:id="rId10"/>
    <p:sldLayoutId id="2147483654" r:id="rId11"/>
    <p:sldLayoutId id="2147483668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23925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defTabSz="914400" rtl="0" eaLnBrk="1" latinLnBrk="0" hangingPunct="1">
        <a:lnSpc>
          <a:spcPts val="2000"/>
        </a:lnSpc>
        <a:spcBef>
          <a:spcPts val="0"/>
        </a:spcBef>
        <a:buSzPct val="90000"/>
        <a:buFontTx/>
        <a:buBlip>
          <a:blip r:embed="rId15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ts val="2000"/>
        </a:lnSpc>
        <a:spcBef>
          <a:spcPts val="0"/>
        </a:spcBef>
        <a:buSzPct val="36000"/>
        <a:buFont typeface="Arial" pitchFamily="34" charset="0"/>
        <a:buNone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009650" indent="-238125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36000"/>
        <a:buFontTx/>
        <a:buBlip>
          <a:blip r:embed="rId16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133475" indent="-11430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Font typeface="Arial" pitchFamily="34" charset="0"/>
        <a:buChar char="-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texte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95554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000" y="52752"/>
            <a:ext cx="7236464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6000" y="1268760"/>
            <a:ext cx="8172464" cy="49685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76000" y="6305192"/>
            <a:ext cx="145050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cap="all" baseline="0">
                <a:solidFill>
                  <a:schemeClr val="bg1"/>
                </a:solidFill>
              </a:defRPr>
            </a:lvl1pPr>
          </a:lstStyle>
          <a:p>
            <a:fld id="{6AFE4160-3D34-4353-8F4D-219DBD978C3F}" type="datetime4">
              <a:rPr lang="fr-FR" smtClean="0">
                <a:solidFill>
                  <a:prstClr val="white"/>
                </a:solidFill>
              </a:rPr>
              <a:pPr/>
              <a:t>5 septembre 2013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1720" y="6305192"/>
            <a:ext cx="593982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CEA | 19 Février 2013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25304" y="6303598"/>
            <a:ext cx="1118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418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23925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defTabSz="914400" rtl="0" eaLnBrk="1" latinLnBrk="0" hangingPunct="1">
        <a:lnSpc>
          <a:spcPts val="2000"/>
        </a:lnSpc>
        <a:spcBef>
          <a:spcPts val="0"/>
        </a:spcBef>
        <a:buSzPct val="90000"/>
        <a:buFontTx/>
        <a:buBlip>
          <a:blip r:embed="rId15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ts val="2000"/>
        </a:lnSpc>
        <a:spcBef>
          <a:spcPts val="0"/>
        </a:spcBef>
        <a:buSzPct val="36000"/>
        <a:buFont typeface="Arial" pitchFamily="34" charset="0"/>
        <a:buNone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009650" indent="-238125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36000"/>
        <a:buFontTx/>
        <a:buBlip>
          <a:blip r:embed="rId16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133475" indent="-11430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Font typeface="Arial" pitchFamily="34" charset="0"/>
        <a:buChar char="-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63888" y="764704"/>
            <a:ext cx="5328592" cy="2941864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ICT as a </a:t>
            </a:r>
            <a:r>
              <a:rPr lang="fr-FR" sz="3200" b="1" dirty="0" err="1" smtClean="0">
                <a:solidFill>
                  <a:schemeClr val="tx1"/>
                </a:solidFill>
              </a:rPr>
              <a:t>tool</a:t>
            </a:r>
            <a:r>
              <a:rPr lang="fr-FR" sz="3200" b="1" dirty="0" smtClean="0">
                <a:solidFill>
                  <a:schemeClr val="tx1"/>
                </a:solidFill>
              </a:rPr>
              <a:t> for </a:t>
            </a:r>
            <a:r>
              <a:rPr lang="fr-FR" sz="3200" b="1" dirty="0" err="1" smtClean="0">
                <a:solidFill>
                  <a:schemeClr val="tx1"/>
                </a:solidFill>
              </a:rPr>
              <a:t>maintaining</a:t>
            </a:r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</a:rPr>
              <a:t>older</a:t>
            </a:r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</a:rPr>
              <a:t>people’s</a:t>
            </a:r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</a:rPr>
              <a:t>mobility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fr-FR" sz="3200" b="1" dirty="0">
                <a:solidFill>
                  <a:schemeClr val="tx1"/>
                </a:solidFill>
              </a:rPr>
              <a:t/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19872" y="5805264"/>
            <a:ext cx="5616624" cy="504056"/>
          </a:xfrm>
        </p:spPr>
        <p:txBody>
          <a:bodyPr/>
          <a:lstStyle/>
          <a:p>
            <a:pPr algn="ctr"/>
            <a:r>
              <a:rPr lang="fr-FR" sz="1400" cap="none" dirty="0" err="1">
                <a:solidFill>
                  <a:schemeClr val="tx1"/>
                </a:solidFill>
              </a:rPr>
              <a:t>R</a:t>
            </a:r>
            <a:r>
              <a:rPr lang="fr-FR" sz="1400" cap="none" dirty="0" err="1" smtClean="0">
                <a:solidFill>
                  <a:schemeClr val="tx1"/>
                </a:solidFill>
              </a:rPr>
              <a:t>eferent</a:t>
            </a:r>
            <a:r>
              <a:rPr lang="fr-FR" sz="1400" cap="none" dirty="0" smtClean="0">
                <a:solidFill>
                  <a:schemeClr val="tx1"/>
                </a:solidFill>
              </a:rPr>
              <a:t> ADEME: Gabriel </a:t>
            </a:r>
            <a:r>
              <a:rPr lang="fr-FR" sz="1400" cap="none" dirty="0" err="1" smtClean="0">
                <a:solidFill>
                  <a:schemeClr val="tx1"/>
                </a:solidFill>
              </a:rPr>
              <a:t>Plassat</a:t>
            </a:r>
            <a:r>
              <a:rPr lang="fr-FR" sz="1400" cap="none" dirty="0" smtClean="0">
                <a:solidFill>
                  <a:schemeClr val="tx1"/>
                </a:solidFill>
              </a:rPr>
              <a:t> - Service </a:t>
            </a:r>
            <a:r>
              <a:rPr lang="fr-FR" sz="1400" cap="none" dirty="0" err="1" smtClean="0">
                <a:solidFill>
                  <a:schemeClr val="tx1"/>
                </a:solidFill>
              </a:rPr>
              <a:t>Mobility</a:t>
            </a:r>
            <a:r>
              <a:rPr lang="fr-FR" sz="1400" cap="none" dirty="0" smtClean="0">
                <a:solidFill>
                  <a:schemeClr val="tx1"/>
                </a:solidFill>
              </a:rPr>
              <a:t> And Transport</a:t>
            </a:r>
            <a:endParaRPr lang="fr-FR" sz="1400" cap="none" dirty="0">
              <a:solidFill>
                <a:schemeClr val="tx1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3923928" y="3140967"/>
            <a:ext cx="4788464" cy="2403159"/>
          </a:xfrm>
        </p:spPr>
        <p:txBody>
          <a:bodyPr/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Fanny Le Morellec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Margarita Anastassova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José </a:t>
            </a:r>
            <a:r>
              <a:rPr lang="fr-FR" sz="2000" dirty="0" err="1" smtClean="0">
                <a:solidFill>
                  <a:schemeClr val="tx1"/>
                </a:solidFill>
              </a:rPr>
              <a:t>Lozada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ctr">
              <a:spcAft>
                <a:spcPts val="3600"/>
              </a:spcAft>
            </a:pPr>
            <a:r>
              <a:rPr lang="fr-FR" sz="2000" dirty="0" smtClean="0">
                <a:solidFill>
                  <a:schemeClr val="tx1"/>
                </a:solidFill>
              </a:rPr>
              <a:t>Pierre Falzon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AAL 2013</a:t>
            </a: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24 </a:t>
            </a:r>
            <a:r>
              <a:rPr lang="fr-FR" sz="1400" dirty="0">
                <a:solidFill>
                  <a:schemeClr val="tx1"/>
                </a:solidFill>
              </a:rPr>
              <a:t>– </a:t>
            </a:r>
            <a:r>
              <a:rPr lang="fr-FR" sz="1400" dirty="0" smtClean="0">
                <a:solidFill>
                  <a:schemeClr val="tx1"/>
                </a:solidFill>
              </a:rPr>
              <a:t>26 </a:t>
            </a:r>
            <a:r>
              <a:rPr lang="fr-FR" sz="1400" dirty="0" err="1" smtClean="0">
                <a:solidFill>
                  <a:schemeClr val="tx1"/>
                </a:solidFill>
              </a:rPr>
              <a:t>September</a:t>
            </a:r>
            <a:endParaRPr lang="fr-FR" sz="1400" dirty="0" smtClean="0">
              <a:solidFill>
                <a:schemeClr val="tx1"/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Norrköping, </a:t>
            </a:r>
            <a:r>
              <a:rPr lang="fr-FR" sz="1400" dirty="0" err="1" smtClean="0">
                <a:solidFill>
                  <a:schemeClr val="tx1"/>
                </a:solidFill>
              </a:rPr>
              <a:t>Sweden</a:t>
            </a:r>
            <a:endParaRPr lang="fr-FR" sz="1400" dirty="0" smtClean="0">
              <a:solidFill>
                <a:schemeClr val="tx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9" name="Picture 26" descr="Cnam - Formation, recherche, culture, science et technique – retour à la page d’accueil du portail Cn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301208"/>
            <a:ext cx="2732835" cy="48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996952"/>
            <a:ext cx="1720974" cy="19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46893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5733256"/>
          </a:xfrm>
        </p:spPr>
        <p:txBody>
          <a:bodyPr numCol="2"/>
          <a:lstStyle/>
          <a:p>
            <a:pPr marL="342900" indent="-342900" algn="ctr">
              <a:buFont typeface="Arial" pitchFamily="34" charset="0"/>
              <a:buChar char="•"/>
            </a:pPr>
            <a:r>
              <a:rPr lang="en-US" dirty="0" smtClean="0"/>
              <a:t>Effects of aging in mobility of older adults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Fisk</a:t>
            </a:r>
            <a:r>
              <a:rPr lang="en-US" sz="1200" dirty="0">
                <a:solidFill>
                  <a:schemeClr val="tx1"/>
                </a:solidFill>
              </a:rPr>
              <a:t>, Rogers, </a:t>
            </a:r>
            <a:r>
              <a:rPr lang="en-US" sz="1200" dirty="0" err="1">
                <a:solidFill>
                  <a:schemeClr val="tx1"/>
                </a:solidFill>
              </a:rPr>
              <a:t>Charness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Czaja</a:t>
            </a:r>
            <a:r>
              <a:rPr lang="en-US" sz="1200" dirty="0">
                <a:solidFill>
                  <a:schemeClr val="tx1"/>
                </a:solidFill>
              </a:rPr>
              <a:t> and </a:t>
            </a:r>
            <a:r>
              <a:rPr lang="en-US" sz="1200" dirty="0" err="1">
                <a:solidFill>
                  <a:schemeClr val="tx1"/>
                </a:solidFill>
              </a:rPr>
              <a:t>Sharit</a:t>
            </a:r>
            <a:r>
              <a:rPr lang="en-US" sz="1200" dirty="0">
                <a:solidFill>
                  <a:schemeClr val="tx1"/>
                </a:solidFill>
              </a:rPr>
              <a:t>, 2004. 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342900" lvl="0" indent="-342900" algn="ctr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rgbClr val="DC0528"/>
                </a:solidFill>
              </a:rPr>
              <a:t>Potential accessibility </a:t>
            </a:r>
            <a:r>
              <a:rPr lang="en-US" dirty="0" err="1" smtClean="0">
                <a:solidFill>
                  <a:srgbClr val="DC0528"/>
                </a:solidFill>
              </a:rPr>
              <a:t>vs</a:t>
            </a:r>
            <a:r>
              <a:rPr lang="en-US" dirty="0" smtClean="0">
                <a:solidFill>
                  <a:srgbClr val="DC0528"/>
                </a:solidFill>
              </a:rPr>
              <a:t> Revealed accessibility</a:t>
            </a: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srgbClr val="808080"/>
              </a:solidFill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r>
              <a:rPr lang="en-US" sz="1600" i="1" dirty="0" smtClean="0">
                <a:solidFill>
                  <a:schemeClr val="tx1"/>
                </a:solidFill>
              </a:rPr>
              <a:t>“By comparison with the revealed accessibility approach, the potential accessibility approach is more narrowly focused, the emphasis being upon the opportunity or potential for a certain type of </a:t>
            </a:r>
            <a:r>
              <a:rPr lang="en-US" sz="1600" i="1" dirty="0" err="1" smtClean="0">
                <a:solidFill>
                  <a:schemeClr val="tx1"/>
                </a:solidFill>
              </a:rPr>
              <a:t>behaviour</a:t>
            </a:r>
            <a:r>
              <a:rPr lang="en-US" sz="1600" i="1" dirty="0" smtClean="0">
                <a:solidFill>
                  <a:schemeClr val="tx1"/>
                </a:solidFill>
              </a:rPr>
              <a:t> rather than upon actual </a:t>
            </a:r>
            <a:r>
              <a:rPr lang="en-US" sz="1600" i="1" dirty="0" err="1" smtClean="0">
                <a:solidFill>
                  <a:schemeClr val="tx1"/>
                </a:solidFill>
              </a:rPr>
              <a:t>behaviour</a:t>
            </a:r>
            <a:r>
              <a:rPr lang="en-US" sz="1600" i="1" dirty="0" smtClean="0">
                <a:solidFill>
                  <a:schemeClr val="tx1"/>
                </a:solidFill>
              </a:rPr>
              <a:t> (Moseley 1979)”.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9" name="Picture 2" descr="http://onclesam.fr/e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20" y="3933056"/>
            <a:ext cx="2683444" cy="229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Pensées 1"/>
          <p:cNvSpPr/>
          <p:nvPr/>
        </p:nvSpPr>
        <p:spPr>
          <a:xfrm>
            <a:off x="539552" y="1988840"/>
            <a:ext cx="2808312" cy="1656184"/>
          </a:xfrm>
          <a:prstGeom prst="cloudCallou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DECLINES</a:t>
            </a:r>
          </a:p>
          <a:p>
            <a:pPr algn="ctr"/>
            <a:r>
              <a:rPr lang="fr-FR" dirty="0" smtClean="0"/>
              <a:t>in</a:t>
            </a:r>
          </a:p>
          <a:p>
            <a:pPr algn="ctr"/>
            <a:r>
              <a:rPr lang="fr-FR" dirty="0" smtClean="0"/>
              <a:t>SPATIAL COGNITION</a:t>
            </a:r>
            <a:endParaRPr lang="fr-FR" dirty="0"/>
          </a:p>
        </p:txBody>
      </p:sp>
      <p:pic>
        <p:nvPicPr>
          <p:cNvPr id="11" name="Picture 3" descr="F:\solu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636912"/>
            <a:ext cx="3072342" cy="2304256"/>
          </a:xfrm>
          <a:prstGeom prst="rect">
            <a:avLst/>
          </a:prstGeom>
          <a:noFill/>
        </p:spPr>
      </p:pic>
      <p:pic>
        <p:nvPicPr>
          <p:cNvPr id="10" name="Picture 2" descr="F:\SME_S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9572" y="1772816"/>
            <a:ext cx="2597235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1908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576000" y="1052736"/>
            <a:ext cx="8172464" cy="5400600"/>
          </a:xfrm>
        </p:spPr>
        <p:txBody>
          <a:bodyPr/>
          <a:lstStyle/>
          <a:p>
            <a:pPr marL="342900" indent="-342900" algn="ctr">
              <a:spcBef>
                <a:spcPts val="24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/>
              <a:t>Internet and older adult’s: What did we expect for tomorrow ?</a:t>
            </a:r>
          </a:p>
          <a:p>
            <a:pPr marL="342900" indent="-342900" algn="ctr">
              <a:spcAft>
                <a:spcPts val="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6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6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6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6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6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6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18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Aft>
                <a:spcPts val="1800"/>
              </a:spcAft>
            </a:pPr>
            <a:endParaRPr lang="fr-FR" sz="2000" dirty="0" smtClean="0">
              <a:solidFill>
                <a:srgbClr val="808080"/>
              </a:solidFill>
              <a:latin typeface="Impact" pitchFamily="34" charset="0"/>
              <a:ea typeface="Calibri"/>
            </a:endParaRPr>
          </a:p>
          <a:p>
            <a:pPr marL="342900" indent="-342900" algn="ctr">
              <a:spcBef>
                <a:spcPts val="1200"/>
              </a:spcBef>
              <a:spcAft>
                <a:spcPts val="600"/>
              </a:spcAft>
            </a:pPr>
            <a:r>
              <a:rPr lang="fr-FR" sz="2000" dirty="0" err="1" smtClean="0">
                <a:solidFill>
                  <a:schemeClr val="tx1"/>
                </a:solidFill>
                <a:latin typeface="Impact" pitchFamily="34" charset="0"/>
                <a:ea typeface="Calibri"/>
              </a:rPr>
              <a:t>Individuals</a:t>
            </a:r>
            <a:r>
              <a:rPr lang="fr-FR" sz="2000" dirty="0" smtClean="0">
                <a:solidFill>
                  <a:schemeClr val="tx1"/>
                </a:solidFill>
                <a:latin typeface="Impact" pitchFamily="34" charset="0"/>
                <a:ea typeface="Calibri"/>
              </a:rPr>
              <a:t>  </a:t>
            </a:r>
            <a:r>
              <a:rPr lang="fr-FR" sz="2000" dirty="0" err="1" smtClean="0">
                <a:solidFill>
                  <a:schemeClr val="tx1"/>
                </a:solidFill>
                <a:latin typeface="Impact" pitchFamily="34" charset="0"/>
                <a:ea typeface="Calibri"/>
              </a:rPr>
              <a:t>who</a:t>
            </a:r>
            <a:r>
              <a:rPr lang="fr-FR" sz="2000" dirty="0" smtClean="0">
                <a:solidFill>
                  <a:schemeClr val="tx1"/>
                </a:solidFill>
                <a:latin typeface="Impact" pitchFamily="34" charset="0"/>
                <a:ea typeface="Calibri"/>
              </a:rPr>
              <a:t> use the internet on </a:t>
            </a:r>
            <a:r>
              <a:rPr lang="fr-FR" sz="2000" dirty="0" err="1" smtClean="0">
                <a:solidFill>
                  <a:schemeClr val="tx1"/>
                </a:solidFill>
                <a:latin typeface="Impact" pitchFamily="34" charset="0"/>
                <a:ea typeface="Calibri"/>
              </a:rPr>
              <a:t>average</a:t>
            </a:r>
            <a:r>
              <a:rPr lang="fr-FR" sz="2000" dirty="0" smtClean="0">
                <a:solidFill>
                  <a:schemeClr val="tx1"/>
                </a:solidFill>
                <a:latin typeface="Impact" pitchFamily="34" charset="0"/>
                <a:ea typeface="Calibri"/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  <a:latin typeface="Impact" pitchFamily="34" charset="0"/>
                <a:ea typeface="Calibri"/>
              </a:rPr>
              <a:t>at</a:t>
            </a:r>
            <a:r>
              <a:rPr lang="fr-FR" sz="2000" dirty="0" smtClean="0">
                <a:solidFill>
                  <a:schemeClr val="tx1"/>
                </a:solidFill>
                <a:latin typeface="Impact" pitchFamily="34" charset="0"/>
                <a:ea typeface="Calibri"/>
              </a:rPr>
              <a:t> least once per  </a:t>
            </a:r>
            <a:r>
              <a:rPr lang="fr-FR" sz="2000" dirty="0" err="1" smtClean="0">
                <a:solidFill>
                  <a:schemeClr val="tx1"/>
                </a:solidFill>
                <a:latin typeface="Impact" pitchFamily="34" charset="0"/>
                <a:ea typeface="Calibri"/>
              </a:rPr>
              <a:t>week</a:t>
            </a:r>
            <a:r>
              <a:rPr lang="fr-FR" sz="2000" dirty="0" smtClean="0">
                <a:solidFill>
                  <a:schemeClr val="tx1"/>
                </a:solidFill>
                <a:latin typeface="Impact" pitchFamily="34" charset="0"/>
                <a:ea typeface="Calibri"/>
              </a:rPr>
              <a:t> in Europe, 2011 (%)</a:t>
            </a:r>
            <a:endParaRPr lang="fr-FR" sz="2400" dirty="0" smtClean="0">
              <a:solidFill>
                <a:schemeClr val="tx1"/>
              </a:solidFill>
              <a:latin typeface="Impact" pitchFamily="34" charset="0"/>
              <a:ea typeface="Calibri"/>
            </a:endParaRPr>
          </a:p>
          <a:p>
            <a:pPr marL="0" algn="just">
              <a:spcAft>
                <a:spcPts val="600"/>
              </a:spcAft>
            </a:pPr>
            <a:r>
              <a:rPr lang="fr-FR" sz="1400" dirty="0" smtClean="0">
                <a:solidFill>
                  <a:schemeClr val="tx1"/>
                </a:solidFill>
                <a:latin typeface="Times New Roman"/>
                <a:ea typeface="Calibri"/>
              </a:rPr>
              <a:t>Source: Eurostat. </a:t>
            </a:r>
            <a:r>
              <a:rPr lang="fr-FR" sz="1400" dirty="0" err="1" smtClean="0">
                <a:solidFill>
                  <a:schemeClr val="tx1"/>
                </a:solidFill>
                <a:latin typeface="Times New Roman"/>
                <a:ea typeface="Calibri"/>
              </a:rPr>
              <a:t>Gallais</a:t>
            </a:r>
            <a:r>
              <a:rPr lang="fr-FR" sz="1400" dirty="0" smtClean="0">
                <a:solidFill>
                  <a:schemeClr val="tx1"/>
                </a:solidFill>
                <a:latin typeface="Times New Roman"/>
                <a:ea typeface="Calibri"/>
              </a:rPr>
              <a:t>, A. (2012). </a:t>
            </a:r>
            <a:r>
              <a:rPr lang="fr-FR" sz="1400" i="1" dirty="0" smtClean="0">
                <a:solidFill>
                  <a:schemeClr val="tx1"/>
                </a:solidFill>
                <a:latin typeface="Times New Roman"/>
                <a:ea typeface="Calibri"/>
              </a:rPr>
              <a:t>Le rôle des nouvelles technologies en matière d’inclusion sociale: une vision européenne.</a:t>
            </a:r>
            <a:r>
              <a:rPr lang="fr-FR" sz="1400" dirty="0" smtClean="0">
                <a:solidFill>
                  <a:schemeClr val="tx1"/>
                </a:solidFill>
                <a:latin typeface="Times New Roman"/>
                <a:ea typeface="Calibri"/>
              </a:rPr>
              <a:t> Tech. </a:t>
            </a:r>
            <a:r>
              <a:rPr lang="fr-FR" sz="1400" dirty="0" err="1" smtClean="0">
                <a:solidFill>
                  <a:schemeClr val="tx1"/>
                </a:solidFill>
                <a:latin typeface="Times New Roman"/>
                <a:ea typeface="Calibri"/>
              </a:rPr>
              <a:t>rep</a:t>
            </a:r>
            <a:r>
              <a:rPr lang="fr-FR" sz="1400" dirty="0" smtClean="0">
                <a:solidFill>
                  <a:schemeClr val="tx1"/>
                </a:solidFill>
                <a:latin typeface="Times New Roman"/>
                <a:ea typeface="Calibri"/>
              </a:rPr>
              <a:t>., collection </a:t>
            </a:r>
            <a:r>
              <a:rPr lang="fr-FR" sz="1400" dirty="0" err="1" smtClean="0">
                <a:solidFill>
                  <a:schemeClr val="tx1"/>
                </a:solidFill>
                <a:latin typeface="Times New Roman"/>
                <a:ea typeface="Calibri"/>
              </a:rPr>
              <a:t>Working</a:t>
            </a:r>
            <a:r>
              <a:rPr lang="fr-FR" sz="14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  <a:latin typeface="Times New Roman"/>
                <a:ea typeface="Calibri"/>
              </a:rPr>
              <a:t>paper</a:t>
            </a:r>
            <a:r>
              <a:rPr lang="fr-FR" sz="1400" dirty="0" smtClean="0">
                <a:solidFill>
                  <a:schemeClr val="tx1"/>
                </a:solidFill>
                <a:latin typeface="Times New Roman"/>
                <a:ea typeface="Calibri"/>
              </a:rPr>
              <a:t>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13817" t="21796" r="35735" b="10237"/>
          <a:stretch>
            <a:fillRect/>
          </a:stretch>
        </p:blipFill>
        <p:spPr bwMode="auto">
          <a:xfrm>
            <a:off x="1403648" y="1556792"/>
            <a:ext cx="6192688" cy="34563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51908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112568"/>
          </a:xfrm>
        </p:spPr>
        <p:txBody>
          <a:bodyPr/>
          <a:lstStyle/>
          <a:p>
            <a:pPr marL="0"/>
            <a:r>
              <a:rPr lang="en-US" sz="2800" dirty="0" smtClean="0"/>
              <a:t>Answer to questions:</a:t>
            </a:r>
          </a:p>
          <a:p>
            <a:pPr marL="809625" lvl="1" indent="-447675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What are the types of difficulty experience by older adults while mobile?</a:t>
            </a:r>
          </a:p>
          <a:p>
            <a:pPr marL="1257300" lvl="2" indent="-447675">
              <a:buSzPct val="10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Outdoors and indoors</a:t>
            </a:r>
            <a:endParaRPr lang="en-US" sz="2400" dirty="0">
              <a:solidFill>
                <a:schemeClr val="tx1"/>
              </a:solidFill>
            </a:endParaRPr>
          </a:p>
          <a:p>
            <a:pPr marL="1257300" lvl="2" indent="-447675">
              <a:buSzPct val="10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Intrinsic difficulties i.e. physical, cognitive, sensorial and physiological</a:t>
            </a:r>
          </a:p>
          <a:p>
            <a:pPr marL="1257300" lvl="2" indent="-447675">
              <a:buSzPct val="10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Extrinsic difficulties i.e. environmental</a:t>
            </a:r>
          </a:p>
          <a:p>
            <a:pPr marL="809625" lvl="1" indent="-447675">
              <a:spcBef>
                <a:spcPts val="24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How ICT can help older adults to cope with </a:t>
            </a: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difficulties?</a:t>
            </a:r>
          </a:p>
          <a:p>
            <a:pPr marL="1257300" lvl="2" indent="-447675">
              <a:buSzPct val="10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New alternative itinerary:</a:t>
            </a:r>
          </a:p>
          <a:p>
            <a:pPr marL="1520825" lvl="3" indent="-261938">
              <a:buSzPct val="100000"/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Preparation</a:t>
            </a:r>
          </a:p>
          <a:p>
            <a:pPr marL="1520825" lvl="3" indent="-261938"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</a:rPr>
              <a:t>Realisation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1258888" lvl="1" indent="-450850">
              <a:buSzPct val="10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Can give more information's for the navigation</a:t>
            </a:r>
          </a:p>
          <a:p>
            <a:pPr marL="1257300" lvl="2" indent="-447675">
              <a:buSzPct val="100000"/>
            </a:pP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32043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gart.org/var/gart/storage/images/mediatheque/fichiers/credit-photo-pole-mobilite-caen/174971-1-fre-FR/Credit-photo-Pole-mobilite-Caen_medi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63" y="3573016"/>
            <a:ext cx="241844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Methodology</a:t>
            </a:r>
            <a:r>
              <a:rPr lang="fr-FR" dirty="0" smtClean="0"/>
              <a:t> – online questionnaire (2/2)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707904" y="1196752"/>
            <a:ext cx="5436096" cy="5040560"/>
          </a:xfrm>
        </p:spPr>
        <p:txBody>
          <a:bodyPr/>
          <a:lstStyle/>
          <a:p>
            <a:pPr marL="0">
              <a:spcAft>
                <a:spcPts val="1200"/>
              </a:spcAft>
            </a:pPr>
            <a:r>
              <a:rPr lang="fr-FR" sz="2400" b="1" u="sng" dirty="0" smtClean="0">
                <a:solidFill>
                  <a:schemeClr val="tx1"/>
                </a:solidFill>
              </a:rPr>
              <a:t>Older adults (234):</a:t>
            </a:r>
          </a:p>
          <a:p>
            <a:pPr marL="536575" indent="-268288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140 people </a:t>
            </a:r>
            <a:r>
              <a:rPr lang="fr-FR" sz="2400" dirty="0" err="1" smtClean="0">
                <a:solidFill>
                  <a:schemeClr val="tx1"/>
                </a:solidFill>
              </a:rPr>
              <a:t>aged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between</a:t>
            </a:r>
            <a:r>
              <a:rPr lang="fr-FR" sz="2400" dirty="0" smtClean="0">
                <a:solidFill>
                  <a:schemeClr val="tx1"/>
                </a:solidFill>
              </a:rPr>
              <a:t> 50-64</a:t>
            </a:r>
          </a:p>
          <a:p>
            <a:pPr marL="536575" indent="-268288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76 people </a:t>
            </a:r>
            <a:r>
              <a:rPr lang="fr-FR" sz="2400" dirty="0" err="1" smtClean="0">
                <a:solidFill>
                  <a:schemeClr val="tx1"/>
                </a:solidFill>
              </a:rPr>
              <a:t>aged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between</a:t>
            </a:r>
            <a:r>
              <a:rPr lang="fr-FR" sz="2400" dirty="0" smtClean="0">
                <a:solidFill>
                  <a:schemeClr val="tx1"/>
                </a:solidFill>
              </a:rPr>
              <a:t> 65-74</a:t>
            </a:r>
          </a:p>
          <a:p>
            <a:pPr marL="536575" indent="-268288">
              <a:spcAft>
                <a:spcPts val="12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18 people </a:t>
            </a:r>
            <a:r>
              <a:rPr lang="fr-FR" sz="2400" dirty="0" err="1" smtClean="0">
                <a:solidFill>
                  <a:schemeClr val="tx1"/>
                </a:solidFill>
              </a:rPr>
              <a:t>aged</a:t>
            </a:r>
            <a:r>
              <a:rPr lang="fr-FR" sz="2400" dirty="0" smtClean="0">
                <a:solidFill>
                  <a:schemeClr val="tx1"/>
                </a:solidFill>
              </a:rPr>
              <a:t> 75 +</a:t>
            </a:r>
            <a:endParaRPr lang="fr-FR" sz="2400" dirty="0" smtClean="0"/>
          </a:p>
          <a:p>
            <a:pPr marL="285750" indent="-285750">
              <a:lnSpc>
                <a:spcPct val="150000"/>
              </a:lnSpc>
              <a:spcAft>
                <a:spcPts val="0"/>
              </a:spcAft>
            </a:pPr>
            <a:r>
              <a:rPr lang="fr-FR" sz="2400" b="1" u="sng" dirty="0" smtClean="0">
                <a:solidFill>
                  <a:schemeClr val="tx1"/>
                </a:solidFill>
              </a:rPr>
              <a:t>Questionnaire:</a:t>
            </a:r>
          </a:p>
          <a:p>
            <a:pPr marL="536575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20 questions</a:t>
            </a:r>
          </a:p>
          <a:p>
            <a:pPr marL="285750" indent="-285750">
              <a:lnSpc>
                <a:spcPct val="200000"/>
              </a:lnSpc>
            </a:pPr>
            <a:r>
              <a:rPr lang="fr-FR" sz="2400" b="1" u="sng" dirty="0" smtClean="0">
                <a:solidFill>
                  <a:schemeClr val="tx1"/>
                </a:solidFill>
              </a:rPr>
              <a:t>Focus on data </a:t>
            </a:r>
            <a:r>
              <a:rPr lang="fr-FR" sz="2400" b="1" u="sng" dirty="0" err="1" smtClean="0">
                <a:solidFill>
                  <a:schemeClr val="tx1"/>
                </a:solidFill>
              </a:rPr>
              <a:t>related</a:t>
            </a:r>
            <a:r>
              <a:rPr lang="fr-FR" sz="2400" b="1" u="sng" dirty="0" smtClean="0">
                <a:solidFill>
                  <a:schemeClr val="tx1"/>
                </a:solidFill>
              </a:rPr>
              <a:t>: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The </a:t>
            </a:r>
            <a:r>
              <a:rPr lang="fr-FR" sz="2400" dirty="0" err="1" smtClean="0">
                <a:solidFill>
                  <a:schemeClr val="tx1"/>
                </a:solidFill>
              </a:rPr>
              <a:t>difficulties</a:t>
            </a:r>
            <a:r>
              <a:rPr lang="fr-FR" sz="2400" dirty="0" smtClean="0">
                <a:solidFill>
                  <a:schemeClr val="tx1"/>
                </a:solidFill>
              </a:rPr>
              <a:t> in </a:t>
            </a:r>
            <a:r>
              <a:rPr lang="fr-FR" sz="2400" dirty="0" err="1" smtClean="0">
                <a:solidFill>
                  <a:schemeClr val="tx1"/>
                </a:solidFill>
              </a:rPr>
              <a:t>mobility</a:t>
            </a:r>
            <a:endParaRPr lang="fr-FR" sz="2400" dirty="0" smtClean="0">
              <a:solidFill>
                <a:schemeClr val="tx1"/>
              </a:solidFill>
            </a:endParaRPr>
          </a:p>
          <a:p>
            <a:pPr marL="536575" indent="-268288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The </a:t>
            </a:r>
            <a:r>
              <a:rPr lang="fr-FR" sz="2400" smtClean="0">
                <a:solidFill>
                  <a:schemeClr val="tx1"/>
                </a:solidFill>
              </a:rPr>
              <a:t>navigation support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27584" y="6309320"/>
            <a:ext cx="1800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http://www.gart.org/Pratique-et-utile/Deplacements-qui-fait-quoi2</a:t>
            </a:r>
          </a:p>
        </p:txBody>
      </p:sp>
      <p:sp>
        <p:nvSpPr>
          <p:cNvPr id="8" name="Ellipse 7"/>
          <p:cNvSpPr/>
          <p:nvPr/>
        </p:nvSpPr>
        <p:spPr>
          <a:xfrm>
            <a:off x="676883" y="1259468"/>
            <a:ext cx="1584176" cy="1512168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scene3d>
            <a:camera prst="orthographicFront"/>
            <a:lightRig rig="flat" dir="t"/>
          </a:scene3d>
          <a:sp3d prstMaterial="plastic">
            <a:bevelT w="88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ZoneTexte 8"/>
          <p:cNvSpPr txBox="1"/>
          <p:nvPr/>
        </p:nvSpPr>
        <p:spPr>
          <a:xfrm>
            <a:off x="425364" y="2843644"/>
            <a:ext cx="2202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FRENCH RESPONDANTS</a:t>
            </a:r>
            <a:endParaRPr lang="fr-FR" b="1" u="sng" dirty="0"/>
          </a:p>
        </p:txBody>
      </p:sp>
      <p:sp>
        <p:nvSpPr>
          <p:cNvPr id="10" name="ZoneTexte 9"/>
          <p:cNvSpPr txBox="1"/>
          <p:nvPr/>
        </p:nvSpPr>
        <p:spPr>
          <a:xfrm>
            <a:off x="425363" y="5949280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DAILY MOBILITY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25801736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r>
              <a:rPr lang="fr-FR" dirty="0" smtClean="0"/>
              <a:t> and discussion – online questionnaire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5" name="Graphique 4"/>
          <p:cNvGraphicFramePr/>
          <p:nvPr/>
        </p:nvGraphicFramePr>
        <p:xfrm>
          <a:off x="4427984" y="1909936"/>
          <a:ext cx="45720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/>
          <p:nvPr/>
        </p:nvGraphicFramePr>
        <p:xfrm>
          <a:off x="251520" y="1909936"/>
          <a:ext cx="4104456" cy="331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5465601"/>
              </p:ext>
            </p:extLst>
          </p:nvPr>
        </p:nvGraphicFramePr>
        <p:xfrm>
          <a:off x="467544" y="980728"/>
          <a:ext cx="799288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735947"/>
              </p:ext>
            </p:extLst>
          </p:nvPr>
        </p:nvGraphicFramePr>
        <p:xfrm>
          <a:off x="467544" y="3356992"/>
          <a:ext cx="8280920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Results</a:t>
            </a:r>
            <a:r>
              <a:rPr lang="fr-FR" dirty="0" smtClean="0"/>
              <a:t> and discussion – online questionnaire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5292080" y="3429000"/>
            <a:ext cx="720080" cy="19911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948264" y="3429000"/>
            <a:ext cx="720080" cy="19911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1043608" y="3428999"/>
            <a:ext cx="1656184" cy="199110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1547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– </a:t>
            </a:r>
            <a:r>
              <a:rPr lang="fr-FR" dirty="0" err="1" smtClean="0"/>
              <a:t>Work</a:t>
            </a:r>
            <a:r>
              <a:rPr lang="fr-FR" dirty="0" smtClean="0"/>
              <a:t> in </a:t>
            </a:r>
            <a:r>
              <a:rPr lang="fr-FR" dirty="0" err="1" smtClean="0"/>
              <a:t>progress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8288" indent="-268288">
              <a:spcBef>
                <a:spcPts val="18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Environment </a:t>
            </a:r>
            <a:r>
              <a:rPr lang="fr-FR" sz="2400" dirty="0" err="1" smtClean="0">
                <a:solidFill>
                  <a:schemeClr val="tx1"/>
                </a:solidFill>
              </a:rPr>
              <a:t>is</a:t>
            </a:r>
            <a:r>
              <a:rPr lang="fr-FR" sz="2400" dirty="0" smtClean="0">
                <a:solidFill>
                  <a:schemeClr val="tx1"/>
                </a:solidFill>
              </a:rPr>
              <a:t> not the first </a:t>
            </a:r>
            <a:r>
              <a:rPr lang="fr-FR" sz="2400" dirty="0" err="1" smtClean="0">
                <a:solidFill>
                  <a:schemeClr val="tx1"/>
                </a:solidFill>
              </a:rPr>
              <a:t>resource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used</a:t>
            </a:r>
            <a:r>
              <a:rPr lang="fr-FR" sz="2400" dirty="0" smtClean="0">
                <a:solidFill>
                  <a:schemeClr val="tx1"/>
                </a:solidFill>
              </a:rPr>
              <a:t> in </a:t>
            </a:r>
            <a:r>
              <a:rPr lang="fr-FR" sz="2400" dirty="0" err="1" smtClean="0">
                <a:solidFill>
                  <a:schemeClr val="tx1"/>
                </a:solidFill>
              </a:rPr>
              <a:t>mobility</a:t>
            </a:r>
            <a:r>
              <a:rPr lang="fr-FR" sz="2400" dirty="0" smtClean="0">
                <a:solidFill>
                  <a:schemeClr val="tx1"/>
                </a:solidFill>
              </a:rPr>
              <a:t> and </a:t>
            </a:r>
            <a:r>
              <a:rPr lang="fr-FR" sz="2400" dirty="0" err="1" smtClean="0">
                <a:solidFill>
                  <a:schemeClr val="tx1"/>
                </a:solidFill>
              </a:rPr>
              <a:t>it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is</a:t>
            </a:r>
            <a:r>
              <a:rPr lang="fr-FR" sz="2400" dirty="0" smtClean="0">
                <a:solidFill>
                  <a:schemeClr val="tx1"/>
                </a:solidFill>
              </a:rPr>
              <a:t> the least </a:t>
            </a:r>
            <a:r>
              <a:rPr lang="fr-FR" sz="2400" dirty="0" err="1" smtClean="0">
                <a:solidFill>
                  <a:schemeClr val="tx1"/>
                </a:solidFill>
              </a:rPr>
              <a:t>used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resource</a:t>
            </a:r>
            <a:r>
              <a:rPr lang="fr-FR" sz="2400" dirty="0" smtClean="0">
                <a:solidFill>
                  <a:schemeClr val="tx1"/>
                </a:solidFill>
              </a:rPr>
              <a:t> by the </a:t>
            </a:r>
            <a:r>
              <a:rPr lang="fr-FR" sz="2400" dirty="0" err="1" smtClean="0">
                <a:solidFill>
                  <a:schemeClr val="tx1"/>
                </a:solidFill>
              </a:rPr>
              <a:t>older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adults</a:t>
            </a:r>
            <a:r>
              <a:rPr lang="fr-FR" sz="2400" dirty="0" smtClean="0">
                <a:solidFill>
                  <a:schemeClr val="tx1"/>
                </a:solidFill>
              </a:rPr>
              <a:t>.</a:t>
            </a:r>
          </a:p>
          <a:p>
            <a:pPr marL="268288" indent="-268288">
              <a:spcBef>
                <a:spcPts val="18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ICT </a:t>
            </a:r>
            <a:r>
              <a:rPr lang="fr-FR" sz="2400" dirty="0" err="1" smtClean="0">
                <a:solidFill>
                  <a:schemeClr val="tx1"/>
                </a:solidFill>
              </a:rPr>
              <a:t>seem</a:t>
            </a:r>
            <a:r>
              <a:rPr lang="fr-FR" sz="2400" dirty="0" smtClean="0">
                <a:solidFill>
                  <a:schemeClr val="tx1"/>
                </a:solidFill>
              </a:rPr>
              <a:t> to </a:t>
            </a:r>
            <a:r>
              <a:rPr lang="fr-FR" sz="2400" dirty="0" err="1" smtClean="0">
                <a:solidFill>
                  <a:schemeClr val="tx1"/>
                </a:solidFill>
              </a:rPr>
              <a:t>be</a:t>
            </a:r>
            <a:r>
              <a:rPr lang="fr-FR" sz="2400" dirty="0" smtClean="0">
                <a:solidFill>
                  <a:schemeClr val="tx1"/>
                </a:solidFill>
              </a:rPr>
              <a:t> a </a:t>
            </a:r>
            <a:r>
              <a:rPr lang="fr-FR" sz="2400" dirty="0" err="1" smtClean="0">
                <a:solidFill>
                  <a:schemeClr val="tx1"/>
                </a:solidFill>
              </a:rPr>
              <a:t>potential</a:t>
            </a:r>
            <a:r>
              <a:rPr lang="fr-FR" sz="2400" dirty="0" smtClean="0">
                <a:solidFill>
                  <a:schemeClr val="tx1"/>
                </a:solidFill>
              </a:rPr>
              <a:t> of </a:t>
            </a:r>
            <a:r>
              <a:rPr lang="fr-FR" sz="2400" dirty="0" err="1" smtClean="0">
                <a:solidFill>
                  <a:schemeClr val="tx1"/>
                </a:solidFill>
              </a:rPr>
              <a:t>resources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that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could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become</a:t>
            </a:r>
            <a:r>
              <a:rPr lang="fr-FR" sz="2400" dirty="0" smtClean="0">
                <a:solidFill>
                  <a:schemeClr val="tx1"/>
                </a:solidFill>
              </a:rPr>
              <a:t> a </a:t>
            </a:r>
            <a:r>
              <a:rPr lang="fr-FR" sz="2400" dirty="0" err="1" smtClean="0">
                <a:solidFill>
                  <a:schemeClr val="tx1"/>
                </a:solidFill>
              </a:rPr>
              <a:t>revealed</a:t>
            </a:r>
            <a:r>
              <a:rPr lang="fr-FR" sz="2400" dirty="0" smtClean="0">
                <a:solidFill>
                  <a:schemeClr val="tx1"/>
                </a:solidFill>
              </a:rPr>
              <a:t> source of </a:t>
            </a:r>
            <a:r>
              <a:rPr lang="fr-FR" sz="2400" dirty="0" err="1" smtClean="0">
                <a:solidFill>
                  <a:schemeClr val="tx1"/>
                </a:solidFill>
              </a:rPr>
              <a:t>resources</a:t>
            </a:r>
            <a:endParaRPr lang="fr-FR" sz="2400" dirty="0" smtClean="0">
              <a:solidFill>
                <a:schemeClr val="tx1"/>
              </a:solidFill>
            </a:endParaRPr>
          </a:p>
          <a:p>
            <a:pPr marL="268288" indent="-268288">
              <a:spcBef>
                <a:spcPts val="18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This </a:t>
            </a:r>
            <a:r>
              <a:rPr lang="fr-FR" sz="2400" dirty="0" err="1" smtClean="0">
                <a:solidFill>
                  <a:schemeClr val="tx1"/>
                </a:solidFill>
              </a:rPr>
              <a:t>study</a:t>
            </a:r>
            <a:r>
              <a:rPr lang="fr-FR" sz="2400" dirty="0" smtClean="0">
                <a:solidFill>
                  <a:schemeClr val="tx1"/>
                </a:solidFill>
              </a:rPr>
              <a:t> shows </a:t>
            </a:r>
            <a:r>
              <a:rPr lang="fr-FR" sz="2400" dirty="0" err="1" smtClean="0">
                <a:solidFill>
                  <a:schemeClr val="tx1"/>
                </a:solidFill>
              </a:rPr>
              <a:t>that</a:t>
            </a:r>
            <a:r>
              <a:rPr lang="fr-FR" sz="2400" dirty="0" smtClean="0">
                <a:solidFill>
                  <a:schemeClr val="tx1"/>
                </a:solidFill>
              </a:rPr>
              <a:t> usage of ICT </a:t>
            </a:r>
            <a:r>
              <a:rPr lang="fr-FR" sz="2400" dirty="0" err="1" smtClean="0">
                <a:solidFill>
                  <a:schemeClr val="tx1"/>
                </a:solidFill>
              </a:rPr>
              <a:t>increase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with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aging</a:t>
            </a:r>
            <a:r>
              <a:rPr lang="fr-FR" sz="2400" dirty="0" smtClean="0">
                <a:solidFill>
                  <a:schemeClr val="tx1"/>
                </a:solidFill>
              </a:rPr>
              <a:t> in </a:t>
            </a:r>
            <a:r>
              <a:rPr lang="fr-FR" sz="2400" dirty="0" err="1" smtClean="0">
                <a:solidFill>
                  <a:schemeClr val="tx1"/>
                </a:solidFill>
              </a:rPr>
              <a:t>mobility</a:t>
            </a:r>
            <a:r>
              <a:rPr lang="fr-FR" sz="2400" dirty="0" smtClean="0">
                <a:solidFill>
                  <a:schemeClr val="tx1"/>
                </a:solidFill>
              </a:rPr>
              <a:t>, </a:t>
            </a:r>
            <a:r>
              <a:rPr lang="fr-FR" sz="2400" dirty="0" err="1" smtClean="0">
                <a:solidFill>
                  <a:schemeClr val="tx1"/>
                </a:solidFill>
              </a:rPr>
              <a:t>therefore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older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adults</a:t>
            </a:r>
            <a:r>
              <a:rPr lang="fr-FR" sz="2400" dirty="0" smtClean="0">
                <a:solidFill>
                  <a:schemeClr val="tx1"/>
                </a:solidFill>
              </a:rPr>
              <a:t> of </a:t>
            </a:r>
            <a:r>
              <a:rPr lang="fr-FR" sz="2400" dirty="0" err="1" smtClean="0">
                <a:solidFill>
                  <a:schemeClr val="tx1"/>
                </a:solidFill>
              </a:rPr>
              <a:t>tomorrow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could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probably</a:t>
            </a:r>
            <a:r>
              <a:rPr lang="fr-FR" sz="2400" dirty="0" smtClean="0">
                <a:solidFill>
                  <a:schemeClr val="tx1"/>
                </a:solidFill>
              </a:rPr>
              <a:t> more </a:t>
            </a:r>
            <a:r>
              <a:rPr lang="fr-FR" sz="2400" dirty="0" err="1" smtClean="0">
                <a:solidFill>
                  <a:schemeClr val="tx1"/>
                </a:solidFill>
              </a:rPr>
              <a:t>familiar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with</a:t>
            </a:r>
            <a:r>
              <a:rPr lang="fr-FR" sz="2400" dirty="0" smtClean="0">
                <a:solidFill>
                  <a:schemeClr val="tx1"/>
                </a:solidFill>
              </a:rPr>
              <a:t> ICT usage</a:t>
            </a:r>
          </a:p>
          <a:p>
            <a:pPr marL="268288" indent="-268288">
              <a:spcBef>
                <a:spcPts val="1800"/>
              </a:spcBef>
              <a:spcAft>
                <a:spcPts val="1800"/>
              </a:spcAft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</a:rPr>
              <a:t>So, ICT </a:t>
            </a:r>
            <a:r>
              <a:rPr lang="fr-FR" sz="2400" dirty="0" err="1" smtClean="0">
                <a:solidFill>
                  <a:schemeClr val="tx1"/>
                </a:solidFill>
              </a:rPr>
              <a:t>could</a:t>
            </a:r>
            <a:r>
              <a:rPr lang="fr-FR" sz="2400" dirty="0" smtClean="0">
                <a:solidFill>
                  <a:schemeClr val="tx1"/>
                </a:solidFill>
              </a:rPr>
              <a:t> help </a:t>
            </a:r>
            <a:r>
              <a:rPr lang="fr-FR" sz="2400" dirty="0" err="1" smtClean="0">
                <a:solidFill>
                  <a:schemeClr val="tx1"/>
                </a:solidFill>
              </a:rPr>
              <a:t>older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adults</a:t>
            </a:r>
            <a:r>
              <a:rPr lang="fr-FR" sz="2400" dirty="0" smtClean="0">
                <a:solidFill>
                  <a:schemeClr val="tx1"/>
                </a:solidFill>
              </a:rPr>
              <a:t> to </a:t>
            </a:r>
            <a:r>
              <a:rPr lang="fr-FR" sz="2400" dirty="0" err="1" smtClean="0">
                <a:solidFill>
                  <a:schemeClr val="tx1"/>
                </a:solidFill>
              </a:rPr>
              <a:t>compensate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age</a:t>
            </a:r>
            <a:r>
              <a:rPr lang="fr-FR" sz="2400" dirty="0" smtClean="0">
                <a:solidFill>
                  <a:schemeClr val="tx1"/>
                </a:solidFill>
              </a:rPr>
              <a:t>-</a:t>
            </a:r>
            <a:r>
              <a:rPr lang="fr-FR" sz="2400" dirty="0" err="1" smtClean="0">
                <a:solidFill>
                  <a:schemeClr val="tx1"/>
                </a:solidFill>
              </a:rPr>
              <a:t>related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400" dirty="0" err="1" smtClean="0">
                <a:solidFill>
                  <a:schemeClr val="tx1"/>
                </a:solidFill>
              </a:rPr>
              <a:t>decline</a:t>
            </a:r>
            <a:r>
              <a:rPr lang="fr-FR" sz="2400" dirty="0" smtClean="0">
                <a:solidFill>
                  <a:schemeClr val="tx1"/>
                </a:solidFill>
              </a:rPr>
              <a:t> in </a:t>
            </a:r>
            <a:r>
              <a:rPr lang="fr-FR" sz="2400" dirty="0" err="1" smtClean="0">
                <a:solidFill>
                  <a:schemeClr val="tx1"/>
                </a:solidFill>
              </a:rPr>
              <a:t>mobility</a:t>
            </a:r>
            <a:endParaRPr lang="fr-FR" sz="2400" dirty="0" smtClean="0">
              <a:solidFill>
                <a:schemeClr val="tx1"/>
              </a:solidFill>
            </a:endParaRPr>
          </a:p>
          <a:p>
            <a:pPr marL="268288" indent="-268288">
              <a:spcBef>
                <a:spcPts val="1800"/>
              </a:spcBef>
              <a:spcAft>
                <a:spcPts val="1800"/>
              </a:spcAft>
              <a:buFont typeface="Arial" pitchFamily="34" charset="0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pPr marL="268288" indent="-268288">
              <a:buFont typeface="Arial" pitchFamily="34" charset="0"/>
              <a:buChar char="•"/>
            </a:pPr>
            <a:endParaRPr lang="fr-FR" dirty="0" smtClean="0"/>
          </a:p>
          <a:p>
            <a:pPr marL="268288" indent="-268288">
              <a:buFont typeface="Arial" pitchFamily="34" charset="0"/>
              <a:buChar char="•"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768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|  PAGE </a:t>
            </a:r>
            <a:fld id="{AEFB9B6D-867A-40B8-ACB0-35CC9F272C9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835696" y="2877641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err="1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Thank</a:t>
            </a:r>
            <a:r>
              <a:rPr lang="fr-FR" sz="3600" b="1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3600" b="1" dirty="0" err="1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you</a:t>
            </a:r>
            <a:r>
              <a:rPr lang="fr-FR" sz="3600" b="1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 for </a:t>
            </a:r>
            <a:r>
              <a:rPr lang="fr-FR" sz="3600" b="1" dirty="0" err="1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your</a:t>
            </a:r>
            <a:r>
              <a:rPr lang="fr-FR" sz="3600" b="1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 attention</a:t>
            </a:r>
            <a:endParaRPr lang="fr-FR" sz="3600" b="1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187624" y="1149449"/>
            <a:ext cx="5760640" cy="4320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noFill/>
            </a:endParaRPr>
          </a:p>
        </p:txBody>
      </p:sp>
      <p:pic>
        <p:nvPicPr>
          <p:cNvPr id="13" name="Image 12" descr="CEA_logo_quadri-sur-fond-rou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101777"/>
            <a:ext cx="2088232" cy="1703487"/>
          </a:xfrm>
          <a:prstGeom prst="rect">
            <a:avLst/>
          </a:prstGeom>
        </p:spPr>
      </p:pic>
      <p:pic>
        <p:nvPicPr>
          <p:cNvPr id="9" name="Image 8" descr="http://eduroam.cnam.fr/img/logo_cna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57761"/>
            <a:ext cx="4104456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285353"/>
            <a:ext cx="1936998" cy="2151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3995936" y="5847655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Mail: Fanny.LEMORELLEC@cea.fr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4665598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Presentation_CEA_LIST_2013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Masque_Presentation_CEA_LIST_2013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Masque_Presentation_CEA_LIST_2013</Template>
  <TotalTime>1190</TotalTime>
  <Words>494</Words>
  <Application>Microsoft Office PowerPoint</Application>
  <PresentationFormat>Affichage à l'écran (4:3)</PresentationFormat>
  <Paragraphs>104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Masque_Presentation_CEA_LIST_2013</vt:lpstr>
      <vt:lpstr>1_Masque_Presentation_CEA_LIST_2013</vt:lpstr>
      <vt:lpstr>ICT as a tool for maintaining older people’s mobility  </vt:lpstr>
      <vt:lpstr>background</vt:lpstr>
      <vt:lpstr>background</vt:lpstr>
      <vt:lpstr>Objectives</vt:lpstr>
      <vt:lpstr>Methodology – online questionnaire (2/2)</vt:lpstr>
      <vt:lpstr>Results and discussion – online questionnaire</vt:lpstr>
      <vt:lpstr>Results and discussion – online questionnaire</vt:lpstr>
      <vt:lpstr>Conclusion – Work in progress</vt:lpstr>
      <vt:lpstr>Présentation PowerPoint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aliquando tempo tatum commentum</dc:title>
  <dc:creator>LE MORELLEC Fanny 232118 CNAM ADEME</dc:creator>
  <cp:lastModifiedBy>ANASTASSOVA Margarita 203472</cp:lastModifiedBy>
  <cp:revision>175</cp:revision>
  <dcterms:created xsi:type="dcterms:W3CDTF">2013-06-27T12:09:14Z</dcterms:created>
  <dcterms:modified xsi:type="dcterms:W3CDTF">2013-09-05T13:18:37Z</dcterms:modified>
</cp:coreProperties>
</file>