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9" r:id="rId2"/>
  </p:sldMasterIdLst>
  <p:notesMasterIdLst>
    <p:notesMasterId r:id="rId12"/>
  </p:notesMasterIdLst>
  <p:sldIdLst>
    <p:sldId id="256" r:id="rId3"/>
    <p:sldId id="257" r:id="rId4"/>
    <p:sldId id="270" r:id="rId5"/>
    <p:sldId id="258" r:id="rId6"/>
    <p:sldId id="259" r:id="rId7"/>
    <p:sldId id="269" r:id="rId8"/>
    <p:sldId id="261" r:id="rId9"/>
    <p:sldId id="268" r:id="rId10"/>
    <p:sldId id="266" r:id="rId11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8080"/>
    <a:srgbClr val="B2B2B2"/>
    <a:srgbClr val="6666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8131" autoAdjust="0"/>
  </p:normalViewPr>
  <p:slideViewPr>
    <p:cSldViewPr>
      <p:cViewPr>
        <p:scale>
          <a:sx n="60" d="100"/>
          <a:sy n="60" d="100"/>
        </p:scale>
        <p:origin x="-2448" y="-11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G:\Th&#232;se\R&#233;daction%20de%20la%20th&#232;se\4_1_01_2013%20au%2030_06_2013\Vos%20pratiques%20de%20d&#233;placements\Quelques%20r&#233;sultats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G:\Th&#232;se\R&#233;daction%20de%20la%20th&#232;se\4_1_01_2013%20au%2030_06_2013\Vos%20pratiques%20de%20d&#233;placements\Quelques%20r&#233;sultats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E:\Th&#232;se\R&#233;daction%20de%20la%20th&#232;se\4_1_01_2013%20au%2030_06_2013\Vos%20pratiques%20de%20d&#233;placements\Quelques%20r&#233;sultats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fr-FR" dirty="0" err="1" smtClean="0"/>
              <a:t>Mobility</a:t>
            </a:r>
            <a:r>
              <a:rPr lang="fr-FR" dirty="0" smtClean="0"/>
              <a:t> </a:t>
            </a:r>
            <a:r>
              <a:rPr lang="fr-FR" dirty="0" err="1" smtClean="0"/>
              <a:t>difficulty</a:t>
            </a:r>
            <a:r>
              <a:rPr lang="fr-FR" dirty="0" smtClean="0"/>
              <a:t> of </a:t>
            </a:r>
            <a:r>
              <a:rPr lang="fr-FR" dirty="0" err="1" smtClean="0"/>
              <a:t>older</a:t>
            </a:r>
            <a:r>
              <a:rPr lang="fr-FR" dirty="0" smtClean="0"/>
              <a:t> </a:t>
            </a:r>
            <a:r>
              <a:rPr lang="fr-FR" dirty="0" err="1" smtClean="0"/>
              <a:t>adults</a:t>
            </a:r>
            <a:endParaRPr lang="fr-FR" dirty="0"/>
          </a:p>
        </c:rich>
      </c:tx>
      <c:layout/>
      <c:overlay val="0"/>
    </c:title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'Tblx croisés âge x V'!$B$71</c:f>
              <c:strCache>
                <c:ptCount val="1"/>
                <c:pt idx="0">
                  <c:v>None</c:v>
                </c:pt>
              </c:strCache>
            </c:strRef>
          </c:tx>
          <c:invertIfNegative val="0"/>
          <c:cat>
            <c:strRef>
              <c:f>'Tblx croisés âge x V'!$A$72:$A$74</c:f>
              <c:strCache>
                <c:ptCount val="3"/>
                <c:pt idx="0">
                  <c:v>50-64</c:v>
                </c:pt>
                <c:pt idx="1">
                  <c:v>65-74</c:v>
                </c:pt>
                <c:pt idx="2">
                  <c:v>75+</c:v>
                </c:pt>
              </c:strCache>
            </c:strRef>
          </c:cat>
          <c:val>
            <c:numRef>
              <c:f>'Tblx croisés âge x V'!$B$72:$B$74</c:f>
              <c:numCache>
                <c:formatCode>0%</c:formatCode>
                <c:ptCount val="3"/>
                <c:pt idx="0">
                  <c:v>0.79</c:v>
                </c:pt>
                <c:pt idx="1">
                  <c:v>0.71</c:v>
                </c:pt>
                <c:pt idx="2">
                  <c:v>0.68</c:v>
                </c:pt>
              </c:numCache>
            </c:numRef>
          </c:val>
        </c:ser>
        <c:ser>
          <c:idx val="1"/>
          <c:order val="1"/>
          <c:tx>
            <c:strRef>
              <c:f>'Tblx croisés âge x V'!$C$71</c:f>
              <c:strCache>
                <c:ptCount val="1"/>
                <c:pt idx="0">
                  <c:v>Physical</c:v>
                </c:pt>
              </c:strCache>
            </c:strRef>
          </c:tx>
          <c:invertIfNegative val="0"/>
          <c:cat>
            <c:strRef>
              <c:f>'Tblx croisés âge x V'!$A$72:$A$74</c:f>
              <c:strCache>
                <c:ptCount val="3"/>
                <c:pt idx="0">
                  <c:v>50-64</c:v>
                </c:pt>
                <c:pt idx="1">
                  <c:v>65-74</c:v>
                </c:pt>
                <c:pt idx="2">
                  <c:v>75+</c:v>
                </c:pt>
              </c:strCache>
            </c:strRef>
          </c:cat>
          <c:val>
            <c:numRef>
              <c:f>'Tblx croisés âge x V'!$C$72:$C$74</c:f>
              <c:numCache>
                <c:formatCode>0.00%</c:formatCode>
                <c:ptCount val="3"/>
                <c:pt idx="0">
                  <c:v>0.19600000000000001</c:v>
                </c:pt>
                <c:pt idx="1">
                  <c:v>0.27629999999999999</c:v>
                </c:pt>
                <c:pt idx="2">
                  <c:v>0.47360000000000002</c:v>
                </c:pt>
              </c:numCache>
            </c:numRef>
          </c:val>
        </c:ser>
        <c:ser>
          <c:idx val="2"/>
          <c:order val="2"/>
          <c:tx>
            <c:strRef>
              <c:f>'Tblx croisés âge x V'!$D$71</c:f>
              <c:strCache>
                <c:ptCount val="1"/>
                <c:pt idx="0">
                  <c:v>Sensorial &amp; Physiological</c:v>
                </c:pt>
              </c:strCache>
            </c:strRef>
          </c:tx>
          <c:invertIfNegative val="0"/>
          <c:cat>
            <c:strRef>
              <c:f>'Tblx croisés âge x V'!$A$72:$A$74</c:f>
              <c:strCache>
                <c:ptCount val="3"/>
                <c:pt idx="0">
                  <c:v>50-64</c:v>
                </c:pt>
                <c:pt idx="1">
                  <c:v>65-74</c:v>
                </c:pt>
                <c:pt idx="2">
                  <c:v>75+</c:v>
                </c:pt>
              </c:strCache>
            </c:strRef>
          </c:cat>
          <c:val>
            <c:numRef>
              <c:f>'Tblx croisés âge x V'!$D$72:$D$74</c:f>
              <c:numCache>
                <c:formatCode>0.00%</c:formatCode>
                <c:ptCount val="3"/>
                <c:pt idx="0">
                  <c:v>7.1800000000000003E-2</c:v>
                </c:pt>
                <c:pt idx="1">
                  <c:v>5.2600000000000001E-2</c:v>
                </c:pt>
                <c:pt idx="2">
                  <c:v>0.1578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17421184"/>
        <c:axId val="117422720"/>
      </c:barChart>
      <c:catAx>
        <c:axId val="11742118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fr-FR"/>
          </a:p>
        </c:txPr>
        <c:crossAx val="117422720"/>
        <c:crosses val="autoZero"/>
        <c:auto val="1"/>
        <c:lblAlgn val="ctr"/>
        <c:lblOffset val="100"/>
        <c:noMultiLvlLbl val="0"/>
      </c:catAx>
      <c:valAx>
        <c:axId val="117422720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fr-FR"/>
          </a:p>
        </c:txPr>
        <c:crossAx val="11742118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2194422572178474"/>
          <c:y val="0.17439034551716479"/>
          <c:w val="0.26138910761154854"/>
          <c:h val="0.6742236973669592"/>
        </c:manualLayout>
      </c:layout>
      <c:overlay val="0"/>
      <c:txPr>
        <a:bodyPr/>
        <a:lstStyle/>
        <a:p>
          <a:pPr>
            <a:defRPr sz="1200"/>
          </a:pPr>
          <a:endParaRPr lang="fr-FR"/>
        </a:p>
      </c:txPr>
    </c:legend>
    <c:plotVisOnly val="1"/>
    <c:dispBlanksAs val="gap"/>
    <c:showDLblsOverMax val="0"/>
  </c:chart>
  <c:spPr>
    <a:solidFill>
      <a:schemeClr val="lt1"/>
    </a:solidFill>
    <a:ln w="25400" cap="flat" cmpd="sng" algn="ctr">
      <a:solidFill>
        <a:schemeClr val="dk1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fr-F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/>
            </a:pPr>
            <a:r>
              <a:rPr lang="fr-FR" sz="1800"/>
              <a:t>Frequency travel of the week</a:t>
            </a:r>
          </a:p>
        </c:rich>
      </c:tx>
      <c:layout/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'Tblx croisés âge x V'!$A$2</c:f>
              <c:strCache>
                <c:ptCount val="1"/>
                <c:pt idx="0">
                  <c:v>50-64 </c:v>
                </c:pt>
              </c:strCache>
            </c:strRef>
          </c:tx>
          <c:spPr>
            <a:ln w="57150"/>
          </c:spPr>
          <c:marker>
            <c:spPr>
              <a:ln w="57150"/>
            </c:spPr>
          </c:marker>
          <c:cat>
            <c:numRef>
              <c:f>'Tblx croisés âge x V'!$B$1:$H$1</c:f>
              <c:numCache>
                <c:formatCode>General</c:formatCode>
                <c:ptCount val="7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</c:numCache>
            </c:numRef>
          </c:cat>
          <c:val>
            <c:numRef>
              <c:f>'Tblx croisés âge x V'!$B$2:$H$2</c:f>
              <c:numCache>
                <c:formatCode>0%</c:formatCode>
                <c:ptCount val="7"/>
                <c:pt idx="0">
                  <c:v>0</c:v>
                </c:pt>
                <c:pt idx="1">
                  <c:v>0.03</c:v>
                </c:pt>
                <c:pt idx="2">
                  <c:v>0.03</c:v>
                </c:pt>
                <c:pt idx="3">
                  <c:v>0.05</c:v>
                </c:pt>
                <c:pt idx="4">
                  <c:v>0.08</c:v>
                </c:pt>
                <c:pt idx="5">
                  <c:v>0.1</c:v>
                </c:pt>
                <c:pt idx="6">
                  <c:v>0.71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'Tblx croisés âge x V'!$A$3</c:f>
              <c:strCache>
                <c:ptCount val="1"/>
                <c:pt idx="0">
                  <c:v>65-74 </c:v>
                </c:pt>
              </c:strCache>
            </c:strRef>
          </c:tx>
          <c:spPr>
            <a:ln w="57150"/>
          </c:spPr>
          <c:marker>
            <c:spPr>
              <a:ln w="57150"/>
            </c:spPr>
          </c:marker>
          <c:cat>
            <c:numRef>
              <c:f>'Tblx croisés âge x V'!$B$1:$H$1</c:f>
              <c:numCache>
                <c:formatCode>General</c:formatCode>
                <c:ptCount val="7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</c:numCache>
            </c:numRef>
          </c:cat>
          <c:val>
            <c:numRef>
              <c:f>'Tblx croisés âge x V'!$B$3:$H$3</c:f>
              <c:numCache>
                <c:formatCode>0%</c:formatCode>
                <c:ptCount val="7"/>
                <c:pt idx="0">
                  <c:v>0</c:v>
                </c:pt>
                <c:pt idx="1">
                  <c:v>0</c:v>
                </c:pt>
                <c:pt idx="2">
                  <c:v>7.0000000000000007E-2</c:v>
                </c:pt>
                <c:pt idx="3">
                  <c:v>0.08</c:v>
                </c:pt>
                <c:pt idx="4">
                  <c:v>0.2</c:v>
                </c:pt>
                <c:pt idx="5">
                  <c:v>0.2</c:v>
                </c:pt>
                <c:pt idx="6">
                  <c:v>0.46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'Tblx croisés âge x V'!$A$4</c:f>
              <c:strCache>
                <c:ptCount val="1"/>
                <c:pt idx="0">
                  <c:v>75 +</c:v>
                </c:pt>
              </c:strCache>
            </c:strRef>
          </c:tx>
          <c:spPr>
            <a:ln w="57150">
              <a:solidFill>
                <a:schemeClr val="accent2">
                  <a:lumMod val="50000"/>
                </a:schemeClr>
              </a:solidFill>
            </a:ln>
          </c:spPr>
          <c:marker>
            <c:spPr>
              <a:solidFill>
                <a:schemeClr val="accent2">
                  <a:lumMod val="50000"/>
                </a:schemeClr>
              </a:solidFill>
              <a:ln w="57150">
                <a:solidFill>
                  <a:schemeClr val="accent2">
                    <a:lumMod val="50000"/>
                  </a:schemeClr>
                </a:solidFill>
              </a:ln>
            </c:spPr>
          </c:marker>
          <c:cat>
            <c:numRef>
              <c:f>'Tblx croisés âge x V'!$B$1:$H$1</c:f>
              <c:numCache>
                <c:formatCode>General</c:formatCode>
                <c:ptCount val="7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</c:numCache>
            </c:numRef>
          </c:cat>
          <c:val>
            <c:numRef>
              <c:f>'Tblx croisés âge x V'!$B$4:$H$4</c:f>
              <c:numCache>
                <c:formatCode>0%</c:formatCode>
                <c:ptCount val="7"/>
                <c:pt idx="0">
                  <c:v>0.05</c:v>
                </c:pt>
                <c:pt idx="1">
                  <c:v>0.11</c:v>
                </c:pt>
                <c:pt idx="2">
                  <c:v>0.11</c:v>
                </c:pt>
                <c:pt idx="3">
                  <c:v>0.05</c:v>
                </c:pt>
                <c:pt idx="4">
                  <c:v>0.11</c:v>
                </c:pt>
                <c:pt idx="5">
                  <c:v>0.05</c:v>
                </c:pt>
                <c:pt idx="6">
                  <c:v>0.53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2835712"/>
        <c:axId val="142837632"/>
      </c:lineChart>
      <c:catAx>
        <c:axId val="142835712"/>
        <c:scaling>
          <c:orientation val="maxMin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fr-FR"/>
          </a:p>
        </c:txPr>
        <c:crossAx val="142837632"/>
        <c:crosses val="autoZero"/>
        <c:auto val="1"/>
        <c:lblAlgn val="ctr"/>
        <c:lblOffset val="100"/>
        <c:noMultiLvlLbl val="0"/>
      </c:catAx>
      <c:valAx>
        <c:axId val="142837632"/>
        <c:scaling>
          <c:orientation val="minMax"/>
        </c:scaling>
        <c:delete val="0"/>
        <c:axPos val="r"/>
        <c:majorGridlines/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fr-FR"/>
          </a:p>
        </c:txPr>
        <c:crossAx val="14283571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0707674780774852"/>
          <c:y val="0.45888847648153325"/>
          <c:w val="0.1743580635290036"/>
          <c:h val="0.19585938328496919"/>
        </c:manualLayout>
      </c:layout>
      <c:overlay val="0"/>
      <c:txPr>
        <a:bodyPr/>
        <a:lstStyle/>
        <a:p>
          <a:pPr>
            <a:defRPr sz="1200"/>
          </a:pPr>
          <a:endParaRPr lang="fr-FR"/>
        </a:p>
      </c:txPr>
    </c:legend>
    <c:plotVisOnly val="1"/>
    <c:dispBlanksAs val="gap"/>
    <c:showDLblsOverMax val="0"/>
  </c:chart>
  <c:spPr>
    <a:solidFill>
      <a:schemeClr val="lt1"/>
    </a:solidFill>
    <a:ln w="25400" cap="flat" cmpd="sng" algn="ctr">
      <a:solidFill>
        <a:schemeClr val="dk1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fr-F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000"/>
            </a:pPr>
            <a:r>
              <a:rPr lang="fr-FR" sz="2000" dirty="0" smtClean="0"/>
              <a:t>Use of technologies and </a:t>
            </a:r>
            <a:r>
              <a:rPr lang="fr-FR" sz="2000" dirty="0" err="1" smtClean="0"/>
              <a:t>other</a:t>
            </a:r>
            <a:r>
              <a:rPr lang="fr-FR" sz="2000" dirty="0" smtClean="0"/>
              <a:t> navigation </a:t>
            </a:r>
            <a:r>
              <a:rPr lang="fr-FR" sz="2000" dirty="0" err="1" smtClean="0"/>
              <a:t>aids</a:t>
            </a:r>
            <a:endParaRPr lang="fr-FR" sz="2000" dirty="0"/>
          </a:p>
        </c:rich>
      </c:tx>
      <c:layout>
        <c:manualLayout>
          <c:xMode val="edge"/>
          <c:yMode val="edge"/>
          <c:x val="0.14422258888151571"/>
          <c:y val="5.1059941520467785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38807825156564263"/>
          <c:y val="0.2082671783625733"/>
          <c:w val="0.26887540273302968"/>
          <c:h val="0.6722631944444446"/>
        </c:manualLayout>
      </c:layout>
      <c:pieChart>
        <c:varyColors val="1"/>
        <c:ser>
          <c:idx val="0"/>
          <c:order val="0"/>
          <c:tx>
            <c:strRef>
              <c:f>'Tblx croisés âge x V'!$B$48</c:f>
              <c:strCache>
                <c:ptCount val="1"/>
                <c:pt idx="0">
                  <c:v>Oui</c:v>
                </c:pt>
              </c:strCache>
            </c:strRef>
          </c:tx>
          <c:dLbls>
            <c:txPr>
              <a:bodyPr/>
              <a:lstStyle/>
              <a:p>
                <a:pPr>
                  <a:defRPr sz="1800" b="1">
                    <a:solidFill>
                      <a:schemeClr val="bg1"/>
                    </a:solidFill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'Tblx croisés âge x V'!$A$49:$A$51</c:f>
              <c:strCache>
                <c:ptCount val="3"/>
                <c:pt idx="0">
                  <c:v>50-64 years</c:v>
                </c:pt>
                <c:pt idx="1">
                  <c:v>65-74 years</c:v>
                </c:pt>
                <c:pt idx="2">
                  <c:v>75 years and over</c:v>
                </c:pt>
              </c:strCache>
            </c:strRef>
          </c:cat>
          <c:val>
            <c:numRef>
              <c:f>'Tblx croisés âge x V'!$B$49:$B$51</c:f>
              <c:numCache>
                <c:formatCode>0%</c:formatCode>
                <c:ptCount val="3"/>
                <c:pt idx="0">
                  <c:v>0.61000000000000065</c:v>
                </c:pt>
                <c:pt idx="1">
                  <c:v>0.71000000000000063</c:v>
                </c:pt>
                <c:pt idx="2">
                  <c:v>0.47000000000000008</c:v>
                </c:pt>
              </c:numCache>
            </c:numRef>
          </c:val>
        </c:ser>
        <c:ser>
          <c:idx val="1"/>
          <c:order val="1"/>
          <c:tx>
            <c:strRef>
              <c:f>'Tblx croisés âge x V'!$C$48</c:f>
              <c:strCache>
                <c:ptCount val="1"/>
                <c:pt idx="0">
                  <c:v>Non</c:v>
                </c:pt>
              </c:strCache>
            </c:strRef>
          </c:tx>
          <c:cat>
            <c:strRef>
              <c:f>'Tblx croisés âge x V'!$A$49:$A$51</c:f>
              <c:strCache>
                <c:ptCount val="3"/>
                <c:pt idx="0">
                  <c:v>50-64 years</c:v>
                </c:pt>
                <c:pt idx="1">
                  <c:v>65-74 years</c:v>
                </c:pt>
                <c:pt idx="2">
                  <c:v>75 years and over</c:v>
                </c:pt>
              </c:strCache>
            </c:strRef>
          </c:cat>
          <c:val>
            <c:numRef>
              <c:f>'Tblx croisés âge x V'!$C$49:$C$51</c:f>
              <c:numCache>
                <c:formatCode>0%</c:formatCode>
                <c:ptCount val="3"/>
                <c:pt idx="0">
                  <c:v>0.39000000000000062</c:v>
                </c:pt>
                <c:pt idx="1">
                  <c:v>0.29000000000000031</c:v>
                </c:pt>
                <c:pt idx="2">
                  <c:v>0.53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</c:plotArea>
    <c:legend>
      <c:legendPos val="r"/>
      <c:layout>
        <c:manualLayout>
          <c:xMode val="edge"/>
          <c:yMode val="edge"/>
          <c:x val="0.70417225913837489"/>
          <c:y val="0.23753179824561407"/>
          <c:w val="0.28629426560212035"/>
          <c:h val="0.65954897660818945"/>
        </c:manualLayout>
      </c:layout>
      <c:overlay val="0"/>
      <c:txPr>
        <a:bodyPr/>
        <a:lstStyle/>
        <a:p>
          <a:pPr>
            <a:defRPr sz="1800"/>
          </a:pPr>
          <a:endParaRPr lang="fr-FR"/>
        </a:p>
      </c:txPr>
    </c:legend>
    <c:plotVisOnly val="1"/>
    <c:dispBlanksAs val="zero"/>
    <c:showDLblsOverMax val="0"/>
  </c:chart>
  <c:spPr>
    <a:solidFill>
      <a:schemeClr val="lt1"/>
    </a:solidFill>
    <a:ln w="25400" cap="flat" cmpd="sng" algn="ctr">
      <a:noFill/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fr-F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'Tblx croisés âge x V'!$O$53</c:f>
              <c:strCache>
                <c:ptCount val="1"/>
                <c:pt idx="0">
                  <c:v>50-64</c:v>
                </c:pt>
              </c:strCache>
            </c:strRef>
          </c:tx>
          <c:invertIfNegative val="0"/>
          <c:cat>
            <c:strRef>
              <c:f>'Tblx croisés âge x V'!$P$52:$W$52</c:f>
              <c:strCache>
                <c:ptCount val="8"/>
                <c:pt idx="0">
                  <c:v>STREET MAP</c:v>
                </c:pt>
                <c:pt idx="1">
                  <c:v>PAPER MAP</c:v>
                </c:pt>
                <c:pt idx="2">
                  <c:v>GUIDE / TOURIST BOOK</c:v>
                </c:pt>
                <c:pt idx="3">
                  <c:v>QUESTIONNING PEOPLE</c:v>
                </c:pt>
                <c:pt idx="4">
                  <c:v>ENVIRONMENTAL INFORMATION</c:v>
                </c:pt>
                <c:pt idx="5">
                  <c:v>GPS (in car)</c:v>
                </c:pt>
                <c:pt idx="6">
                  <c:v> MOBILE INTERFACE</c:v>
                </c:pt>
                <c:pt idx="7">
                  <c:v>INTERNET</c:v>
                </c:pt>
              </c:strCache>
            </c:strRef>
          </c:cat>
          <c:val>
            <c:numRef>
              <c:f>'Tblx croisés âge x V'!$P$53:$W$53</c:f>
              <c:numCache>
                <c:formatCode>0%</c:formatCode>
                <c:ptCount val="8"/>
                <c:pt idx="0">
                  <c:v>0.37</c:v>
                </c:pt>
                <c:pt idx="1">
                  <c:v>0.46</c:v>
                </c:pt>
                <c:pt idx="2">
                  <c:v>0.14000000000000001</c:v>
                </c:pt>
                <c:pt idx="3">
                  <c:v>0.2</c:v>
                </c:pt>
                <c:pt idx="4">
                  <c:v>0.22</c:v>
                </c:pt>
                <c:pt idx="5">
                  <c:v>0.62</c:v>
                </c:pt>
                <c:pt idx="6">
                  <c:v>0.15</c:v>
                </c:pt>
                <c:pt idx="7">
                  <c:v>0.67</c:v>
                </c:pt>
              </c:numCache>
            </c:numRef>
          </c:val>
        </c:ser>
        <c:ser>
          <c:idx val="1"/>
          <c:order val="1"/>
          <c:tx>
            <c:strRef>
              <c:f>'Tblx croisés âge x V'!$O$54</c:f>
              <c:strCache>
                <c:ptCount val="1"/>
                <c:pt idx="0">
                  <c:v>65-74</c:v>
                </c:pt>
              </c:strCache>
            </c:strRef>
          </c:tx>
          <c:invertIfNegative val="0"/>
          <c:cat>
            <c:strRef>
              <c:f>'Tblx croisés âge x V'!$P$52:$W$52</c:f>
              <c:strCache>
                <c:ptCount val="8"/>
                <c:pt idx="0">
                  <c:v>STREET MAP</c:v>
                </c:pt>
                <c:pt idx="1">
                  <c:v>PAPER MAP</c:v>
                </c:pt>
                <c:pt idx="2">
                  <c:v>GUIDE / TOURIST BOOK</c:v>
                </c:pt>
                <c:pt idx="3">
                  <c:v>QUESTIONNING PEOPLE</c:v>
                </c:pt>
                <c:pt idx="4">
                  <c:v>ENVIRONMENTAL INFORMATION</c:v>
                </c:pt>
                <c:pt idx="5">
                  <c:v>GPS (in car)</c:v>
                </c:pt>
                <c:pt idx="6">
                  <c:v> MOBILE INTERFACE</c:v>
                </c:pt>
                <c:pt idx="7">
                  <c:v>INTERNET</c:v>
                </c:pt>
              </c:strCache>
            </c:strRef>
          </c:cat>
          <c:val>
            <c:numRef>
              <c:f>'Tblx croisés âge x V'!$P$54:$W$54</c:f>
              <c:numCache>
                <c:formatCode>0%</c:formatCode>
                <c:ptCount val="8"/>
                <c:pt idx="0">
                  <c:v>0.65</c:v>
                </c:pt>
                <c:pt idx="1">
                  <c:v>0.54</c:v>
                </c:pt>
                <c:pt idx="2">
                  <c:v>0.19</c:v>
                </c:pt>
                <c:pt idx="3">
                  <c:v>0.17</c:v>
                </c:pt>
                <c:pt idx="4">
                  <c:v>0.19</c:v>
                </c:pt>
                <c:pt idx="5">
                  <c:v>0.61</c:v>
                </c:pt>
                <c:pt idx="6">
                  <c:v>0.21000000000000002</c:v>
                </c:pt>
                <c:pt idx="7">
                  <c:v>0.8</c:v>
                </c:pt>
              </c:numCache>
            </c:numRef>
          </c:val>
        </c:ser>
        <c:ser>
          <c:idx val="2"/>
          <c:order val="2"/>
          <c:tx>
            <c:strRef>
              <c:f>'Tblx croisés âge x V'!$O$55</c:f>
              <c:strCache>
                <c:ptCount val="1"/>
                <c:pt idx="0">
                  <c:v>75 +</c:v>
                </c:pt>
              </c:strCache>
            </c:strRef>
          </c:tx>
          <c:invertIfNegative val="0"/>
          <c:cat>
            <c:strRef>
              <c:f>'Tblx croisés âge x V'!$P$52:$W$52</c:f>
              <c:strCache>
                <c:ptCount val="8"/>
                <c:pt idx="0">
                  <c:v>STREET MAP</c:v>
                </c:pt>
                <c:pt idx="1">
                  <c:v>PAPER MAP</c:v>
                </c:pt>
                <c:pt idx="2">
                  <c:v>GUIDE / TOURIST BOOK</c:v>
                </c:pt>
                <c:pt idx="3">
                  <c:v>QUESTIONNING PEOPLE</c:v>
                </c:pt>
                <c:pt idx="4">
                  <c:v>ENVIRONMENTAL INFORMATION</c:v>
                </c:pt>
                <c:pt idx="5">
                  <c:v>GPS (in car)</c:v>
                </c:pt>
                <c:pt idx="6">
                  <c:v> MOBILE INTERFACE</c:v>
                </c:pt>
                <c:pt idx="7">
                  <c:v>INTERNET</c:v>
                </c:pt>
              </c:strCache>
            </c:strRef>
          </c:cat>
          <c:val>
            <c:numRef>
              <c:f>'Tblx croisés âge x V'!$P$55:$W$55</c:f>
              <c:numCache>
                <c:formatCode>0%</c:formatCode>
                <c:ptCount val="8"/>
                <c:pt idx="0">
                  <c:v>0.67</c:v>
                </c:pt>
                <c:pt idx="1">
                  <c:v>0.33</c:v>
                </c:pt>
                <c:pt idx="2">
                  <c:v>0.33</c:v>
                </c:pt>
                <c:pt idx="3" formatCode="General">
                  <c:v>0</c:v>
                </c:pt>
                <c:pt idx="4">
                  <c:v>0.11</c:v>
                </c:pt>
                <c:pt idx="5">
                  <c:v>0.78</c:v>
                </c:pt>
                <c:pt idx="6">
                  <c:v>0.22</c:v>
                </c:pt>
                <c:pt idx="7">
                  <c:v>0.78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2918016"/>
        <c:axId val="142919552"/>
      </c:barChart>
      <c:catAx>
        <c:axId val="14291801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 rot="-1380000"/>
          <a:lstStyle/>
          <a:p>
            <a:pPr>
              <a:defRPr sz="1200"/>
            </a:pPr>
            <a:endParaRPr lang="fr-FR"/>
          </a:p>
        </c:txPr>
        <c:crossAx val="142919552"/>
        <c:crosses val="autoZero"/>
        <c:auto val="1"/>
        <c:lblAlgn val="ctr"/>
        <c:lblOffset val="100"/>
        <c:noMultiLvlLbl val="0"/>
      </c:catAx>
      <c:valAx>
        <c:axId val="142919552"/>
        <c:scaling>
          <c:orientation val="minMax"/>
          <c:max val="0.8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fr-FR"/>
          </a:p>
        </c:txPr>
        <c:crossAx val="142918016"/>
        <c:crosses val="autoZero"/>
        <c:crossBetween val="between"/>
        <c:majorUnit val="0.2"/>
      </c:valAx>
    </c:plotArea>
    <c:legend>
      <c:legendPos val="r"/>
      <c:layout>
        <c:manualLayout>
          <c:xMode val="edge"/>
          <c:yMode val="edge"/>
          <c:x val="0.89389838327142379"/>
          <c:y val="0.19517264011027147"/>
          <c:w val="9.9967032648546311E-2"/>
          <c:h val="0.43957078634172958"/>
        </c:manualLayout>
      </c:layout>
      <c:overlay val="0"/>
      <c:txPr>
        <a:bodyPr/>
        <a:lstStyle/>
        <a:p>
          <a:pPr>
            <a:defRPr sz="1600"/>
          </a:pPr>
          <a:endParaRPr lang="fr-FR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fr-FR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3AFE2C-5007-4057-8DFB-EC24DF7E4136}" type="datetimeFigureOut">
              <a:rPr lang="fr-FR" smtClean="0"/>
              <a:pPr/>
              <a:t>05/09/2013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25FE0B-B3A6-4AF6-B265-A109385ED237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882610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Hello </a:t>
            </a:r>
            <a:r>
              <a:rPr lang="fr-FR" dirty="0" err="1" smtClean="0"/>
              <a:t>everybody</a:t>
            </a:r>
            <a:r>
              <a:rPr lang="fr-FR" dirty="0" smtClean="0"/>
              <a:t>, </a:t>
            </a:r>
            <a:r>
              <a:rPr lang="fr-FR" dirty="0" err="1" smtClean="0"/>
              <a:t>my</a:t>
            </a:r>
            <a:r>
              <a:rPr lang="fr-FR" dirty="0" smtClean="0"/>
              <a:t> </a:t>
            </a:r>
            <a:r>
              <a:rPr lang="fr-FR" dirty="0" err="1" smtClean="0"/>
              <a:t>name</a:t>
            </a:r>
            <a:r>
              <a:rPr lang="fr-FR" dirty="0" smtClean="0"/>
              <a:t> </a:t>
            </a:r>
            <a:r>
              <a:rPr lang="fr-FR" dirty="0" err="1" smtClean="0"/>
              <a:t>is</a:t>
            </a:r>
            <a:r>
              <a:rPr lang="fr-FR" dirty="0" smtClean="0"/>
              <a:t> Fanny Le Morellec.</a:t>
            </a:r>
          </a:p>
          <a:p>
            <a:r>
              <a:rPr lang="fr-FR" dirty="0" err="1" smtClean="0"/>
              <a:t>I’m</a:t>
            </a:r>
            <a:r>
              <a:rPr lang="fr-FR" dirty="0" smtClean="0"/>
              <a:t> </a:t>
            </a:r>
            <a:r>
              <a:rPr lang="fr-FR" dirty="0" err="1" smtClean="0"/>
              <a:t>Phd</a:t>
            </a:r>
            <a:r>
              <a:rPr lang="fr-FR" dirty="0" smtClean="0"/>
              <a:t> </a:t>
            </a:r>
            <a:r>
              <a:rPr lang="fr-FR" dirty="0" err="1" smtClean="0"/>
              <a:t>Student</a:t>
            </a:r>
            <a:r>
              <a:rPr lang="fr-FR" dirty="0" smtClean="0"/>
              <a:t> </a:t>
            </a:r>
            <a:r>
              <a:rPr lang="fr-FR" dirty="0" err="1" smtClean="0"/>
              <a:t>at</a:t>
            </a:r>
            <a:r>
              <a:rPr lang="fr-FR" dirty="0" smtClean="0"/>
              <a:t> 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Conservatoire National des Arts et </a:t>
            </a:r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Métiers</a:t>
            </a:r>
            <a:r>
              <a:rPr lang="fr-F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to Paris, in France</a:t>
            </a:r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fr-F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My</a:t>
            </a:r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r-F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work</a:t>
            </a:r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r-F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</a:t>
            </a:r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fr-F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funded</a:t>
            </a:r>
            <a:r>
              <a:rPr lang="fr-F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by the French</a:t>
            </a:r>
            <a:r>
              <a:rPr lang="fr-F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Environment and </a:t>
            </a:r>
            <a:r>
              <a:rPr lang="fr-F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Energy</a:t>
            </a:r>
            <a:r>
              <a:rPr lang="fr-F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Management </a:t>
            </a:r>
            <a:r>
              <a:rPr lang="fr-F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Agency</a:t>
            </a:r>
            <a:r>
              <a:rPr lang="fr-F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and the French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Office for Atomic Energy and Alternative Energies.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Today I will present my paper entitled </a:t>
            </a:r>
            <a:r>
              <a:rPr lang="fr-FR" sz="1200" b="1" dirty="0" smtClean="0">
                <a:solidFill>
                  <a:schemeClr val="tx1"/>
                </a:solidFill>
              </a:rPr>
              <a:t>ICT as a </a:t>
            </a:r>
            <a:r>
              <a:rPr lang="fr-FR" sz="1200" b="1" dirty="0" err="1" smtClean="0">
                <a:solidFill>
                  <a:schemeClr val="tx1"/>
                </a:solidFill>
              </a:rPr>
              <a:t>tool</a:t>
            </a:r>
            <a:r>
              <a:rPr lang="fr-FR" sz="1200" b="1" dirty="0" smtClean="0">
                <a:solidFill>
                  <a:schemeClr val="tx1"/>
                </a:solidFill>
              </a:rPr>
              <a:t> for </a:t>
            </a:r>
            <a:r>
              <a:rPr lang="fr-FR" sz="1200" b="1" dirty="0" err="1" smtClean="0">
                <a:solidFill>
                  <a:schemeClr val="tx1"/>
                </a:solidFill>
              </a:rPr>
              <a:t>maintaining</a:t>
            </a:r>
            <a:r>
              <a:rPr lang="fr-FR" sz="1200" b="1" dirty="0" smtClean="0">
                <a:solidFill>
                  <a:schemeClr val="tx1"/>
                </a:solidFill>
              </a:rPr>
              <a:t> </a:t>
            </a:r>
            <a:r>
              <a:rPr lang="fr-FR" sz="1200" b="1" dirty="0" err="1" smtClean="0">
                <a:solidFill>
                  <a:schemeClr val="tx1"/>
                </a:solidFill>
              </a:rPr>
              <a:t>older</a:t>
            </a:r>
            <a:r>
              <a:rPr lang="fr-FR" sz="1200" b="1" dirty="0" smtClean="0">
                <a:solidFill>
                  <a:schemeClr val="tx1"/>
                </a:solidFill>
              </a:rPr>
              <a:t> </a:t>
            </a:r>
            <a:r>
              <a:rPr lang="fr-FR" sz="1200" b="1" dirty="0" err="1" smtClean="0">
                <a:solidFill>
                  <a:schemeClr val="tx1"/>
                </a:solidFill>
              </a:rPr>
              <a:t>people’s</a:t>
            </a:r>
            <a:r>
              <a:rPr lang="fr-FR" sz="1200" b="1" dirty="0" smtClean="0">
                <a:solidFill>
                  <a:schemeClr val="tx1"/>
                </a:solidFill>
              </a:rPr>
              <a:t> </a:t>
            </a:r>
            <a:r>
              <a:rPr lang="fr-FR" sz="1200" b="1" dirty="0" err="1" smtClean="0">
                <a:solidFill>
                  <a:schemeClr val="tx1"/>
                </a:solidFill>
              </a:rPr>
              <a:t>mobility</a:t>
            </a:r>
            <a:r>
              <a:rPr lang="fr-FR" sz="1200" b="1" dirty="0" smtClean="0">
                <a:solidFill>
                  <a:schemeClr val="tx1"/>
                </a:solidFill>
              </a:rPr>
              <a:t>.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25FE0B-B3A6-4AF6-B265-A109385ED237}" type="slidenum">
              <a:rPr lang="fr-FR" smtClean="0"/>
              <a:pPr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106023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 descr="bandeau_titre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3310128" cy="6858000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3960000" y="1855288"/>
            <a:ext cx="4788464" cy="2653832"/>
          </a:xfrm>
        </p:spPr>
        <p:txBody>
          <a:bodyPr anchor="t" anchorCtr="0"/>
          <a:lstStyle>
            <a:lvl1pPr>
              <a:lnSpc>
                <a:spcPts val="3800"/>
              </a:lnSpc>
              <a:defRPr sz="2800" b="0" cap="all" baseline="0">
                <a:solidFill>
                  <a:srgbClr val="666666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3960000" y="5805264"/>
            <a:ext cx="4788464" cy="504056"/>
          </a:xfrm>
        </p:spPr>
        <p:txBody>
          <a:bodyPr anchor="b" anchorCtr="0"/>
          <a:lstStyle>
            <a:lvl1pPr marL="0" indent="0" algn="l">
              <a:buNone/>
              <a:defRPr sz="1550" cap="all" baseline="0">
                <a:solidFill>
                  <a:srgbClr val="666666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 dirty="0"/>
          </a:p>
        </p:txBody>
      </p:sp>
      <p:sp>
        <p:nvSpPr>
          <p:cNvPr id="9" name="Espace réservé du texte 8"/>
          <p:cNvSpPr>
            <a:spLocks noGrp="1"/>
          </p:cNvSpPr>
          <p:nvPr>
            <p:ph type="body" sz="quarter" idx="13" hasCustomPrompt="1"/>
          </p:nvPr>
        </p:nvSpPr>
        <p:spPr>
          <a:xfrm>
            <a:off x="3960000" y="4509120"/>
            <a:ext cx="4788464" cy="1224136"/>
          </a:xfrm>
        </p:spPr>
        <p:txBody>
          <a:bodyPr anchor="b" anchorCtr="0"/>
          <a:lstStyle>
            <a:lvl1pPr marL="0" indent="0">
              <a:buFont typeface="Arial" pitchFamily="34" charset="0"/>
              <a:buNone/>
              <a:defRPr sz="850" b="0">
                <a:solidFill>
                  <a:srgbClr val="666666"/>
                </a:solidFill>
              </a:defRPr>
            </a:lvl1pPr>
          </a:lstStyle>
          <a:p>
            <a:pPr lvl="0"/>
            <a:r>
              <a:rPr lang="fr-FR" dirty="0" smtClean="0"/>
              <a:t>Nom événement | Prénom Nom</a:t>
            </a:r>
            <a:endParaRPr lang="fr-FR" dirty="0"/>
          </a:p>
        </p:txBody>
      </p:sp>
      <p:sp>
        <p:nvSpPr>
          <p:cNvPr id="11" name="Espace réservé de la date 10"/>
          <p:cNvSpPr>
            <a:spLocks noGrp="1"/>
          </p:cNvSpPr>
          <p:nvPr>
            <p:ph type="dt" sz="half" idx="14"/>
          </p:nvPr>
        </p:nvSpPr>
        <p:spPr>
          <a:xfrm>
            <a:off x="3960000" y="6305192"/>
            <a:ext cx="1450504" cy="365125"/>
          </a:xfrm>
        </p:spPr>
        <p:txBody>
          <a:bodyPr/>
          <a:lstStyle/>
          <a:p>
            <a:fld id="{5A670D01-F781-458A-874C-55B86AE4F689}" type="datetime4">
              <a:rPr lang="fr-FR" smtClean="0"/>
              <a:pPr/>
              <a:t>5 septembre 2013</a:t>
            </a:fld>
            <a:endParaRPr lang="fr-FR" dirty="0"/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 dirty="0" smtClean="0"/>
              <a:t>|  PAGE </a:t>
            </a:r>
            <a:fld id="{AEFB9B6D-867A-40B8-ACB0-35CC9F272C9C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3" name="Espace réservé du pied de page 12"/>
          <p:cNvSpPr>
            <a:spLocks noGrp="1"/>
          </p:cNvSpPr>
          <p:nvPr>
            <p:ph type="ftr" sz="quarter" idx="16"/>
          </p:nvPr>
        </p:nvSpPr>
        <p:spPr>
          <a:xfrm>
            <a:off x="5436096" y="6305192"/>
            <a:ext cx="255544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 dirty="0" smtClean="0"/>
              <a:t>CEA | 10 AVRIL 2012</a:t>
            </a:r>
            <a:endParaRPr lang="fr-F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age vie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 descr="bandeau_page_carte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251460"/>
          </a:xfrm>
          <a:prstGeom prst="rect">
            <a:avLst/>
          </a:prstGeom>
        </p:spPr>
      </p:pic>
      <p:sp>
        <p:nvSpPr>
          <p:cNvPr id="6" name="Espace réservé de la date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279CF-5F7A-4B7F-863F-E42A55868E9F}" type="datetime4">
              <a:rPr lang="fr-FR" smtClean="0"/>
              <a:pPr/>
              <a:t>5 septembre 2013</a:t>
            </a:fld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fr-FR" smtClean="0"/>
              <a:t>|  PAGE </a:t>
            </a:r>
            <a:fld id="{AEFB9B6D-867A-40B8-ACB0-35CC9F272C9C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fr-FR" smtClean="0"/>
              <a:t>CEA | 10 AVRIL 2012</a:t>
            </a:r>
            <a:endParaRPr lang="fr-FR" dirty="0"/>
          </a:p>
        </p:txBody>
      </p:sp>
      <p:sp>
        <p:nvSpPr>
          <p:cNvPr id="17" name="Espace réservé du contenu 15"/>
          <p:cNvSpPr>
            <a:spLocks noGrp="1"/>
          </p:cNvSpPr>
          <p:nvPr>
            <p:ph sz="quarter" idx="15"/>
          </p:nvPr>
        </p:nvSpPr>
        <p:spPr>
          <a:xfrm>
            <a:off x="378000" y="836613"/>
            <a:ext cx="8460000" cy="5184775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ar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 descr="carte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76486" y="846237"/>
            <a:ext cx="8460000" cy="4156911"/>
          </a:xfrm>
          <a:prstGeom prst="rect">
            <a:avLst/>
          </a:prstGeom>
        </p:spPr>
      </p:pic>
      <p:pic>
        <p:nvPicPr>
          <p:cNvPr id="9" name="Image 8" descr="bandeau_page_carte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251460"/>
          </a:xfrm>
          <a:prstGeom prst="rect">
            <a:avLst/>
          </a:prstGeom>
        </p:spPr>
      </p:pic>
      <p:sp>
        <p:nvSpPr>
          <p:cNvPr id="6" name="Espace réservé de la date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FFD40-761D-4F28-8242-41B0D66C5A8D}" type="datetime4">
              <a:rPr lang="fr-FR" smtClean="0"/>
              <a:pPr/>
              <a:t>5 septembre 2013</a:t>
            </a:fld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fr-FR" smtClean="0"/>
              <a:t>|  PAGE </a:t>
            </a:r>
            <a:fld id="{AEFB9B6D-867A-40B8-ACB0-35CC9F272C9C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fr-FR" smtClean="0"/>
              <a:t>CEA | 10 AVRIL 2012</a:t>
            </a:r>
            <a:endParaRPr lang="fr-FR" dirty="0"/>
          </a:p>
        </p:txBody>
      </p:sp>
      <p:sp>
        <p:nvSpPr>
          <p:cNvPr id="33" name="Espace réservé du graphique 32"/>
          <p:cNvSpPr>
            <a:spLocks noGrp="1"/>
          </p:cNvSpPr>
          <p:nvPr>
            <p:ph type="chart" sz="quarter" idx="13" hasCustomPrompt="1"/>
          </p:nvPr>
        </p:nvSpPr>
        <p:spPr>
          <a:xfrm>
            <a:off x="899592" y="5157788"/>
            <a:ext cx="3240360" cy="863600"/>
          </a:xfrm>
        </p:spPr>
        <p:txBody>
          <a:bodyPr anchor="ctr"/>
          <a:lstStyle>
            <a:lvl1pPr marL="0" indent="0" algn="ctr">
              <a:defRPr sz="1200"/>
            </a:lvl1pPr>
          </a:lstStyle>
          <a:p>
            <a:r>
              <a:rPr lang="fr-FR" dirty="0" smtClean="0"/>
              <a:t> Graphique</a:t>
            </a:r>
            <a:endParaRPr lang="fr-FR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1_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 descr="bandeau_intercalaire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310128" y="0"/>
            <a:ext cx="5833872" cy="6858000"/>
          </a:xfrm>
          <a:prstGeom prst="rect">
            <a:avLst/>
          </a:prstGeom>
        </p:spPr>
      </p:pic>
      <p:pic>
        <p:nvPicPr>
          <p:cNvPr id="7" name="Image 6" descr="bandeau_dernière.png"/>
          <p:cNvPicPr>
            <a:picLocks noChangeAspect="1"/>
          </p:cNvPicPr>
          <p:nvPr userDrawn="1"/>
        </p:nvPicPr>
        <p:blipFill>
          <a:blip r:embed="rId3" cstate="print"/>
          <a:srcRect b="15350"/>
          <a:stretch>
            <a:fillRect/>
          </a:stretch>
        </p:blipFill>
        <p:spPr>
          <a:xfrm>
            <a:off x="3310128" y="0"/>
            <a:ext cx="5833872" cy="5805264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138800" y="5799600"/>
            <a:ext cx="1897200" cy="943200"/>
          </a:xfrm>
        </p:spPr>
        <p:txBody>
          <a:bodyPr anchor="t" anchorCtr="0"/>
          <a:lstStyle>
            <a:lvl1pPr>
              <a:lnSpc>
                <a:spcPts val="1200"/>
              </a:lnSpc>
              <a:defRPr sz="850" b="0" cap="none" baseline="0">
                <a:solidFill>
                  <a:schemeClr val="bg2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39505" y="5799600"/>
            <a:ext cx="3552775" cy="943200"/>
          </a:xfrm>
        </p:spPr>
        <p:txBody>
          <a:bodyPr/>
          <a:lstStyle>
            <a:lvl1pPr marL="0" indent="0">
              <a:lnSpc>
                <a:spcPts val="1200"/>
              </a:lnSpc>
              <a:spcAft>
                <a:spcPts val="0"/>
              </a:spcAft>
              <a:buFont typeface="Arial" pitchFamily="34" charset="0"/>
              <a:buNone/>
              <a:defRPr sz="800">
                <a:solidFill>
                  <a:schemeClr val="bg1"/>
                </a:solidFill>
              </a:defRPr>
            </a:lvl1pPr>
            <a:lvl2pPr marL="0" indent="0">
              <a:lnSpc>
                <a:spcPts val="1200"/>
              </a:lnSpc>
              <a:spcBef>
                <a:spcPts val="800"/>
              </a:spcBef>
              <a:buFont typeface="Arial" pitchFamily="34" charset="0"/>
              <a:buNone/>
              <a:defRPr sz="650">
                <a:solidFill>
                  <a:schemeClr val="bg1"/>
                </a:solidFill>
              </a:defRPr>
            </a:lvl2pPr>
            <a:lvl3pPr marL="0" indent="0">
              <a:lnSpc>
                <a:spcPts val="1200"/>
              </a:lnSpc>
              <a:buFont typeface="Arial" pitchFamily="34" charset="0"/>
              <a:buNone/>
              <a:defRPr sz="650">
                <a:solidFill>
                  <a:schemeClr val="bg1"/>
                </a:solidFill>
              </a:defRPr>
            </a:lvl3pPr>
            <a:lvl4pPr marL="0" indent="0">
              <a:lnSpc>
                <a:spcPts val="1200"/>
              </a:lnSpc>
              <a:buFont typeface="Arial" pitchFamily="34" charset="0"/>
              <a:buNone/>
              <a:defRPr sz="650">
                <a:solidFill>
                  <a:schemeClr val="bg1"/>
                </a:solidFill>
              </a:defRPr>
            </a:lvl4pPr>
            <a:lvl5pPr marL="0" indent="0">
              <a:lnSpc>
                <a:spcPts val="1200"/>
              </a:lnSpc>
              <a:buFont typeface="Arial" pitchFamily="34" charset="0"/>
              <a:buNone/>
              <a:defRPr sz="650">
                <a:solidFill>
                  <a:schemeClr val="bg1"/>
                </a:solidFill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BF2D0-3E8C-4D29-A6FB-3A5B8A980592}" type="datetime4">
              <a:rPr lang="fr-FR" smtClean="0"/>
              <a:pPr/>
              <a:t>5 septembre 2013</a:t>
            </a:fld>
            <a:endParaRPr lang="fr-FR" dirty="0"/>
          </a:p>
        </p:txBody>
      </p:sp>
      <p:sp>
        <p:nvSpPr>
          <p:cNvPr id="11" name="Espace réservé du numéro de diapositive 10"/>
          <p:cNvSpPr>
            <a:spLocks noGrp="1"/>
          </p:cNvSpPr>
          <p:nvPr>
            <p:ph type="sldNum" sz="quarter" idx="11"/>
          </p:nvPr>
        </p:nvSpPr>
        <p:spPr>
          <a:xfrm>
            <a:off x="576000" y="5445224"/>
            <a:ext cx="1118696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fr-FR" dirty="0" smtClean="0"/>
              <a:t>|  PAGE </a:t>
            </a:r>
            <a:fld id="{AEFB9B6D-867A-40B8-ACB0-35CC9F272C9C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2" name="Espace réservé du pied de page 11"/>
          <p:cNvSpPr>
            <a:spLocks noGrp="1"/>
          </p:cNvSpPr>
          <p:nvPr>
            <p:ph type="ftr" sz="quarter" idx="12"/>
          </p:nvPr>
        </p:nvSpPr>
        <p:spPr>
          <a:xfrm>
            <a:off x="576000" y="5877272"/>
            <a:ext cx="2664296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fr-FR" dirty="0" smtClean="0"/>
              <a:t>CEA | 10 AVRIL 2012</a:t>
            </a:r>
            <a:endParaRPr lang="fr-FR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 descr="bandeau_titre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3310128" cy="6858000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3960000" y="1855288"/>
            <a:ext cx="4788464" cy="2653832"/>
          </a:xfrm>
        </p:spPr>
        <p:txBody>
          <a:bodyPr anchor="t" anchorCtr="0"/>
          <a:lstStyle>
            <a:lvl1pPr>
              <a:lnSpc>
                <a:spcPts val="3800"/>
              </a:lnSpc>
              <a:defRPr sz="2800" b="0" cap="all" baseline="0">
                <a:solidFill>
                  <a:srgbClr val="666666"/>
                </a:solidFill>
              </a:defRPr>
            </a:lvl1pPr>
          </a:lstStyle>
          <a:p>
            <a:r>
              <a:rPr lang="fr-FR" smtClean="0"/>
              <a:t>Cliquez pour modifier le style du titre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3960000" y="5805264"/>
            <a:ext cx="4788464" cy="504056"/>
          </a:xfrm>
        </p:spPr>
        <p:txBody>
          <a:bodyPr anchor="b" anchorCtr="0"/>
          <a:lstStyle>
            <a:lvl1pPr marL="0" indent="0" algn="l">
              <a:buNone/>
              <a:defRPr sz="1550" cap="all" baseline="0">
                <a:solidFill>
                  <a:srgbClr val="666666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 dirty="0"/>
          </a:p>
        </p:txBody>
      </p:sp>
      <p:sp>
        <p:nvSpPr>
          <p:cNvPr id="9" name="Espace réservé du texte 8"/>
          <p:cNvSpPr>
            <a:spLocks noGrp="1"/>
          </p:cNvSpPr>
          <p:nvPr>
            <p:ph type="body" sz="quarter" idx="13" hasCustomPrompt="1"/>
          </p:nvPr>
        </p:nvSpPr>
        <p:spPr>
          <a:xfrm>
            <a:off x="3960000" y="4509120"/>
            <a:ext cx="4788464" cy="1224136"/>
          </a:xfrm>
        </p:spPr>
        <p:txBody>
          <a:bodyPr anchor="b" anchorCtr="0"/>
          <a:lstStyle>
            <a:lvl1pPr marL="0" indent="0">
              <a:buFont typeface="Arial" pitchFamily="34" charset="0"/>
              <a:buNone/>
              <a:defRPr sz="850" b="0">
                <a:solidFill>
                  <a:srgbClr val="666666"/>
                </a:solidFill>
              </a:defRPr>
            </a:lvl1pPr>
          </a:lstStyle>
          <a:p>
            <a:pPr lvl="0"/>
            <a:r>
              <a:rPr lang="fr-FR" dirty="0" smtClean="0"/>
              <a:t>Nom événement | Prénom Nom</a:t>
            </a:r>
            <a:endParaRPr lang="fr-FR" dirty="0"/>
          </a:p>
        </p:txBody>
      </p:sp>
      <p:sp>
        <p:nvSpPr>
          <p:cNvPr id="11" name="Espace réservé de la date 10"/>
          <p:cNvSpPr>
            <a:spLocks noGrp="1"/>
          </p:cNvSpPr>
          <p:nvPr>
            <p:ph type="dt" sz="half" idx="14"/>
          </p:nvPr>
        </p:nvSpPr>
        <p:spPr>
          <a:xfrm>
            <a:off x="3960000" y="6305192"/>
            <a:ext cx="1450504" cy="365125"/>
          </a:xfrm>
        </p:spPr>
        <p:txBody>
          <a:bodyPr/>
          <a:lstStyle/>
          <a:p>
            <a:fld id="{A2E52775-AC37-43B8-93E0-60F77AD876FA}" type="datetime4">
              <a:rPr lang="fr-FR" smtClean="0">
                <a:solidFill>
                  <a:prstClr val="white"/>
                </a:solidFill>
              </a:rPr>
              <a:pPr/>
              <a:t>5 septembre 2013</a:t>
            </a:fld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 dirty="0" smtClean="0">
                <a:solidFill>
                  <a:prstClr val="white"/>
                </a:solidFill>
              </a:rPr>
              <a:t>|  PAGE </a:t>
            </a:r>
            <a:fld id="{AEFB9B6D-867A-40B8-ACB0-35CC9F272C9C}" type="slidenum">
              <a:rPr lang="fr-FR" smtClean="0">
                <a:solidFill>
                  <a:prstClr val="white"/>
                </a:solidFill>
              </a:rPr>
              <a:pPr/>
              <a:t>‹N°›</a:t>
            </a:fld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13" name="Espace réservé du pied de page 12"/>
          <p:cNvSpPr>
            <a:spLocks noGrp="1"/>
          </p:cNvSpPr>
          <p:nvPr>
            <p:ph type="ftr" sz="quarter" idx="16"/>
          </p:nvPr>
        </p:nvSpPr>
        <p:spPr>
          <a:xfrm>
            <a:off x="5436096" y="6305192"/>
            <a:ext cx="255544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 smtClean="0">
                <a:solidFill>
                  <a:prstClr val="white"/>
                </a:solidFill>
              </a:rPr>
              <a:t>CEA | 19 Février 2013</a:t>
            </a:r>
            <a:endParaRPr lang="fr-FR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30378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1 visu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 descr="bandeau_titre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3310128" cy="6858000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3960000" y="1855288"/>
            <a:ext cx="4788464" cy="1429696"/>
          </a:xfrm>
        </p:spPr>
        <p:txBody>
          <a:bodyPr anchor="t" anchorCtr="0"/>
          <a:lstStyle>
            <a:lvl1pPr>
              <a:lnSpc>
                <a:spcPts val="3800"/>
              </a:lnSpc>
              <a:defRPr sz="2800" b="0" cap="all" baseline="0">
                <a:solidFill>
                  <a:srgbClr val="666666"/>
                </a:solidFill>
              </a:defRPr>
            </a:lvl1pPr>
          </a:lstStyle>
          <a:p>
            <a:r>
              <a:rPr lang="fr-FR" smtClean="0"/>
              <a:t>Cliquez pour modifier le style du titre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3960000" y="5805264"/>
            <a:ext cx="4788464" cy="504056"/>
          </a:xfrm>
        </p:spPr>
        <p:txBody>
          <a:bodyPr anchor="b" anchorCtr="0"/>
          <a:lstStyle>
            <a:lvl1pPr marL="0" indent="0" algn="l">
              <a:buNone/>
              <a:defRPr sz="1550" cap="all" baseline="0">
                <a:solidFill>
                  <a:srgbClr val="666666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 dirty="0"/>
          </a:p>
        </p:txBody>
      </p:sp>
      <p:sp>
        <p:nvSpPr>
          <p:cNvPr id="9" name="Espace réservé du texte 8"/>
          <p:cNvSpPr>
            <a:spLocks noGrp="1"/>
          </p:cNvSpPr>
          <p:nvPr>
            <p:ph type="body" sz="quarter" idx="13" hasCustomPrompt="1"/>
          </p:nvPr>
        </p:nvSpPr>
        <p:spPr>
          <a:xfrm>
            <a:off x="3960000" y="5445224"/>
            <a:ext cx="4788464" cy="288032"/>
          </a:xfrm>
        </p:spPr>
        <p:txBody>
          <a:bodyPr anchor="b" anchorCtr="0"/>
          <a:lstStyle>
            <a:lvl1pPr marL="0" indent="0">
              <a:buFont typeface="Arial" pitchFamily="34" charset="0"/>
              <a:buNone/>
              <a:defRPr sz="850" b="0">
                <a:solidFill>
                  <a:srgbClr val="666666"/>
                </a:solidFill>
              </a:defRPr>
            </a:lvl1pPr>
          </a:lstStyle>
          <a:p>
            <a:pPr lvl="0"/>
            <a:r>
              <a:rPr lang="fr-FR" dirty="0" smtClean="0"/>
              <a:t>Nom événement | Prénom Nom</a:t>
            </a:r>
            <a:endParaRPr lang="fr-FR" dirty="0"/>
          </a:p>
        </p:txBody>
      </p:sp>
      <p:sp>
        <p:nvSpPr>
          <p:cNvPr id="12" name="Espace réservé pour une image  11"/>
          <p:cNvSpPr>
            <a:spLocks noGrp="1"/>
          </p:cNvSpPr>
          <p:nvPr>
            <p:ph type="pic" sz="quarter" idx="14" hasCustomPrompt="1"/>
          </p:nvPr>
        </p:nvSpPr>
        <p:spPr>
          <a:xfrm>
            <a:off x="3311999" y="3311999"/>
            <a:ext cx="5832000" cy="2124000"/>
          </a:xfrm>
          <a:solidFill>
            <a:srgbClr val="666666"/>
          </a:solidFill>
        </p:spPr>
        <p:txBody>
          <a:bodyPr anchor="ctr"/>
          <a:lstStyle>
            <a:lvl1pPr marL="0" indent="0"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fr-FR" dirty="0" smtClean="0"/>
              <a:t> Visuel</a:t>
            </a:r>
            <a:endParaRPr lang="fr-FR" dirty="0"/>
          </a:p>
        </p:txBody>
      </p:sp>
      <p:sp>
        <p:nvSpPr>
          <p:cNvPr id="13" name="Espace réservé de la date 12"/>
          <p:cNvSpPr>
            <a:spLocks noGrp="1"/>
          </p:cNvSpPr>
          <p:nvPr>
            <p:ph type="dt" sz="half" idx="15"/>
          </p:nvPr>
        </p:nvSpPr>
        <p:spPr>
          <a:xfrm>
            <a:off x="3960000" y="6305192"/>
            <a:ext cx="1450504" cy="365125"/>
          </a:xfrm>
        </p:spPr>
        <p:txBody>
          <a:bodyPr/>
          <a:lstStyle/>
          <a:p>
            <a:fld id="{C444CBD9-74F0-4188-8979-0825B1D9A721}" type="datetime4">
              <a:rPr lang="fr-FR" smtClean="0">
                <a:solidFill>
                  <a:prstClr val="white"/>
                </a:solidFill>
              </a:rPr>
              <a:pPr/>
              <a:t>5 septembre 2013</a:t>
            </a:fld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14" name="Espace réservé du numéro de diapositive 1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 dirty="0" smtClean="0">
                <a:solidFill>
                  <a:prstClr val="white"/>
                </a:solidFill>
              </a:rPr>
              <a:t>|  PAGE </a:t>
            </a:r>
            <a:fld id="{AEFB9B6D-867A-40B8-ACB0-35CC9F272C9C}" type="slidenum">
              <a:rPr lang="fr-FR" smtClean="0">
                <a:solidFill>
                  <a:prstClr val="white"/>
                </a:solidFill>
              </a:rPr>
              <a:pPr/>
              <a:t>‹N°›</a:t>
            </a:fld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15" name="Espace réservé du pied de page 14"/>
          <p:cNvSpPr>
            <a:spLocks noGrp="1"/>
          </p:cNvSpPr>
          <p:nvPr>
            <p:ph type="ftr" sz="quarter" idx="17"/>
          </p:nvPr>
        </p:nvSpPr>
        <p:spPr>
          <a:xfrm>
            <a:off x="5436096" y="6305192"/>
            <a:ext cx="255544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 smtClean="0">
                <a:solidFill>
                  <a:prstClr val="white"/>
                </a:solidFill>
              </a:rPr>
              <a:t>CEA | 19 Février 2013</a:t>
            </a:r>
            <a:endParaRPr lang="fr-FR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68673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3 visue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 descr="bandeau_titre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3310128" cy="6858000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3960000" y="1855288"/>
            <a:ext cx="4788464" cy="1429696"/>
          </a:xfrm>
        </p:spPr>
        <p:txBody>
          <a:bodyPr anchor="t" anchorCtr="0"/>
          <a:lstStyle>
            <a:lvl1pPr>
              <a:lnSpc>
                <a:spcPts val="3800"/>
              </a:lnSpc>
              <a:defRPr sz="2800" b="0" cap="all" baseline="0">
                <a:solidFill>
                  <a:srgbClr val="666666"/>
                </a:solidFill>
              </a:defRPr>
            </a:lvl1pPr>
          </a:lstStyle>
          <a:p>
            <a:r>
              <a:rPr lang="fr-FR" smtClean="0"/>
              <a:t>Cliquez pour modifier le style du titre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3960000" y="5805264"/>
            <a:ext cx="4788464" cy="504056"/>
          </a:xfrm>
        </p:spPr>
        <p:txBody>
          <a:bodyPr anchor="b" anchorCtr="0"/>
          <a:lstStyle>
            <a:lvl1pPr marL="0" indent="0" algn="l">
              <a:buNone/>
              <a:defRPr sz="1550" cap="all" baseline="0">
                <a:solidFill>
                  <a:srgbClr val="666666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 dirty="0"/>
          </a:p>
        </p:txBody>
      </p:sp>
      <p:sp>
        <p:nvSpPr>
          <p:cNvPr id="9" name="Espace réservé du texte 8"/>
          <p:cNvSpPr>
            <a:spLocks noGrp="1"/>
          </p:cNvSpPr>
          <p:nvPr>
            <p:ph type="body" sz="quarter" idx="13" hasCustomPrompt="1"/>
          </p:nvPr>
        </p:nvSpPr>
        <p:spPr>
          <a:xfrm>
            <a:off x="3960000" y="5445224"/>
            <a:ext cx="4788464" cy="288032"/>
          </a:xfrm>
        </p:spPr>
        <p:txBody>
          <a:bodyPr anchor="b" anchorCtr="0"/>
          <a:lstStyle>
            <a:lvl1pPr marL="0" indent="0">
              <a:buFont typeface="Arial" pitchFamily="34" charset="0"/>
              <a:buNone/>
              <a:defRPr sz="850" b="0">
                <a:solidFill>
                  <a:srgbClr val="666666"/>
                </a:solidFill>
              </a:defRPr>
            </a:lvl1pPr>
          </a:lstStyle>
          <a:p>
            <a:pPr lvl="0"/>
            <a:r>
              <a:rPr lang="fr-FR" dirty="0" smtClean="0"/>
              <a:t>Nom événement | Prénom Nom</a:t>
            </a:r>
            <a:endParaRPr lang="fr-FR" dirty="0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17"/>
          </p:nvPr>
        </p:nvSpPr>
        <p:spPr>
          <a:xfrm>
            <a:off x="3960000" y="6305192"/>
            <a:ext cx="1450504" cy="365125"/>
          </a:xfrm>
        </p:spPr>
        <p:txBody>
          <a:bodyPr/>
          <a:lstStyle/>
          <a:p>
            <a:fld id="{B3381CAA-B3FA-4696-8B6B-91EBDB6363AF}" type="datetime4">
              <a:rPr lang="fr-FR" smtClean="0">
                <a:solidFill>
                  <a:prstClr val="white"/>
                </a:solidFill>
              </a:rPr>
              <a:pPr/>
              <a:t>5 septembre 2013</a:t>
            </a:fld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15" name="Espace réservé du numéro de diapositive 14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 dirty="0" smtClean="0">
                <a:solidFill>
                  <a:prstClr val="white"/>
                </a:solidFill>
              </a:rPr>
              <a:t>|  PAGE </a:t>
            </a:r>
            <a:fld id="{AEFB9B6D-867A-40B8-ACB0-35CC9F272C9C}" type="slidenum">
              <a:rPr lang="fr-FR" smtClean="0">
                <a:solidFill>
                  <a:prstClr val="white"/>
                </a:solidFill>
              </a:rPr>
              <a:pPr/>
              <a:t>‹N°›</a:t>
            </a:fld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16" name="Espace réservé du pied de page 15"/>
          <p:cNvSpPr>
            <a:spLocks noGrp="1"/>
          </p:cNvSpPr>
          <p:nvPr>
            <p:ph type="ftr" sz="quarter" idx="19"/>
          </p:nvPr>
        </p:nvSpPr>
        <p:spPr>
          <a:xfrm>
            <a:off x="5436096" y="6305192"/>
            <a:ext cx="255544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 smtClean="0">
                <a:solidFill>
                  <a:prstClr val="white"/>
                </a:solidFill>
              </a:rPr>
              <a:t>CEA | 19 Février 2013</a:t>
            </a:r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21" name="Espace réservé du contenu 20"/>
          <p:cNvSpPr>
            <a:spLocks noGrp="1"/>
          </p:cNvSpPr>
          <p:nvPr>
            <p:ph sz="quarter" idx="20" hasCustomPrompt="1"/>
          </p:nvPr>
        </p:nvSpPr>
        <p:spPr>
          <a:xfrm>
            <a:off x="3312000" y="3312000"/>
            <a:ext cx="1944000" cy="2124000"/>
          </a:xfrm>
          <a:solidFill>
            <a:srgbClr val="666666"/>
          </a:solidFill>
        </p:spPr>
        <p:txBody>
          <a:bodyPr anchor="ctr"/>
          <a:lstStyle>
            <a:lvl1pPr marL="0" indent="0"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fr-FR" dirty="0" smtClean="0"/>
              <a:t>Visuel</a:t>
            </a:r>
            <a:endParaRPr lang="fr-FR" dirty="0"/>
          </a:p>
        </p:txBody>
      </p:sp>
      <p:sp>
        <p:nvSpPr>
          <p:cNvPr id="22" name="Espace réservé du contenu 20"/>
          <p:cNvSpPr>
            <a:spLocks noGrp="1"/>
          </p:cNvSpPr>
          <p:nvPr>
            <p:ph sz="quarter" idx="21" hasCustomPrompt="1"/>
          </p:nvPr>
        </p:nvSpPr>
        <p:spPr>
          <a:xfrm>
            <a:off x="5256000" y="3312000"/>
            <a:ext cx="1944000" cy="2124000"/>
          </a:xfrm>
          <a:solidFill>
            <a:srgbClr val="808080"/>
          </a:solidFill>
        </p:spPr>
        <p:txBody>
          <a:bodyPr anchor="ctr"/>
          <a:lstStyle>
            <a:lvl1pPr marL="0" indent="0"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fr-FR" dirty="0" smtClean="0"/>
              <a:t>Visuel</a:t>
            </a:r>
            <a:endParaRPr lang="fr-FR" dirty="0"/>
          </a:p>
        </p:txBody>
      </p:sp>
      <p:sp>
        <p:nvSpPr>
          <p:cNvPr id="23" name="Espace réservé du contenu 20"/>
          <p:cNvSpPr>
            <a:spLocks noGrp="1"/>
          </p:cNvSpPr>
          <p:nvPr>
            <p:ph sz="quarter" idx="22" hasCustomPrompt="1"/>
          </p:nvPr>
        </p:nvSpPr>
        <p:spPr>
          <a:xfrm>
            <a:off x="7200000" y="3312000"/>
            <a:ext cx="1944000" cy="2124000"/>
          </a:xfrm>
          <a:solidFill>
            <a:srgbClr val="B2B2B2"/>
          </a:solidFill>
        </p:spPr>
        <p:txBody>
          <a:bodyPr anchor="ctr"/>
          <a:lstStyle>
            <a:lvl1pPr marL="0" indent="0"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fr-FR" dirty="0" smtClean="0"/>
              <a:t>Visuel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160769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rcalai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 descr="bandeau_intercalaire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310128" y="0"/>
            <a:ext cx="5833872" cy="6858000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672000" y="1949598"/>
            <a:ext cx="5364496" cy="4719761"/>
          </a:xfrm>
        </p:spPr>
        <p:txBody>
          <a:bodyPr anchor="t"/>
          <a:lstStyle>
            <a:lvl1pPr algn="l">
              <a:lnSpc>
                <a:spcPts val="2800"/>
              </a:lnSpc>
              <a:defRPr sz="2200" b="1" cap="all"/>
            </a:lvl1pPr>
          </a:lstStyle>
          <a:p>
            <a:r>
              <a:rPr lang="fr-FR" smtClean="0"/>
              <a:t>Cliquez pour modifier le style du titre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672000" y="260649"/>
            <a:ext cx="5292488" cy="1584176"/>
          </a:xfrm>
        </p:spPr>
        <p:txBody>
          <a:bodyPr anchor="t" anchorCtr="0"/>
          <a:lstStyle>
            <a:lvl1pPr marL="0" indent="0">
              <a:lnSpc>
                <a:spcPts val="1200"/>
              </a:lnSpc>
              <a:spcAft>
                <a:spcPts val="0"/>
              </a:spcAft>
              <a:buNone/>
              <a:defRPr sz="85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206E1-6B48-4665-A861-ACFC17EFF6FA}" type="datetime4">
              <a:rPr lang="fr-FR" smtClean="0">
                <a:solidFill>
                  <a:prstClr val="white"/>
                </a:solidFill>
              </a:rPr>
              <a:pPr/>
              <a:t>5 septembre 2013</a:t>
            </a:fld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1"/>
          </p:nvPr>
        </p:nvSpPr>
        <p:spPr>
          <a:xfrm>
            <a:off x="576000" y="5877272"/>
            <a:ext cx="2699856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 dirty="0" smtClean="0">
                <a:solidFill>
                  <a:prstClr val="white"/>
                </a:solidFill>
              </a:rPr>
              <a:t>|  PAGE </a:t>
            </a:r>
            <a:fld id="{AEFB9B6D-867A-40B8-ACB0-35CC9F272C9C}" type="slidenum">
              <a:rPr lang="fr-FR" smtClean="0">
                <a:solidFill>
                  <a:prstClr val="white"/>
                </a:solidFill>
              </a:rPr>
              <a:pPr/>
              <a:t>‹N°›</a:t>
            </a:fld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9" name="Espace réservé du pied de page 8"/>
          <p:cNvSpPr>
            <a:spLocks noGrp="1"/>
          </p:cNvSpPr>
          <p:nvPr>
            <p:ph type="ftr" sz="quarter" idx="12"/>
          </p:nvPr>
        </p:nvSpPr>
        <p:spPr>
          <a:xfrm>
            <a:off x="576000" y="5445224"/>
            <a:ext cx="2699856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fr-FR" smtClean="0">
                <a:solidFill>
                  <a:prstClr val="white"/>
                </a:solidFill>
              </a:rPr>
              <a:t>CEA | 19 Février 2013</a:t>
            </a:r>
            <a:endParaRPr lang="fr-FR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09254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2000"/>
              </a:spcBef>
              <a:spcAft>
                <a:spcPts val="1500"/>
              </a:spcAft>
              <a:defRPr/>
            </a:lvl1pPr>
            <a:lvl2pPr marL="361950" indent="0">
              <a:lnSpc>
                <a:spcPts val="2800"/>
              </a:lnSpc>
              <a:buFont typeface="Arial" pitchFamily="34" charset="0"/>
              <a:buNone/>
              <a:tabLst>
                <a:tab pos="8077200" algn="r"/>
              </a:tabLst>
              <a:defRPr sz="2200"/>
            </a:lvl2pPr>
            <a:lvl3pPr marL="361950" indent="0">
              <a:lnSpc>
                <a:spcPts val="2800"/>
              </a:lnSpc>
              <a:buFont typeface="Arial" pitchFamily="34" charset="0"/>
              <a:buNone/>
              <a:tabLst>
                <a:tab pos="8077200" algn="r"/>
              </a:tabLst>
              <a:defRPr sz="2200"/>
            </a:lvl3pPr>
            <a:lvl4pPr marL="361950" indent="0">
              <a:lnSpc>
                <a:spcPts val="2800"/>
              </a:lnSpc>
              <a:buFont typeface="Arial" pitchFamily="34" charset="0"/>
              <a:buNone/>
              <a:tabLst>
                <a:tab pos="8077200" algn="r"/>
              </a:tabLst>
              <a:defRPr sz="2200"/>
            </a:lvl4pPr>
            <a:lvl5pPr marL="361950" indent="0">
              <a:lnSpc>
                <a:spcPts val="2800"/>
              </a:lnSpc>
              <a:buNone/>
              <a:tabLst>
                <a:tab pos="8077200" algn="r"/>
              </a:tabLst>
              <a:defRPr sz="2200"/>
            </a:lvl5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F6B0E-3BA9-445E-AD06-B6F1825FB473}" type="datetime4">
              <a:rPr lang="fr-FR" smtClean="0">
                <a:solidFill>
                  <a:prstClr val="white"/>
                </a:solidFill>
              </a:rPr>
              <a:pPr/>
              <a:t>5 septembre 2013</a:t>
            </a:fld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11" name="Espace réservé du numéro de diapositive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fr-FR" smtClean="0"/>
              <a:t>|  PAGE </a:t>
            </a:r>
            <a:fld id="{AEFB9B6D-867A-40B8-ACB0-35CC9F272C9C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2" name="Espace réservé du pied de page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fr-FR" smtClean="0"/>
              <a:t>CEA | 19 Février 2013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2751424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C4D74-269F-42DC-907A-6EFBF16858B3}" type="datetime4">
              <a:rPr lang="fr-FR" smtClean="0">
                <a:solidFill>
                  <a:prstClr val="white"/>
                </a:solidFill>
              </a:rPr>
              <a:pPr/>
              <a:t>5 septembre 2013</a:t>
            </a:fld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11" name="Espace réservé du numéro de diapositive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fr-FR" smtClean="0"/>
              <a:t>|  PAGE </a:t>
            </a:r>
            <a:fld id="{AEFB9B6D-867A-40B8-ACB0-35CC9F272C9C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2" name="Espace réservé du pied de page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fr-FR" smtClean="0"/>
              <a:t>CEA | 19 Février 2013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2112053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1 visu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76000" y="1268760"/>
            <a:ext cx="4428048" cy="4968552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12" name="Espace réservé de la date 11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702C6D16-FD08-42F4-8112-7B1E5937C448}" type="datetime4">
              <a:rPr lang="fr-FR" smtClean="0">
                <a:solidFill>
                  <a:prstClr val="white"/>
                </a:solidFill>
              </a:rPr>
              <a:pPr/>
              <a:t>5 septembre 2013</a:t>
            </a:fld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13" name="Espace réservé du numéro de diapositive 12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fr-FR" smtClean="0"/>
              <a:t>|  PAGE </a:t>
            </a:r>
            <a:fld id="{AEFB9B6D-867A-40B8-ACB0-35CC9F272C9C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4" name="Espace réservé du pied de page 13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fr-FR" smtClean="0"/>
              <a:t>CEA | 19 Février 2013</a:t>
            </a:r>
            <a:endParaRPr lang="fr-FR" dirty="0"/>
          </a:p>
        </p:txBody>
      </p:sp>
      <p:sp>
        <p:nvSpPr>
          <p:cNvPr id="11" name="Espace réservé du contenu 20"/>
          <p:cNvSpPr>
            <a:spLocks noGrp="1"/>
          </p:cNvSpPr>
          <p:nvPr>
            <p:ph sz="quarter" idx="20" hasCustomPrompt="1"/>
          </p:nvPr>
        </p:nvSpPr>
        <p:spPr>
          <a:xfrm>
            <a:off x="5148000" y="2016000"/>
            <a:ext cx="3492000" cy="3690000"/>
          </a:xfrm>
          <a:solidFill>
            <a:srgbClr val="666666"/>
          </a:solidFill>
        </p:spPr>
        <p:txBody>
          <a:bodyPr anchor="ctr"/>
          <a:lstStyle>
            <a:lvl1pPr marL="0" indent="0"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fr-FR" dirty="0" smtClean="0"/>
              <a:t>Visuel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624528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1 visu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 descr="bandeau_titre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3310128" cy="6858000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3960000" y="1855288"/>
            <a:ext cx="4788464" cy="1429696"/>
          </a:xfrm>
        </p:spPr>
        <p:txBody>
          <a:bodyPr anchor="t" anchorCtr="0"/>
          <a:lstStyle>
            <a:lvl1pPr>
              <a:lnSpc>
                <a:spcPts val="3800"/>
              </a:lnSpc>
              <a:defRPr sz="2800" b="0" cap="all" baseline="0">
                <a:solidFill>
                  <a:srgbClr val="666666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3960000" y="5805264"/>
            <a:ext cx="4788464" cy="504056"/>
          </a:xfrm>
        </p:spPr>
        <p:txBody>
          <a:bodyPr anchor="b" anchorCtr="0"/>
          <a:lstStyle>
            <a:lvl1pPr marL="0" indent="0" algn="l">
              <a:buNone/>
              <a:defRPr sz="1550" cap="all" baseline="0">
                <a:solidFill>
                  <a:srgbClr val="666666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 dirty="0"/>
          </a:p>
        </p:txBody>
      </p:sp>
      <p:sp>
        <p:nvSpPr>
          <p:cNvPr id="9" name="Espace réservé du texte 8"/>
          <p:cNvSpPr>
            <a:spLocks noGrp="1"/>
          </p:cNvSpPr>
          <p:nvPr>
            <p:ph type="body" sz="quarter" idx="13" hasCustomPrompt="1"/>
          </p:nvPr>
        </p:nvSpPr>
        <p:spPr>
          <a:xfrm>
            <a:off x="3960000" y="5445224"/>
            <a:ext cx="4788464" cy="288032"/>
          </a:xfrm>
        </p:spPr>
        <p:txBody>
          <a:bodyPr anchor="b" anchorCtr="0"/>
          <a:lstStyle>
            <a:lvl1pPr marL="0" indent="0">
              <a:buFont typeface="Arial" pitchFamily="34" charset="0"/>
              <a:buNone/>
              <a:defRPr sz="850" b="0">
                <a:solidFill>
                  <a:srgbClr val="666666"/>
                </a:solidFill>
              </a:defRPr>
            </a:lvl1pPr>
          </a:lstStyle>
          <a:p>
            <a:pPr lvl="0"/>
            <a:r>
              <a:rPr lang="fr-FR" dirty="0" smtClean="0"/>
              <a:t>Nom événement | Prénom Nom</a:t>
            </a:r>
            <a:endParaRPr lang="fr-FR" dirty="0"/>
          </a:p>
        </p:txBody>
      </p:sp>
      <p:sp>
        <p:nvSpPr>
          <p:cNvPr id="12" name="Espace réservé pour une image  11"/>
          <p:cNvSpPr>
            <a:spLocks noGrp="1"/>
          </p:cNvSpPr>
          <p:nvPr>
            <p:ph type="pic" sz="quarter" idx="14" hasCustomPrompt="1"/>
          </p:nvPr>
        </p:nvSpPr>
        <p:spPr>
          <a:xfrm>
            <a:off x="3311999" y="3311999"/>
            <a:ext cx="5832000" cy="2124000"/>
          </a:xfrm>
          <a:solidFill>
            <a:srgbClr val="666666"/>
          </a:solidFill>
        </p:spPr>
        <p:txBody>
          <a:bodyPr anchor="ctr"/>
          <a:lstStyle>
            <a:lvl1pPr marL="0" indent="0"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fr-FR" dirty="0" smtClean="0"/>
              <a:t> Visuel</a:t>
            </a:r>
            <a:endParaRPr lang="fr-FR" dirty="0"/>
          </a:p>
        </p:txBody>
      </p:sp>
      <p:sp>
        <p:nvSpPr>
          <p:cNvPr id="13" name="Espace réservé de la date 12"/>
          <p:cNvSpPr>
            <a:spLocks noGrp="1"/>
          </p:cNvSpPr>
          <p:nvPr>
            <p:ph type="dt" sz="half" idx="15"/>
          </p:nvPr>
        </p:nvSpPr>
        <p:spPr>
          <a:xfrm>
            <a:off x="3960000" y="6305192"/>
            <a:ext cx="1450504" cy="365125"/>
          </a:xfrm>
        </p:spPr>
        <p:txBody>
          <a:bodyPr/>
          <a:lstStyle/>
          <a:p>
            <a:fld id="{AC3CA941-3155-4F3D-BA8B-1F09DADCD809}" type="datetime4">
              <a:rPr lang="fr-FR" smtClean="0"/>
              <a:pPr/>
              <a:t>5 septembre 2013</a:t>
            </a:fld>
            <a:endParaRPr lang="fr-FR" dirty="0"/>
          </a:p>
        </p:txBody>
      </p:sp>
      <p:sp>
        <p:nvSpPr>
          <p:cNvPr id="14" name="Espace réservé du numéro de diapositive 1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 dirty="0" smtClean="0"/>
              <a:t>|  PAGE </a:t>
            </a:r>
            <a:fld id="{AEFB9B6D-867A-40B8-ACB0-35CC9F272C9C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5" name="Espace réservé du pied de page 14"/>
          <p:cNvSpPr>
            <a:spLocks noGrp="1"/>
          </p:cNvSpPr>
          <p:nvPr>
            <p:ph type="ftr" sz="quarter" idx="17"/>
          </p:nvPr>
        </p:nvSpPr>
        <p:spPr>
          <a:xfrm>
            <a:off x="5436096" y="6305192"/>
            <a:ext cx="255544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 dirty="0" smtClean="0"/>
              <a:t>CEA | 10 AVRIL 2012</a:t>
            </a:r>
            <a:endParaRPr lang="fr-FR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3 visue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76000" y="1268760"/>
            <a:ext cx="4428048" cy="4968552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12" name="Espace réservé de la date 11"/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B3499439-67EB-4C68-BE0B-BD630EFB6F01}" type="datetime4">
              <a:rPr lang="fr-FR" smtClean="0">
                <a:solidFill>
                  <a:prstClr val="white"/>
                </a:solidFill>
              </a:rPr>
              <a:pPr/>
              <a:t>5 septembre 2013</a:t>
            </a:fld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13" name="Espace réservé du numéro de diapositive 12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r>
              <a:rPr lang="fr-FR" smtClean="0"/>
              <a:t>|  PAGE </a:t>
            </a:r>
            <a:fld id="{AEFB9B6D-867A-40B8-ACB0-35CC9F272C9C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4" name="Espace réservé du pied de page 13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fr-FR" smtClean="0"/>
              <a:t>CEA | 19 Février 2013</a:t>
            </a:r>
            <a:endParaRPr lang="fr-FR" dirty="0"/>
          </a:p>
        </p:txBody>
      </p:sp>
      <p:sp>
        <p:nvSpPr>
          <p:cNvPr id="15" name="Espace réservé du contenu 20"/>
          <p:cNvSpPr>
            <a:spLocks noGrp="1"/>
          </p:cNvSpPr>
          <p:nvPr>
            <p:ph sz="quarter" idx="21" hasCustomPrompt="1"/>
          </p:nvPr>
        </p:nvSpPr>
        <p:spPr>
          <a:xfrm>
            <a:off x="5148000" y="2016000"/>
            <a:ext cx="3492000" cy="1980000"/>
          </a:xfrm>
          <a:solidFill>
            <a:srgbClr val="666666"/>
          </a:solidFill>
        </p:spPr>
        <p:txBody>
          <a:bodyPr anchor="ctr"/>
          <a:lstStyle>
            <a:lvl1pPr marL="0" indent="0"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fr-FR" dirty="0" smtClean="0"/>
              <a:t>Visuel</a:t>
            </a:r>
            <a:endParaRPr lang="fr-FR" dirty="0"/>
          </a:p>
        </p:txBody>
      </p:sp>
      <p:sp>
        <p:nvSpPr>
          <p:cNvPr id="16" name="Espace réservé du contenu 20"/>
          <p:cNvSpPr>
            <a:spLocks noGrp="1"/>
          </p:cNvSpPr>
          <p:nvPr>
            <p:ph sz="quarter" idx="22" hasCustomPrompt="1"/>
          </p:nvPr>
        </p:nvSpPr>
        <p:spPr>
          <a:xfrm>
            <a:off x="5148000" y="3999600"/>
            <a:ext cx="1746000" cy="1695600"/>
          </a:xfrm>
          <a:solidFill>
            <a:srgbClr val="808080"/>
          </a:solidFill>
        </p:spPr>
        <p:txBody>
          <a:bodyPr anchor="ctr"/>
          <a:lstStyle>
            <a:lvl1pPr marL="0" indent="0"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fr-FR" dirty="0" smtClean="0"/>
              <a:t>Visuel</a:t>
            </a:r>
            <a:endParaRPr lang="fr-FR" dirty="0"/>
          </a:p>
        </p:txBody>
      </p:sp>
      <p:sp>
        <p:nvSpPr>
          <p:cNvPr id="17" name="Espace réservé du contenu 20"/>
          <p:cNvSpPr>
            <a:spLocks noGrp="1"/>
          </p:cNvSpPr>
          <p:nvPr>
            <p:ph sz="quarter" idx="23" hasCustomPrompt="1"/>
          </p:nvPr>
        </p:nvSpPr>
        <p:spPr>
          <a:xfrm>
            <a:off x="6894000" y="3999600"/>
            <a:ext cx="1746000" cy="1695600"/>
          </a:xfrm>
          <a:solidFill>
            <a:srgbClr val="B2B2B2"/>
          </a:solidFill>
        </p:spPr>
        <p:txBody>
          <a:bodyPr anchor="ctr"/>
          <a:lstStyle>
            <a:lvl1pPr marL="0" indent="0"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fr-FR" dirty="0" smtClean="0"/>
              <a:t>Visuel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5417203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graphiqu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76000" y="3707506"/>
            <a:ext cx="8172464" cy="2529805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2118D-EC21-44C2-BB39-4F67B709423F}" type="datetime4">
              <a:rPr lang="fr-FR" smtClean="0">
                <a:solidFill>
                  <a:prstClr val="white"/>
                </a:solidFill>
              </a:rPr>
              <a:pPr/>
              <a:t>5 septembre 2013</a:t>
            </a:fld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11" name="Espace réservé du numéro de diapositive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fr-FR" smtClean="0"/>
              <a:t>|  PAGE </a:t>
            </a:r>
            <a:fld id="{AEFB9B6D-867A-40B8-ACB0-35CC9F272C9C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2" name="Espace réservé du pied de page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fr-FR" smtClean="0"/>
              <a:t>CEA | 19 Février 2013</a:t>
            </a:r>
            <a:endParaRPr lang="fr-FR" dirty="0"/>
          </a:p>
        </p:txBody>
      </p:sp>
      <p:sp>
        <p:nvSpPr>
          <p:cNvPr id="9" name="Espace réservé du contenu 20"/>
          <p:cNvSpPr>
            <a:spLocks noGrp="1"/>
          </p:cNvSpPr>
          <p:nvPr>
            <p:ph sz="quarter" idx="21" hasCustomPrompt="1"/>
          </p:nvPr>
        </p:nvSpPr>
        <p:spPr>
          <a:xfrm>
            <a:off x="576000" y="1458000"/>
            <a:ext cx="8064000" cy="1908000"/>
          </a:xfrm>
          <a:solidFill>
            <a:srgbClr val="666666"/>
          </a:solidFill>
        </p:spPr>
        <p:txBody>
          <a:bodyPr anchor="ctr"/>
          <a:lstStyle>
            <a:lvl1pPr marL="0" indent="0"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fr-FR" dirty="0" smtClean="0"/>
              <a:t>Visuel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9991240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age vie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 descr="bandeau_page_carte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251460"/>
          </a:xfrm>
          <a:prstGeom prst="rect">
            <a:avLst/>
          </a:prstGeom>
        </p:spPr>
      </p:pic>
      <p:sp>
        <p:nvSpPr>
          <p:cNvPr id="6" name="Espace réservé de la date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46DFBE-093E-4DAB-B1C1-6A039D62061A}" type="datetime4">
              <a:rPr lang="fr-FR" smtClean="0">
                <a:solidFill>
                  <a:prstClr val="white"/>
                </a:solidFill>
              </a:rPr>
              <a:pPr/>
              <a:t>5 septembre 2013</a:t>
            </a:fld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fr-FR" smtClean="0"/>
              <a:t>|  PAGE </a:t>
            </a:r>
            <a:fld id="{AEFB9B6D-867A-40B8-ACB0-35CC9F272C9C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fr-FR" smtClean="0"/>
              <a:t>CEA | 19 Février 2013</a:t>
            </a:r>
            <a:endParaRPr lang="fr-FR" dirty="0"/>
          </a:p>
        </p:txBody>
      </p:sp>
      <p:sp>
        <p:nvSpPr>
          <p:cNvPr id="17" name="Espace réservé du contenu 15"/>
          <p:cNvSpPr>
            <a:spLocks noGrp="1"/>
          </p:cNvSpPr>
          <p:nvPr>
            <p:ph sz="quarter" idx="15"/>
          </p:nvPr>
        </p:nvSpPr>
        <p:spPr>
          <a:xfrm>
            <a:off x="378000" y="836613"/>
            <a:ext cx="8460000" cy="5184775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102569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ar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 descr="carte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76486" y="846237"/>
            <a:ext cx="8460000" cy="4156911"/>
          </a:xfrm>
          <a:prstGeom prst="rect">
            <a:avLst/>
          </a:prstGeom>
        </p:spPr>
      </p:pic>
      <p:pic>
        <p:nvPicPr>
          <p:cNvPr id="9" name="Image 8" descr="bandeau_page_carte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251460"/>
          </a:xfrm>
          <a:prstGeom prst="rect">
            <a:avLst/>
          </a:prstGeom>
        </p:spPr>
      </p:pic>
      <p:sp>
        <p:nvSpPr>
          <p:cNvPr id="6" name="Espace réservé de la date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D4F3D-1493-400E-9DD6-551A6BB56678}" type="datetime4">
              <a:rPr lang="fr-FR" smtClean="0">
                <a:solidFill>
                  <a:prstClr val="white"/>
                </a:solidFill>
              </a:rPr>
              <a:pPr/>
              <a:t>5 septembre 2013</a:t>
            </a:fld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fr-FR" smtClean="0"/>
              <a:t>|  PAGE </a:t>
            </a:r>
            <a:fld id="{AEFB9B6D-867A-40B8-ACB0-35CC9F272C9C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fr-FR" smtClean="0"/>
              <a:t>CEA | 19 Février 2013</a:t>
            </a:r>
            <a:endParaRPr lang="fr-FR" dirty="0"/>
          </a:p>
        </p:txBody>
      </p:sp>
      <p:sp>
        <p:nvSpPr>
          <p:cNvPr id="33" name="Espace réservé du graphique 32"/>
          <p:cNvSpPr>
            <a:spLocks noGrp="1"/>
          </p:cNvSpPr>
          <p:nvPr>
            <p:ph type="chart" sz="quarter" idx="13" hasCustomPrompt="1"/>
          </p:nvPr>
        </p:nvSpPr>
        <p:spPr>
          <a:xfrm>
            <a:off x="899592" y="5157788"/>
            <a:ext cx="3240360" cy="863600"/>
          </a:xfrm>
        </p:spPr>
        <p:txBody>
          <a:bodyPr anchor="ctr"/>
          <a:lstStyle>
            <a:lvl1pPr marL="0" indent="0" algn="ctr">
              <a:defRPr sz="1200"/>
            </a:lvl1pPr>
          </a:lstStyle>
          <a:p>
            <a:r>
              <a:rPr lang="fr-FR" dirty="0" smtClean="0"/>
              <a:t> Graphique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4107865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1_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 descr="bandeau_intercalaire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310128" y="0"/>
            <a:ext cx="5833872" cy="6858000"/>
          </a:xfrm>
          <a:prstGeom prst="rect">
            <a:avLst/>
          </a:prstGeom>
        </p:spPr>
      </p:pic>
      <p:pic>
        <p:nvPicPr>
          <p:cNvPr id="7" name="Image 6" descr="bandeau_dernière.png"/>
          <p:cNvPicPr>
            <a:picLocks noChangeAspect="1"/>
          </p:cNvPicPr>
          <p:nvPr userDrawn="1"/>
        </p:nvPicPr>
        <p:blipFill>
          <a:blip r:embed="rId3" cstate="print"/>
          <a:srcRect b="15350"/>
          <a:stretch>
            <a:fillRect/>
          </a:stretch>
        </p:blipFill>
        <p:spPr>
          <a:xfrm>
            <a:off x="3310128" y="0"/>
            <a:ext cx="5833872" cy="5805264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138800" y="5799600"/>
            <a:ext cx="1897200" cy="943200"/>
          </a:xfrm>
        </p:spPr>
        <p:txBody>
          <a:bodyPr anchor="t" anchorCtr="0"/>
          <a:lstStyle>
            <a:lvl1pPr>
              <a:lnSpc>
                <a:spcPts val="1200"/>
              </a:lnSpc>
              <a:defRPr sz="850" b="0" cap="none" baseline="0">
                <a:solidFill>
                  <a:schemeClr val="bg2"/>
                </a:solidFill>
              </a:defRPr>
            </a:lvl1pPr>
          </a:lstStyle>
          <a:p>
            <a:r>
              <a:rPr lang="fr-FR" smtClean="0"/>
              <a:t>Cliquez pour modifier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39505" y="5799600"/>
            <a:ext cx="3552775" cy="943200"/>
          </a:xfrm>
        </p:spPr>
        <p:txBody>
          <a:bodyPr/>
          <a:lstStyle>
            <a:lvl1pPr marL="0" indent="0">
              <a:lnSpc>
                <a:spcPts val="1200"/>
              </a:lnSpc>
              <a:spcAft>
                <a:spcPts val="0"/>
              </a:spcAft>
              <a:buFont typeface="Arial" pitchFamily="34" charset="0"/>
              <a:buNone/>
              <a:defRPr sz="800">
                <a:solidFill>
                  <a:schemeClr val="bg1"/>
                </a:solidFill>
              </a:defRPr>
            </a:lvl1pPr>
            <a:lvl2pPr marL="0" indent="0">
              <a:lnSpc>
                <a:spcPts val="1200"/>
              </a:lnSpc>
              <a:spcBef>
                <a:spcPts val="800"/>
              </a:spcBef>
              <a:buFont typeface="Arial" pitchFamily="34" charset="0"/>
              <a:buNone/>
              <a:defRPr sz="650">
                <a:solidFill>
                  <a:schemeClr val="bg1"/>
                </a:solidFill>
              </a:defRPr>
            </a:lvl2pPr>
            <a:lvl3pPr marL="0" indent="0">
              <a:lnSpc>
                <a:spcPts val="1200"/>
              </a:lnSpc>
              <a:buFont typeface="Arial" pitchFamily="34" charset="0"/>
              <a:buNone/>
              <a:defRPr sz="650">
                <a:solidFill>
                  <a:schemeClr val="bg1"/>
                </a:solidFill>
              </a:defRPr>
            </a:lvl3pPr>
            <a:lvl4pPr marL="0" indent="0">
              <a:lnSpc>
                <a:spcPts val="1200"/>
              </a:lnSpc>
              <a:buFont typeface="Arial" pitchFamily="34" charset="0"/>
              <a:buNone/>
              <a:defRPr sz="650">
                <a:solidFill>
                  <a:schemeClr val="bg1"/>
                </a:solidFill>
              </a:defRPr>
            </a:lvl4pPr>
            <a:lvl5pPr marL="0" indent="0">
              <a:lnSpc>
                <a:spcPts val="1200"/>
              </a:lnSpc>
              <a:buFont typeface="Arial" pitchFamily="34" charset="0"/>
              <a:buNone/>
              <a:defRPr sz="650">
                <a:solidFill>
                  <a:schemeClr val="bg1"/>
                </a:solidFill>
              </a:defRPr>
            </a:lvl5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57BA8-E6CF-4400-BD2B-1E1B79FF610A}" type="datetime4">
              <a:rPr lang="fr-FR" smtClean="0">
                <a:solidFill>
                  <a:prstClr val="white"/>
                </a:solidFill>
              </a:rPr>
              <a:pPr/>
              <a:t>5 septembre 2013</a:t>
            </a:fld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11" name="Espace réservé du numéro de diapositive 10"/>
          <p:cNvSpPr>
            <a:spLocks noGrp="1"/>
          </p:cNvSpPr>
          <p:nvPr>
            <p:ph type="sldNum" sz="quarter" idx="11"/>
          </p:nvPr>
        </p:nvSpPr>
        <p:spPr>
          <a:xfrm>
            <a:off x="576000" y="5445224"/>
            <a:ext cx="1118696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fr-FR" dirty="0" smtClean="0">
                <a:solidFill>
                  <a:prstClr val="white"/>
                </a:solidFill>
              </a:rPr>
              <a:t>|  PAGE </a:t>
            </a:r>
            <a:fld id="{AEFB9B6D-867A-40B8-ACB0-35CC9F272C9C}" type="slidenum">
              <a:rPr lang="fr-FR" smtClean="0">
                <a:solidFill>
                  <a:prstClr val="white"/>
                </a:solidFill>
              </a:rPr>
              <a:pPr/>
              <a:t>‹N°›</a:t>
            </a:fld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12" name="Espace réservé du pied de page 11"/>
          <p:cNvSpPr>
            <a:spLocks noGrp="1"/>
          </p:cNvSpPr>
          <p:nvPr>
            <p:ph type="ftr" sz="quarter" idx="12"/>
          </p:nvPr>
        </p:nvSpPr>
        <p:spPr>
          <a:xfrm>
            <a:off x="576000" y="5877272"/>
            <a:ext cx="2664296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fr-FR" smtClean="0">
                <a:solidFill>
                  <a:prstClr val="white"/>
                </a:solidFill>
              </a:rPr>
              <a:t>CEA | 19 Février 2013</a:t>
            </a:r>
            <a:endParaRPr lang="fr-FR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02982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3 visue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 descr="bandeau_titre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3310128" cy="6858000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3960000" y="1855288"/>
            <a:ext cx="4788464" cy="1429696"/>
          </a:xfrm>
        </p:spPr>
        <p:txBody>
          <a:bodyPr anchor="t" anchorCtr="0"/>
          <a:lstStyle>
            <a:lvl1pPr>
              <a:lnSpc>
                <a:spcPts val="3800"/>
              </a:lnSpc>
              <a:defRPr sz="2800" b="0" cap="all" baseline="0">
                <a:solidFill>
                  <a:srgbClr val="666666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3960000" y="5805264"/>
            <a:ext cx="4788464" cy="504056"/>
          </a:xfrm>
        </p:spPr>
        <p:txBody>
          <a:bodyPr anchor="b" anchorCtr="0"/>
          <a:lstStyle>
            <a:lvl1pPr marL="0" indent="0" algn="l">
              <a:buNone/>
              <a:defRPr sz="1550" cap="all" baseline="0">
                <a:solidFill>
                  <a:srgbClr val="666666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 dirty="0"/>
          </a:p>
        </p:txBody>
      </p:sp>
      <p:sp>
        <p:nvSpPr>
          <p:cNvPr id="9" name="Espace réservé du texte 8"/>
          <p:cNvSpPr>
            <a:spLocks noGrp="1"/>
          </p:cNvSpPr>
          <p:nvPr>
            <p:ph type="body" sz="quarter" idx="13" hasCustomPrompt="1"/>
          </p:nvPr>
        </p:nvSpPr>
        <p:spPr>
          <a:xfrm>
            <a:off x="3960000" y="5445224"/>
            <a:ext cx="4788464" cy="288032"/>
          </a:xfrm>
        </p:spPr>
        <p:txBody>
          <a:bodyPr anchor="b" anchorCtr="0"/>
          <a:lstStyle>
            <a:lvl1pPr marL="0" indent="0">
              <a:buFont typeface="Arial" pitchFamily="34" charset="0"/>
              <a:buNone/>
              <a:defRPr sz="850" b="0">
                <a:solidFill>
                  <a:srgbClr val="666666"/>
                </a:solidFill>
              </a:defRPr>
            </a:lvl1pPr>
          </a:lstStyle>
          <a:p>
            <a:pPr lvl="0"/>
            <a:r>
              <a:rPr lang="fr-FR" dirty="0" smtClean="0"/>
              <a:t>Nom événement | Prénom Nom</a:t>
            </a:r>
            <a:endParaRPr lang="fr-FR" dirty="0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17"/>
          </p:nvPr>
        </p:nvSpPr>
        <p:spPr>
          <a:xfrm>
            <a:off x="3960000" y="6305192"/>
            <a:ext cx="1450504" cy="365125"/>
          </a:xfrm>
        </p:spPr>
        <p:txBody>
          <a:bodyPr/>
          <a:lstStyle/>
          <a:p>
            <a:fld id="{B7DCE2D8-2274-45EA-B5CB-DCBCF181643E}" type="datetime4">
              <a:rPr lang="fr-FR" smtClean="0"/>
              <a:pPr/>
              <a:t>5 septembre 2013</a:t>
            </a:fld>
            <a:endParaRPr lang="fr-FR" dirty="0"/>
          </a:p>
        </p:txBody>
      </p:sp>
      <p:sp>
        <p:nvSpPr>
          <p:cNvPr id="15" name="Espace réservé du numéro de diapositive 14"/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 dirty="0" smtClean="0"/>
              <a:t>|  PAGE </a:t>
            </a:r>
            <a:fld id="{AEFB9B6D-867A-40B8-ACB0-35CC9F272C9C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6" name="Espace réservé du pied de page 15"/>
          <p:cNvSpPr>
            <a:spLocks noGrp="1"/>
          </p:cNvSpPr>
          <p:nvPr>
            <p:ph type="ftr" sz="quarter" idx="19"/>
          </p:nvPr>
        </p:nvSpPr>
        <p:spPr>
          <a:xfrm>
            <a:off x="5436096" y="6305192"/>
            <a:ext cx="255544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 dirty="0" smtClean="0"/>
              <a:t>CEA | 10 AVRIL 2012</a:t>
            </a:r>
            <a:endParaRPr lang="fr-FR" dirty="0"/>
          </a:p>
        </p:txBody>
      </p:sp>
      <p:sp>
        <p:nvSpPr>
          <p:cNvPr id="21" name="Espace réservé du contenu 20"/>
          <p:cNvSpPr>
            <a:spLocks noGrp="1"/>
          </p:cNvSpPr>
          <p:nvPr>
            <p:ph sz="quarter" idx="20" hasCustomPrompt="1"/>
          </p:nvPr>
        </p:nvSpPr>
        <p:spPr>
          <a:xfrm>
            <a:off x="3312000" y="3312000"/>
            <a:ext cx="1944000" cy="2124000"/>
          </a:xfrm>
          <a:solidFill>
            <a:srgbClr val="666666"/>
          </a:solidFill>
        </p:spPr>
        <p:txBody>
          <a:bodyPr anchor="ctr"/>
          <a:lstStyle>
            <a:lvl1pPr marL="0" indent="0"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fr-FR" dirty="0" smtClean="0"/>
              <a:t>Visuel</a:t>
            </a:r>
            <a:endParaRPr lang="fr-FR" dirty="0"/>
          </a:p>
        </p:txBody>
      </p:sp>
      <p:sp>
        <p:nvSpPr>
          <p:cNvPr id="22" name="Espace réservé du contenu 20"/>
          <p:cNvSpPr>
            <a:spLocks noGrp="1"/>
          </p:cNvSpPr>
          <p:nvPr>
            <p:ph sz="quarter" idx="21" hasCustomPrompt="1"/>
          </p:nvPr>
        </p:nvSpPr>
        <p:spPr>
          <a:xfrm>
            <a:off x="5256000" y="3312000"/>
            <a:ext cx="1944000" cy="2124000"/>
          </a:xfrm>
          <a:solidFill>
            <a:srgbClr val="808080"/>
          </a:solidFill>
        </p:spPr>
        <p:txBody>
          <a:bodyPr anchor="ctr"/>
          <a:lstStyle>
            <a:lvl1pPr marL="0" indent="0"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fr-FR" dirty="0" smtClean="0"/>
              <a:t>Visuel</a:t>
            </a:r>
            <a:endParaRPr lang="fr-FR" dirty="0"/>
          </a:p>
        </p:txBody>
      </p:sp>
      <p:sp>
        <p:nvSpPr>
          <p:cNvPr id="23" name="Espace réservé du contenu 20"/>
          <p:cNvSpPr>
            <a:spLocks noGrp="1"/>
          </p:cNvSpPr>
          <p:nvPr>
            <p:ph sz="quarter" idx="22" hasCustomPrompt="1"/>
          </p:nvPr>
        </p:nvSpPr>
        <p:spPr>
          <a:xfrm>
            <a:off x="7200000" y="3312000"/>
            <a:ext cx="1944000" cy="2124000"/>
          </a:xfrm>
          <a:solidFill>
            <a:srgbClr val="B2B2B2"/>
          </a:solidFill>
        </p:spPr>
        <p:txBody>
          <a:bodyPr anchor="ctr"/>
          <a:lstStyle>
            <a:lvl1pPr marL="0" indent="0"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fr-FR" dirty="0" smtClean="0"/>
              <a:t>Visuel</a:t>
            </a:r>
            <a:endParaRPr lang="fr-F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rcalai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 descr="bandeau_intercalaire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310128" y="0"/>
            <a:ext cx="5833872" cy="6858000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672000" y="1949598"/>
            <a:ext cx="5364496" cy="4719761"/>
          </a:xfrm>
        </p:spPr>
        <p:txBody>
          <a:bodyPr anchor="t"/>
          <a:lstStyle>
            <a:lvl1pPr algn="l">
              <a:lnSpc>
                <a:spcPts val="2800"/>
              </a:lnSpc>
              <a:defRPr sz="2200" b="1" cap="all"/>
            </a:lvl1pPr>
          </a:lstStyle>
          <a:p>
            <a:r>
              <a:rPr lang="fr-FR" smtClean="0"/>
              <a:t>Modifiez le style du titre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672000" y="260649"/>
            <a:ext cx="5292488" cy="1584176"/>
          </a:xfrm>
        </p:spPr>
        <p:txBody>
          <a:bodyPr anchor="t" anchorCtr="0"/>
          <a:lstStyle>
            <a:lvl1pPr marL="0" indent="0">
              <a:lnSpc>
                <a:spcPts val="1200"/>
              </a:lnSpc>
              <a:spcAft>
                <a:spcPts val="0"/>
              </a:spcAft>
              <a:buNone/>
              <a:defRPr sz="85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668A8-1952-47BF-A5CF-CEB04692CB1B}" type="datetime4">
              <a:rPr lang="fr-FR" smtClean="0"/>
              <a:pPr/>
              <a:t>5 septembre 2013</a:t>
            </a:fld>
            <a:endParaRPr lang="fr-FR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1"/>
          </p:nvPr>
        </p:nvSpPr>
        <p:spPr>
          <a:xfrm>
            <a:off x="576000" y="5877272"/>
            <a:ext cx="2699856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 dirty="0" smtClean="0"/>
              <a:t>|  PAGE </a:t>
            </a:r>
            <a:fld id="{AEFB9B6D-867A-40B8-ACB0-35CC9F272C9C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9" name="Espace réservé du pied de page 8"/>
          <p:cNvSpPr>
            <a:spLocks noGrp="1"/>
          </p:cNvSpPr>
          <p:nvPr>
            <p:ph type="ftr" sz="quarter" idx="12"/>
          </p:nvPr>
        </p:nvSpPr>
        <p:spPr>
          <a:xfrm>
            <a:off x="576000" y="5445224"/>
            <a:ext cx="2699856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r>
              <a:rPr lang="fr-FR" dirty="0" smtClean="0"/>
              <a:t>CEA | 10 AVRIL 2012</a:t>
            </a:r>
            <a:endParaRPr lang="fr-F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2000"/>
              </a:spcBef>
              <a:spcAft>
                <a:spcPts val="1500"/>
              </a:spcAft>
              <a:defRPr/>
            </a:lvl1pPr>
            <a:lvl2pPr marL="361950" indent="0">
              <a:lnSpc>
                <a:spcPts val="2800"/>
              </a:lnSpc>
              <a:buFont typeface="Arial" pitchFamily="34" charset="0"/>
              <a:buNone/>
              <a:tabLst>
                <a:tab pos="8077200" algn="r"/>
              </a:tabLst>
              <a:defRPr sz="2200"/>
            </a:lvl2pPr>
            <a:lvl3pPr marL="361950" indent="0">
              <a:lnSpc>
                <a:spcPts val="2800"/>
              </a:lnSpc>
              <a:buFont typeface="Arial" pitchFamily="34" charset="0"/>
              <a:buNone/>
              <a:tabLst>
                <a:tab pos="8077200" algn="r"/>
              </a:tabLst>
              <a:defRPr sz="2200"/>
            </a:lvl3pPr>
            <a:lvl4pPr marL="361950" indent="0">
              <a:lnSpc>
                <a:spcPts val="2800"/>
              </a:lnSpc>
              <a:buFont typeface="Arial" pitchFamily="34" charset="0"/>
              <a:buNone/>
              <a:tabLst>
                <a:tab pos="8077200" algn="r"/>
              </a:tabLst>
              <a:defRPr sz="2200"/>
            </a:lvl4pPr>
            <a:lvl5pPr marL="361950" indent="0">
              <a:lnSpc>
                <a:spcPts val="2800"/>
              </a:lnSpc>
              <a:buNone/>
              <a:tabLst>
                <a:tab pos="8077200" algn="r"/>
              </a:tabLst>
              <a:defRPr sz="2200"/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68B42-8486-4EEA-BF84-0D67E16411F2}" type="datetime4">
              <a:rPr lang="fr-FR" smtClean="0"/>
              <a:pPr/>
              <a:t>5 septembre 2013</a:t>
            </a:fld>
            <a:endParaRPr lang="fr-FR" dirty="0"/>
          </a:p>
        </p:txBody>
      </p:sp>
      <p:sp>
        <p:nvSpPr>
          <p:cNvPr id="11" name="Espace réservé du numéro de diapositive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fr-FR" smtClean="0"/>
              <a:t>|  PAGE </a:t>
            </a:r>
            <a:fld id="{AEFB9B6D-867A-40B8-ACB0-35CC9F272C9C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2" name="Espace réservé du pied de page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fr-FR" smtClean="0"/>
              <a:t>CEA | 10 AVRIL 2012</a:t>
            </a:r>
            <a:endParaRPr lang="fr-F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BCEF1-7F8E-4EF5-9198-56B2C3D4C245}" type="datetime4">
              <a:rPr lang="fr-FR" smtClean="0"/>
              <a:pPr/>
              <a:t>5 septembre 2013</a:t>
            </a:fld>
            <a:endParaRPr lang="fr-FR" dirty="0"/>
          </a:p>
        </p:txBody>
      </p:sp>
      <p:sp>
        <p:nvSpPr>
          <p:cNvPr id="11" name="Espace réservé du numéro de diapositive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fr-FR" smtClean="0"/>
              <a:t>|  PAGE </a:t>
            </a:r>
            <a:fld id="{AEFB9B6D-867A-40B8-ACB0-35CC9F272C9C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2" name="Espace réservé du pied de page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fr-FR" smtClean="0"/>
              <a:t>CEA | 10 AVRIL 2012</a:t>
            </a:r>
            <a:endParaRPr lang="fr-F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1 visu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76000" y="1268760"/>
            <a:ext cx="4428048" cy="4968552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12" name="Espace réservé de la date 11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AF4AF313-1761-48B4-A414-FE3C477D4202}" type="datetime4">
              <a:rPr lang="fr-FR" smtClean="0"/>
              <a:pPr/>
              <a:t>5 septembre 2013</a:t>
            </a:fld>
            <a:endParaRPr lang="fr-FR" dirty="0"/>
          </a:p>
        </p:txBody>
      </p:sp>
      <p:sp>
        <p:nvSpPr>
          <p:cNvPr id="13" name="Espace réservé du numéro de diapositive 12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fr-FR" smtClean="0"/>
              <a:t>|  PAGE </a:t>
            </a:r>
            <a:fld id="{AEFB9B6D-867A-40B8-ACB0-35CC9F272C9C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4" name="Espace réservé du pied de page 13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fr-FR" smtClean="0"/>
              <a:t>CEA | 10 AVRIL 2012</a:t>
            </a:r>
            <a:endParaRPr lang="fr-FR" dirty="0"/>
          </a:p>
        </p:txBody>
      </p:sp>
      <p:sp>
        <p:nvSpPr>
          <p:cNvPr id="11" name="Espace réservé du contenu 20"/>
          <p:cNvSpPr>
            <a:spLocks noGrp="1"/>
          </p:cNvSpPr>
          <p:nvPr>
            <p:ph sz="quarter" idx="20" hasCustomPrompt="1"/>
          </p:nvPr>
        </p:nvSpPr>
        <p:spPr>
          <a:xfrm>
            <a:off x="5148000" y="2016000"/>
            <a:ext cx="3492000" cy="3690000"/>
          </a:xfrm>
          <a:solidFill>
            <a:srgbClr val="666666"/>
          </a:solidFill>
        </p:spPr>
        <p:txBody>
          <a:bodyPr anchor="ctr"/>
          <a:lstStyle>
            <a:lvl1pPr marL="0" indent="0"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fr-FR" dirty="0" smtClean="0"/>
              <a:t>Visuel</a:t>
            </a:r>
            <a:endParaRPr lang="fr-F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3 visue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76000" y="1268760"/>
            <a:ext cx="4428048" cy="4968552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12" name="Espace réservé de la date 11"/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F8EDAB3F-67C5-4F65-A3C3-86E72B0B3105}" type="datetime4">
              <a:rPr lang="fr-FR" smtClean="0"/>
              <a:pPr/>
              <a:t>5 septembre 2013</a:t>
            </a:fld>
            <a:endParaRPr lang="fr-FR" dirty="0"/>
          </a:p>
        </p:txBody>
      </p:sp>
      <p:sp>
        <p:nvSpPr>
          <p:cNvPr id="13" name="Espace réservé du numéro de diapositive 12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r>
              <a:rPr lang="fr-FR" smtClean="0"/>
              <a:t>|  PAGE </a:t>
            </a:r>
            <a:fld id="{AEFB9B6D-867A-40B8-ACB0-35CC9F272C9C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4" name="Espace réservé du pied de page 13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fr-FR" smtClean="0"/>
              <a:t>CEA | 10 AVRIL 2012</a:t>
            </a:r>
            <a:endParaRPr lang="fr-FR" dirty="0"/>
          </a:p>
        </p:txBody>
      </p:sp>
      <p:sp>
        <p:nvSpPr>
          <p:cNvPr id="15" name="Espace réservé du contenu 20"/>
          <p:cNvSpPr>
            <a:spLocks noGrp="1"/>
          </p:cNvSpPr>
          <p:nvPr>
            <p:ph sz="quarter" idx="21" hasCustomPrompt="1"/>
          </p:nvPr>
        </p:nvSpPr>
        <p:spPr>
          <a:xfrm>
            <a:off x="5148000" y="2016000"/>
            <a:ext cx="3492000" cy="1980000"/>
          </a:xfrm>
          <a:solidFill>
            <a:srgbClr val="666666"/>
          </a:solidFill>
        </p:spPr>
        <p:txBody>
          <a:bodyPr anchor="ctr"/>
          <a:lstStyle>
            <a:lvl1pPr marL="0" indent="0"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fr-FR" dirty="0" smtClean="0"/>
              <a:t>Visuel</a:t>
            </a:r>
            <a:endParaRPr lang="fr-FR" dirty="0"/>
          </a:p>
        </p:txBody>
      </p:sp>
      <p:sp>
        <p:nvSpPr>
          <p:cNvPr id="16" name="Espace réservé du contenu 20"/>
          <p:cNvSpPr>
            <a:spLocks noGrp="1"/>
          </p:cNvSpPr>
          <p:nvPr>
            <p:ph sz="quarter" idx="22" hasCustomPrompt="1"/>
          </p:nvPr>
        </p:nvSpPr>
        <p:spPr>
          <a:xfrm>
            <a:off x="5148000" y="3999600"/>
            <a:ext cx="1746000" cy="1695600"/>
          </a:xfrm>
          <a:solidFill>
            <a:srgbClr val="808080"/>
          </a:solidFill>
        </p:spPr>
        <p:txBody>
          <a:bodyPr anchor="ctr"/>
          <a:lstStyle>
            <a:lvl1pPr marL="0" indent="0"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fr-FR" dirty="0" smtClean="0"/>
              <a:t>Visuel</a:t>
            </a:r>
            <a:endParaRPr lang="fr-FR" dirty="0"/>
          </a:p>
        </p:txBody>
      </p:sp>
      <p:sp>
        <p:nvSpPr>
          <p:cNvPr id="17" name="Espace réservé du contenu 20"/>
          <p:cNvSpPr>
            <a:spLocks noGrp="1"/>
          </p:cNvSpPr>
          <p:nvPr>
            <p:ph sz="quarter" idx="23" hasCustomPrompt="1"/>
          </p:nvPr>
        </p:nvSpPr>
        <p:spPr>
          <a:xfrm>
            <a:off x="6894000" y="3999600"/>
            <a:ext cx="1746000" cy="1695600"/>
          </a:xfrm>
          <a:solidFill>
            <a:srgbClr val="B2B2B2"/>
          </a:solidFill>
        </p:spPr>
        <p:txBody>
          <a:bodyPr anchor="ctr"/>
          <a:lstStyle>
            <a:lvl1pPr marL="0" indent="0"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fr-FR" dirty="0" smtClean="0"/>
              <a:t>Visuel</a:t>
            </a:r>
            <a:endParaRPr lang="fr-F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graphiqu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76000" y="3707506"/>
            <a:ext cx="8172464" cy="2529805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9C542-67A0-4E5B-AABE-015F8D86E40B}" type="datetime4">
              <a:rPr lang="fr-FR" smtClean="0"/>
              <a:pPr/>
              <a:t>5 septembre 2013</a:t>
            </a:fld>
            <a:endParaRPr lang="fr-FR" dirty="0"/>
          </a:p>
        </p:txBody>
      </p:sp>
      <p:sp>
        <p:nvSpPr>
          <p:cNvPr id="11" name="Espace réservé du numéro de diapositive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fr-FR" smtClean="0"/>
              <a:t>|  PAGE </a:t>
            </a:r>
            <a:fld id="{AEFB9B6D-867A-40B8-ACB0-35CC9F272C9C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2" name="Espace réservé du pied de page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fr-FR" smtClean="0"/>
              <a:t>CEA | 10 AVRIL 2012</a:t>
            </a:r>
            <a:endParaRPr lang="fr-FR" dirty="0"/>
          </a:p>
        </p:txBody>
      </p:sp>
      <p:sp>
        <p:nvSpPr>
          <p:cNvPr id="9" name="Espace réservé du contenu 20"/>
          <p:cNvSpPr>
            <a:spLocks noGrp="1"/>
          </p:cNvSpPr>
          <p:nvPr>
            <p:ph sz="quarter" idx="21" hasCustomPrompt="1"/>
          </p:nvPr>
        </p:nvSpPr>
        <p:spPr>
          <a:xfrm>
            <a:off x="576000" y="1458000"/>
            <a:ext cx="8064000" cy="1908000"/>
          </a:xfrm>
          <a:solidFill>
            <a:srgbClr val="666666"/>
          </a:solidFill>
        </p:spPr>
        <p:txBody>
          <a:bodyPr anchor="ctr"/>
          <a:lstStyle>
            <a:lvl1pPr marL="0" indent="0"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fr-FR" dirty="0" smtClean="0"/>
              <a:t>Visuel</a:t>
            </a:r>
            <a:endParaRPr lang="fr-F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 descr="bandeau_texte.pn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0" y="0"/>
            <a:ext cx="9144000" cy="955548"/>
          </a:xfrm>
          <a:prstGeom prst="rect">
            <a:avLst/>
          </a:prstGeom>
        </p:spPr>
      </p:pic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1512000" y="52752"/>
            <a:ext cx="7236464" cy="90872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/>
          <a:p>
            <a:r>
              <a:rPr lang="fr-FR" dirty="0" smtClean="0"/>
              <a:t>Cliquez pour modifier le style du titre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76000" y="1268760"/>
            <a:ext cx="8172464" cy="496855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576000" y="6305192"/>
            <a:ext cx="1450504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cap="all" baseline="0">
                <a:solidFill>
                  <a:schemeClr val="bg1"/>
                </a:solidFill>
              </a:defRPr>
            </a:lvl1pPr>
          </a:lstStyle>
          <a:p>
            <a:fld id="{238A6CB5-0A42-4704-A7B8-521BFE506D30}" type="datetime4">
              <a:rPr lang="fr-FR" smtClean="0"/>
              <a:pPr/>
              <a:t>5 septembre 2013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051720" y="6305192"/>
            <a:ext cx="5939824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rgbClr val="666666"/>
                </a:solidFill>
              </a:defRPr>
            </a:lvl1pPr>
          </a:lstStyle>
          <a:p>
            <a:r>
              <a:rPr lang="fr-FR" dirty="0" smtClean="0"/>
              <a:t>CEA | 10 AVRIL 2012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025304" y="6303598"/>
            <a:ext cx="1118696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rgbClr val="666666"/>
                </a:solidFill>
              </a:defRPr>
            </a:lvl1pPr>
          </a:lstStyle>
          <a:p>
            <a:r>
              <a:rPr lang="fr-FR" dirty="0" smtClean="0"/>
              <a:t>|  PAGE </a:t>
            </a:r>
            <a:fld id="{AEFB9B6D-867A-40B8-ACB0-35CC9F272C9C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1" r:id="rId3"/>
    <p:sldLayoutId id="2147483665" r:id="rId4"/>
    <p:sldLayoutId id="2147483666" r:id="rId5"/>
    <p:sldLayoutId id="2147483650" r:id="rId6"/>
    <p:sldLayoutId id="2147483662" r:id="rId7"/>
    <p:sldLayoutId id="2147483663" r:id="rId8"/>
    <p:sldLayoutId id="2147483664" r:id="rId9"/>
    <p:sldLayoutId id="2147483667" r:id="rId10"/>
    <p:sldLayoutId id="2147483654" r:id="rId11"/>
    <p:sldLayoutId id="2147483668" r:id="rId12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2200" b="1" kern="1200" cap="all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923925" indent="0" algn="l" defTabSz="91440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Font typeface="Arial" pitchFamily="34" charset="0"/>
        <a:buNone/>
        <a:defRPr sz="2200" kern="1200">
          <a:solidFill>
            <a:schemeClr val="tx2"/>
          </a:solidFill>
          <a:latin typeface="+mn-lt"/>
          <a:ea typeface="+mn-ea"/>
          <a:cs typeface="+mn-cs"/>
        </a:defRPr>
      </a:lvl1pPr>
      <a:lvl2pPr marL="360363" indent="-360363" algn="l" defTabSz="914400" rtl="0" eaLnBrk="1" latinLnBrk="0" hangingPunct="1">
        <a:lnSpc>
          <a:spcPts val="2000"/>
        </a:lnSpc>
        <a:spcBef>
          <a:spcPts val="0"/>
        </a:spcBef>
        <a:buSzPct val="90000"/>
        <a:buFontTx/>
        <a:buBlip>
          <a:blip r:embed="rId15"/>
        </a:buBlip>
        <a:defRPr sz="1600" kern="1200">
          <a:solidFill>
            <a:srgbClr val="666666"/>
          </a:solidFill>
          <a:latin typeface="+mn-lt"/>
          <a:ea typeface="+mn-ea"/>
          <a:cs typeface="+mn-cs"/>
        </a:defRPr>
      </a:lvl2pPr>
      <a:lvl3pPr marL="361950" indent="0" algn="l" defTabSz="914400" rtl="0" eaLnBrk="1" latinLnBrk="0" hangingPunct="1">
        <a:lnSpc>
          <a:spcPts val="2000"/>
        </a:lnSpc>
        <a:spcBef>
          <a:spcPts val="0"/>
        </a:spcBef>
        <a:buSzPct val="36000"/>
        <a:buFont typeface="Arial" pitchFamily="34" charset="0"/>
        <a:buNone/>
        <a:defRPr sz="1600" kern="1200">
          <a:solidFill>
            <a:srgbClr val="666666"/>
          </a:solidFill>
          <a:latin typeface="+mn-lt"/>
          <a:ea typeface="+mn-ea"/>
          <a:cs typeface="+mn-cs"/>
        </a:defRPr>
      </a:lvl3pPr>
      <a:lvl4pPr marL="1009650" indent="-238125" algn="l" defTabSz="914400" rtl="0" eaLnBrk="1" latinLnBrk="0" hangingPunct="1">
        <a:lnSpc>
          <a:spcPts val="2000"/>
        </a:lnSpc>
        <a:spcBef>
          <a:spcPts val="0"/>
        </a:spcBef>
        <a:buClr>
          <a:srgbClr val="666666"/>
        </a:buClr>
        <a:buSzPct val="36000"/>
        <a:buFontTx/>
        <a:buBlip>
          <a:blip r:embed="rId16"/>
        </a:buBlip>
        <a:defRPr sz="1600" kern="1200">
          <a:solidFill>
            <a:srgbClr val="666666"/>
          </a:solidFill>
          <a:latin typeface="+mn-lt"/>
          <a:ea typeface="+mn-ea"/>
          <a:cs typeface="+mn-cs"/>
        </a:defRPr>
      </a:lvl4pPr>
      <a:lvl5pPr marL="1133475" indent="-114300" algn="l" defTabSz="914400" rtl="0" eaLnBrk="1" latinLnBrk="0" hangingPunct="1">
        <a:lnSpc>
          <a:spcPts val="2000"/>
        </a:lnSpc>
        <a:spcBef>
          <a:spcPts val="0"/>
        </a:spcBef>
        <a:buClr>
          <a:srgbClr val="666666"/>
        </a:buClr>
        <a:buFont typeface="Arial" pitchFamily="34" charset="0"/>
        <a:buChar char="-"/>
        <a:defRPr sz="1600" kern="1200">
          <a:solidFill>
            <a:srgbClr val="666666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 descr="bandeau_texte.pn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0" y="0"/>
            <a:ext cx="9144000" cy="955548"/>
          </a:xfrm>
          <a:prstGeom prst="rect">
            <a:avLst/>
          </a:prstGeom>
        </p:spPr>
      </p:pic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1512000" y="52752"/>
            <a:ext cx="7236464" cy="90872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/>
          <a:p>
            <a:r>
              <a:rPr lang="fr-FR" dirty="0" smtClean="0"/>
              <a:t>Cliquez pour modifier le style du titre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76000" y="1268760"/>
            <a:ext cx="8172464" cy="496855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576000" y="6305192"/>
            <a:ext cx="1450504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cap="all" baseline="0">
                <a:solidFill>
                  <a:schemeClr val="bg1"/>
                </a:solidFill>
              </a:defRPr>
            </a:lvl1pPr>
          </a:lstStyle>
          <a:p>
            <a:fld id="{6AFE4160-3D34-4353-8F4D-219DBD978C3F}" type="datetime4">
              <a:rPr lang="fr-FR" smtClean="0">
                <a:solidFill>
                  <a:prstClr val="white"/>
                </a:solidFill>
              </a:rPr>
              <a:pPr/>
              <a:t>5 septembre 2013</a:t>
            </a:fld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051720" y="6305192"/>
            <a:ext cx="5939824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>
                <a:solidFill>
                  <a:srgbClr val="666666"/>
                </a:solidFill>
              </a:defRPr>
            </a:lvl1pPr>
          </a:lstStyle>
          <a:p>
            <a:r>
              <a:rPr lang="fr-FR" smtClean="0"/>
              <a:t>CEA | 19 Février 2013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025304" y="6303598"/>
            <a:ext cx="1118696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rgbClr val="666666"/>
                </a:solidFill>
              </a:defRPr>
            </a:lvl1pPr>
          </a:lstStyle>
          <a:p>
            <a:r>
              <a:rPr lang="fr-FR" dirty="0" smtClean="0"/>
              <a:t>|  PAGE </a:t>
            </a:r>
            <a:fld id="{AEFB9B6D-867A-40B8-ACB0-35CC9F272C9C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841883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2200" b="1" kern="1200" cap="all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923925" indent="0" algn="l" defTabSz="914400" rtl="0" eaLnBrk="1" latinLnBrk="0" hangingPunct="1">
        <a:lnSpc>
          <a:spcPct val="100000"/>
        </a:lnSpc>
        <a:spcBef>
          <a:spcPts val="0"/>
        </a:spcBef>
        <a:spcAft>
          <a:spcPts val="400"/>
        </a:spcAft>
        <a:buFont typeface="Arial" pitchFamily="34" charset="0"/>
        <a:buNone/>
        <a:defRPr sz="2200" kern="1200">
          <a:solidFill>
            <a:schemeClr val="tx2"/>
          </a:solidFill>
          <a:latin typeface="+mn-lt"/>
          <a:ea typeface="+mn-ea"/>
          <a:cs typeface="+mn-cs"/>
        </a:defRPr>
      </a:lvl1pPr>
      <a:lvl2pPr marL="360363" indent="-360363" algn="l" defTabSz="914400" rtl="0" eaLnBrk="1" latinLnBrk="0" hangingPunct="1">
        <a:lnSpc>
          <a:spcPts val="2000"/>
        </a:lnSpc>
        <a:spcBef>
          <a:spcPts val="0"/>
        </a:spcBef>
        <a:buSzPct val="90000"/>
        <a:buFontTx/>
        <a:buBlip>
          <a:blip r:embed="rId15"/>
        </a:buBlip>
        <a:defRPr sz="1600" kern="1200">
          <a:solidFill>
            <a:srgbClr val="666666"/>
          </a:solidFill>
          <a:latin typeface="+mn-lt"/>
          <a:ea typeface="+mn-ea"/>
          <a:cs typeface="+mn-cs"/>
        </a:defRPr>
      </a:lvl2pPr>
      <a:lvl3pPr marL="361950" indent="0" algn="l" defTabSz="914400" rtl="0" eaLnBrk="1" latinLnBrk="0" hangingPunct="1">
        <a:lnSpc>
          <a:spcPts val="2000"/>
        </a:lnSpc>
        <a:spcBef>
          <a:spcPts val="0"/>
        </a:spcBef>
        <a:buSzPct val="36000"/>
        <a:buFont typeface="Arial" pitchFamily="34" charset="0"/>
        <a:buNone/>
        <a:defRPr sz="1600" kern="1200">
          <a:solidFill>
            <a:srgbClr val="666666"/>
          </a:solidFill>
          <a:latin typeface="+mn-lt"/>
          <a:ea typeface="+mn-ea"/>
          <a:cs typeface="+mn-cs"/>
        </a:defRPr>
      </a:lvl3pPr>
      <a:lvl4pPr marL="1009650" indent="-238125" algn="l" defTabSz="914400" rtl="0" eaLnBrk="1" latinLnBrk="0" hangingPunct="1">
        <a:lnSpc>
          <a:spcPts val="2000"/>
        </a:lnSpc>
        <a:spcBef>
          <a:spcPts val="0"/>
        </a:spcBef>
        <a:buClr>
          <a:srgbClr val="666666"/>
        </a:buClr>
        <a:buSzPct val="36000"/>
        <a:buFontTx/>
        <a:buBlip>
          <a:blip r:embed="rId16"/>
        </a:buBlip>
        <a:defRPr sz="1600" kern="1200">
          <a:solidFill>
            <a:srgbClr val="666666"/>
          </a:solidFill>
          <a:latin typeface="+mn-lt"/>
          <a:ea typeface="+mn-ea"/>
          <a:cs typeface="+mn-cs"/>
        </a:defRPr>
      </a:lvl4pPr>
      <a:lvl5pPr marL="1133475" indent="-114300" algn="l" defTabSz="914400" rtl="0" eaLnBrk="1" latinLnBrk="0" hangingPunct="1">
        <a:lnSpc>
          <a:spcPts val="2000"/>
        </a:lnSpc>
        <a:spcBef>
          <a:spcPts val="0"/>
        </a:spcBef>
        <a:buClr>
          <a:srgbClr val="666666"/>
        </a:buClr>
        <a:buFont typeface="Arial" pitchFamily="34" charset="0"/>
        <a:buChar char="-"/>
        <a:defRPr sz="1600" kern="1200">
          <a:solidFill>
            <a:srgbClr val="666666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3563888" y="764704"/>
            <a:ext cx="5328592" cy="2941864"/>
          </a:xfrm>
        </p:spPr>
        <p:txBody>
          <a:bodyPr/>
          <a:lstStyle/>
          <a:p>
            <a:pPr algn="ctr"/>
            <a:r>
              <a:rPr lang="fr-FR" sz="3200" b="1" dirty="0" smtClean="0">
                <a:solidFill>
                  <a:schemeClr val="tx1"/>
                </a:solidFill>
              </a:rPr>
              <a:t>ICT as a </a:t>
            </a:r>
            <a:r>
              <a:rPr lang="fr-FR" sz="3200" b="1" dirty="0" err="1" smtClean="0">
                <a:solidFill>
                  <a:schemeClr val="tx1"/>
                </a:solidFill>
              </a:rPr>
              <a:t>tool</a:t>
            </a:r>
            <a:r>
              <a:rPr lang="fr-FR" sz="3200" b="1" dirty="0" smtClean="0">
                <a:solidFill>
                  <a:schemeClr val="tx1"/>
                </a:solidFill>
              </a:rPr>
              <a:t> for </a:t>
            </a:r>
            <a:r>
              <a:rPr lang="fr-FR" sz="3200" b="1" dirty="0" err="1" smtClean="0">
                <a:solidFill>
                  <a:schemeClr val="tx1"/>
                </a:solidFill>
              </a:rPr>
              <a:t>maintaining</a:t>
            </a:r>
            <a:r>
              <a:rPr lang="fr-FR" sz="3200" b="1" dirty="0" smtClean="0">
                <a:solidFill>
                  <a:schemeClr val="tx1"/>
                </a:solidFill>
              </a:rPr>
              <a:t> </a:t>
            </a:r>
            <a:r>
              <a:rPr lang="fr-FR" sz="3200" b="1" dirty="0" err="1" smtClean="0">
                <a:solidFill>
                  <a:schemeClr val="tx1"/>
                </a:solidFill>
              </a:rPr>
              <a:t>older</a:t>
            </a:r>
            <a:r>
              <a:rPr lang="fr-FR" sz="3200" b="1" dirty="0" smtClean="0">
                <a:solidFill>
                  <a:schemeClr val="tx1"/>
                </a:solidFill>
              </a:rPr>
              <a:t> </a:t>
            </a:r>
            <a:r>
              <a:rPr lang="fr-FR" sz="3200" b="1" dirty="0" err="1" smtClean="0">
                <a:solidFill>
                  <a:schemeClr val="tx1"/>
                </a:solidFill>
              </a:rPr>
              <a:t>people’s</a:t>
            </a:r>
            <a:r>
              <a:rPr lang="fr-FR" sz="3200" b="1" dirty="0" smtClean="0">
                <a:solidFill>
                  <a:schemeClr val="tx1"/>
                </a:solidFill>
              </a:rPr>
              <a:t> </a:t>
            </a:r>
            <a:r>
              <a:rPr lang="fr-FR" sz="3200" b="1" dirty="0" err="1" smtClean="0">
                <a:solidFill>
                  <a:schemeClr val="tx1"/>
                </a:solidFill>
              </a:rPr>
              <a:t>mobility</a:t>
            </a:r>
            <a:r>
              <a:rPr lang="en-US" sz="3200" b="1" dirty="0" smtClean="0">
                <a:solidFill>
                  <a:schemeClr val="tx1"/>
                </a:solidFill>
              </a:rPr>
              <a:t/>
            </a:r>
            <a:br>
              <a:rPr lang="en-US" sz="3200" b="1" dirty="0" smtClean="0">
                <a:solidFill>
                  <a:schemeClr val="tx1"/>
                </a:solidFill>
              </a:rPr>
            </a:br>
            <a:r>
              <a:rPr lang="fr-FR" sz="3200" b="1" dirty="0">
                <a:solidFill>
                  <a:schemeClr val="tx1"/>
                </a:solidFill>
              </a:rPr>
              <a:t/>
            </a:r>
            <a:br>
              <a:rPr lang="fr-FR" sz="3200" b="1" dirty="0">
                <a:solidFill>
                  <a:schemeClr val="tx1"/>
                </a:solidFill>
              </a:rPr>
            </a:br>
            <a:endParaRPr lang="fr-FR" sz="3200" dirty="0">
              <a:solidFill>
                <a:schemeClr val="tx1"/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3419872" y="5805264"/>
            <a:ext cx="5616624" cy="504056"/>
          </a:xfrm>
        </p:spPr>
        <p:txBody>
          <a:bodyPr/>
          <a:lstStyle/>
          <a:p>
            <a:pPr algn="ctr"/>
            <a:r>
              <a:rPr lang="fr-FR" sz="1400" cap="none" dirty="0" err="1">
                <a:solidFill>
                  <a:schemeClr val="tx1"/>
                </a:solidFill>
              </a:rPr>
              <a:t>R</a:t>
            </a:r>
            <a:r>
              <a:rPr lang="fr-FR" sz="1400" cap="none" dirty="0" err="1" smtClean="0">
                <a:solidFill>
                  <a:schemeClr val="tx1"/>
                </a:solidFill>
              </a:rPr>
              <a:t>eferent</a:t>
            </a:r>
            <a:r>
              <a:rPr lang="fr-FR" sz="1400" cap="none" dirty="0" smtClean="0">
                <a:solidFill>
                  <a:schemeClr val="tx1"/>
                </a:solidFill>
              </a:rPr>
              <a:t> ADEME: Gabriel </a:t>
            </a:r>
            <a:r>
              <a:rPr lang="fr-FR" sz="1400" cap="none" dirty="0" err="1" smtClean="0">
                <a:solidFill>
                  <a:schemeClr val="tx1"/>
                </a:solidFill>
              </a:rPr>
              <a:t>Plassat</a:t>
            </a:r>
            <a:r>
              <a:rPr lang="fr-FR" sz="1400" cap="none" dirty="0" smtClean="0">
                <a:solidFill>
                  <a:schemeClr val="tx1"/>
                </a:solidFill>
              </a:rPr>
              <a:t> - Service </a:t>
            </a:r>
            <a:r>
              <a:rPr lang="fr-FR" sz="1400" cap="none" dirty="0" err="1" smtClean="0">
                <a:solidFill>
                  <a:schemeClr val="tx1"/>
                </a:solidFill>
              </a:rPr>
              <a:t>Mobility</a:t>
            </a:r>
            <a:r>
              <a:rPr lang="fr-FR" sz="1400" cap="none" dirty="0" smtClean="0">
                <a:solidFill>
                  <a:schemeClr val="tx1"/>
                </a:solidFill>
              </a:rPr>
              <a:t> And Transport</a:t>
            </a:r>
            <a:endParaRPr lang="fr-FR" sz="1400" cap="none" dirty="0">
              <a:solidFill>
                <a:schemeClr val="tx1"/>
              </a:solidFill>
            </a:endParaRP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3"/>
          </p:nvPr>
        </p:nvSpPr>
        <p:spPr>
          <a:xfrm>
            <a:off x="3923928" y="3140967"/>
            <a:ext cx="4788464" cy="2403159"/>
          </a:xfrm>
        </p:spPr>
        <p:txBody>
          <a:bodyPr/>
          <a:lstStyle/>
          <a:p>
            <a:pPr algn="ctr"/>
            <a:r>
              <a:rPr lang="fr-FR" sz="2000" dirty="0" smtClean="0">
                <a:solidFill>
                  <a:schemeClr val="tx1"/>
                </a:solidFill>
              </a:rPr>
              <a:t>Fanny Le Morellec</a:t>
            </a:r>
          </a:p>
          <a:p>
            <a:pPr algn="ctr"/>
            <a:r>
              <a:rPr lang="fr-FR" sz="2000" dirty="0" smtClean="0">
                <a:solidFill>
                  <a:schemeClr val="tx1"/>
                </a:solidFill>
              </a:rPr>
              <a:t>Margarita Anastassova</a:t>
            </a:r>
          </a:p>
          <a:p>
            <a:pPr algn="ctr"/>
            <a:r>
              <a:rPr lang="fr-FR" sz="2000" dirty="0" smtClean="0">
                <a:solidFill>
                  <a:schemeClr val="tx1"/>
                </a:solidFill>
              </a:rPr>
              <a:t>José </a:t>
            </a:r>
            <a:r>
              <a:rPr lang="fr-FR" sz="2000" dirty="0" err="1" smtClean="0">
                <a:solidFill>
                  <a:schemeClr val="tx1"/>
                </a:solidFill>
              </a:rPr>
              <a:t>Lozada</a:t>
            </a:r>
            <a:endParaRPr lang="fr-FR" sz="2000" dirty="0" smtClean="0">
              <a:solidFill>
                <a:schemeClr val="tx1"/>
              </a:solidFill>
            </a:endParaRPr>
          </a:p>
          <a:p>
            <a:pPr algn="ctr">
              <a:spcAft>
                <a:spcPts val="3600"/>
              </a:spcAft>
            </a:pPr>
            <a:r>
              <a:rPr lang="fr-FR" sz="2000" dirty="0" smtClean="0">
                <a:solidFill>
                  <a:schemeClr val="tx1"/>
                </a:solidFill>
              </a:rPr>
              <a:t>Pierre Falzon</a:t>
            </a:r>
          </a:p>
          <a:p>
            <a:pPr algn="ctr"/>
            <a:r>
              <a:rPr lang="fr-FR" sz="1400" dirty="0" smtClean="0">
                <a:solidFill>
                  <a:schemeClr val="tx1"/>
                </a:solidFill>
              </a:rPr>
              <a:t>AAL 2013</a:t>
            </a:r>
          </a:p>
          <a:p>
            <a:pPr algn="ctr"/>
            <a:r>
              <a:rPr lang="fr-FR" sz="1400" dirty="0" smtClean="0">
                <a:solidFill>
                  <a:schemeClr val="tx1"/>
                </a:solidFill>
              </a:rPr>
              <a:t>24 </a:t>
            </a:r>
            <a:r>
              <a:rPr lang="fr-FR" sz="1400" dirty="0">
                <a:solidFill>
                  <a:schemeClr val="tx1"/>
                </a:solidFill>
              </a:rPr>
              <a:t>– </a:t>
            </a:r>
            <a:r>
              <a:rPr lang="fr-FR" sz="1400" dirty="0" smtClean="0">
                <a:solidFill>
                  <a:schemeClr val="tx1"/>
                </a:solidFill>
              </a:rPr>
              <a:t>26 </a:t>
            </a:r>
            <a:r>
              <a:rPr lang="fr-FR" sz="1400" dirty="0" err="1" smtClean="0">
                <a:solidFill>
                  <a:schemeClr val="tx1"/>
                </a:solidFill>
              </a:rPr>
              <a:t>September</a:t>
            </a:r>
            <a:endParaRPr lang="fr-FR" sz="1400" dirty="0" smtClean="0">
              <a:solidFill>
                <a:schemeClr val="tx1"/>
              </a:solidFill>
            </a:endParaRPr>
          </a:p>
          <a:p>
            <a:pPr algn="ctr"/>
            <a:r>
              <a:rPr lang="fr-FR" sz="1400" dirty="0" smtClean="0">
                <a:solidFill>
                  <a:schemeClr val="tx1"/>
                </a:solidFill>
              </a:rPr>
              <a:t>Norrköping, </a:t>
            </a:r>
            <a:r>
              <a:rPr lang="fr-FR" sz="1400" dirty="0" err="1" smtClean="0">
                <a:solidFill>
                  <a:schemeClr val="tx1"/>
                </a:solidFill>
              </a:rPr>
              <a:t>Sweden</a:t>
            </a:r>
            <a:endParaRPr lang="fr-FR" sz="1400" dirty="0" smtClean="0">
              <a:solidFill>
                <a:schemeClr val="tx1"/>
              </a:solidFill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r>
              <a:rPr lang="fr-FR" smtClean="0"/>
              <a:t>|  PAGE </a:t>
            </a:r>
            <a:fld id="{AEFB9B6D-867A-40B8-ACB0-35CC9F272C9C}" type="slidenum">
              <a:rPr lang="fr-FR" smtClean="0"/>
              <a:pPr/>
              <a:t>1</a:t>
            </a:fld>
            <a:endParaRPr lang="fr-FR" dirty="0"/>
          </a:p>
        </p:txBody>
      </p:sp>
      <p:pic>
        <p:nvPicPr>
          <p:cNvPr id="9" name="Picture 26" descr="Cnam - Formation, recherche, culture, science et technique – retour à la page d’accueil du portail Cna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5301208"/>
            <a:ext cx="2732835" cy="485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7584" y="2996952"/>
            <a:ext cx="1720974" cy="1911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2468938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contenu 7"/>
          <p:cNvSpPr>
            <a:spLocks noGrp="1"/>
          </p:cNvSpPr>
          <p:nvPr>
            <p:ph idx="1"/>
          </p:nvPr>
        </p:nvSpPr>
        <p:spPr>
          <a:xfrm>
            <a:off x="0" y="1124744"/>
            <a:ext cx="8964488" cy="5733256"/>
          </a:xfrm>
        </p:spPr>
        <p:txBody>
          <a:bodyPr numCol="2"/>
          <a:lstStyle/>
          <a:p>
            <a:pPr marL="342900" indent="-342900" algn="ctr">
              <a:buFont typeface="Arial" pitchFamily="34" charset="0"/>
              <a:buChar char="•"/>
            </a:pPr>
            <a:r>
              <a:rPr lang="en-US" dirty="0" smtClean="0"/>
              <a:t>Effects of aging in mobility of older adults</a:t>
            </a:r>
          </a:p>
          <a:p>
            <a:pPr marL="342900" indent="-342900" algn="ctr">
              <a:buFont typeface="Arial" pitchFamily="34" charset="0"/>
              <a:buChar char="•"/>
            </a:pPr>
            <a:endParaRPr lang="en-US" dirty="0"/>
          </a:p>
          <a:p>
            <a:pPr marL="342900" indent="-342900">
              <a:buFont typeface="Arial" pitchFamily="34" charset="0"/>
              <a:buChar char="•"/>
            </a:pPr>
            <a:endParaRPr lang="en-US" dirty="0" smtClean="0"/>
          </a:p>
          <a:p>
            <a:pPr marL="342900" indent="-342900">
              <a:buFont typeface="Arial" pitchFamily="34" charset="0"/>
              <a:buChar char="•"/>
            </a:pPr>
            <a:endParaRPr lang="en-US" dirty="0"/>
          </a:p>
          <a:p>
            <a:pPr marL="342900" indent="-342900">
              <a:buFont typeface="Arial" pitchFamily="34" charset="0"/>
              <a:buChar char="•"/>
            </a:pPr>
            <a:endParaRPr lang="en-US" dirty="0" smtClean="0"/>
          </a:p>
          <a:p>
            <a:pPr marL="342900" indent="-342900">
              <a:buFont typeface="Arial" pitchFamily="34" charset="0"/>
              <a:buChar char="•"/>
            </a:pPr>
            <a:endParaRPr lang="en-US" dirty="0"/>
          </a:p>
          <a:p>
            <a:pPr marL="0" algn="ctr">
              <a:spcBef>
                <a:spcPts val="0"/>
              </a:spcBef>
              <a:spcAft>
                <a:spcPts val="0"/>
              </a:spcAft>
            </a:pPr>
            <a:endParaRPr lang="en-US" sz="1200" dirty="0" smtClean="0">
              <a:solidFill>
                <a:schemeClr val="tx1"/>
              </a:solidFill>
            </a:endParaRPr>
          </a:p>
          <a:p>
            <a:pPr marL="0" algn="ctr">
              <a:spcBef>
                <a:spcPts val="0"/>
              </a:spcBef>
              <a:spcAft>
                <a:spcPts val="0"/>
              </a:spcAft>
            </a:pPr>
            <a:endParaRPr lang="en-US" sz="1200" dirty="0" smtClean="0">
              <a:solidFill>
                <a:schemeClr val="tx1"/>
              </a:solidFill>
            </a:endParaRPr>
          </a:p>
          <a:p>
            <a:pPr marL="0" algn="ctr">
              <a:spcBef>
                <a:spcPts val="0"/>
              </a:spcBef>
              <a:spcAft>
                <a:spcPts val="0"/>
              </a:spcAft>
            </a:pPr>
            <a:r>
              <a:rPr lang="en-US" sz="1200" dirty="0" smtClean="0">
                <a:solidFill>
                  <a:schemeClr val="tx1"/>
                </a:solidFill>
              </a:rPr>
              <a:t>Fisk</a:t>
            </a:r>
            <a:r>
              <a:rPr lang="en-US" sz="1200" dirty="0">
                <a:solidFill>
                  <a:schemeClr val="tx1"/>
                </a:solidFill>
              </a:rPr>
              <a:t>, Rogers, </a:t>
            </a:r>
            <a:r>
              <a:rPr lang="en-US" sz="1200" dirty="0" err="1">
                <a:solidFill>
                  <a:schemeClr val="tx1"/>
                </a:solidFill>
              </a:rPr>
              <a:t>Charness</a:t>
            </a:r>
            <a:r>
              <a:rPr lang="en-US" sz="1200" dirty="0">
                <a:solidFill>
                  <a:schemeClr val="tx1"/>
                </a:solidFill>
              </a:rPr>
              <a:t>, </a:t>
            </a:r>
            <a:r>
              <a:rPr lang="en-US" sz="1200" dirty="0" err="1">
                <a:solidFill>
                  <a:schemeClr val="tx1"/>
                </a:solidFill>
              </a:rPr>
              <a:t>Czaja</a:t>
            </a:r>
            <a:r>
              <a:rPr lang="en-US" sz="1200" dirty="0">
                <a:solidFill>
                  <a:schemeClr val="tx1"/>
                </a:solidFill>
              </a:rPr>
              <a:t> and </a:t>
            </a:r>
            <a:r>
              <a:rPr lang="en-US" sz="1200" dirty="0" err="1">
                <a:solidFill>
                  <a:schemeClr val="tx1"/>
                </a:solidFill>
              </a:rPr>
              <a:t>Sharit</a:t>
            </a:r>
            <a:r>
              <a:rPr lang="en-US" sz="1200" dirty="0">
                <a:solidFill>
                  <a:schemeClr val="tx1"/>
                </a:solidFill>
              </a:rPr>
              <a:t>, 2004. </a:t>
            </a:r>
            <a:endParaRPr lang="en-US" sz="1200" dirty="0" smtClean="0">
              <a:solidFill>
                <a:schemeClr val="tx1"/>
              </a:solidFill>
            </a:endParaRPr>
          </a:p>
          <a:p>
            <a:pPr marL="342900" lvl="0" indent="-342900" algn="ctr">
              <a:spcAft>
                <a:spcPts val="600"/>
              </a:spcAft>
              <a:buFont typeface="Arial" pitchFamily="34" charset="0"/>
              <a:buChar char="•"/>
            </a:pPr>
            <a:r>
              <a:rPr lang="en-US" dirty="0" smtClean="0">
                <a:solidFill>
                  <a:srgbClr val="DC0528"/>
                </a:solidFill>
              </a:rPr>
              <a:t>Potential accessibility </a:t>
            </a:r>
            <a:r>
              <a:rPr lang="en-US" dirty="0" err="1" smtClean="0">
                <a:solidFill>
                  <a:srgbClr val="DC0528"/>
                </a:solidFill>
              </a:rPr>
              <a:t>vs</a:t>
            </a:r>
            <a:r>
              <a:rPr lang="en-US" dirty="0" smtClean="0">
                <a:solidFill>
                  <a:srgbClr val="DC0528"/>
                </a:solidFill>
              </a:rPr>
              <a:t> Revealed accessibility</a:t>
            </a:r>
          </a:p>
          <a:p>
            <a:pPr marL="0" algn="just">
              <a:spcBef>
                <a:spcPts val="0"/>
              </a:spcBef>
              <a:spcAft>
                <a:spcPts val="0"/>
              </a:spcAft>
            </a:pPr>
            <a:endParaRPr lang="en-US" sz="1200" dirty="0" smtClean="0">
              <a:solidFill>
                <a:srgbClr val="808080"/>
              </a:solidFill>
            </a:endParaRPr>
          </a:p>
          <a:p>
            <a:pPr marL="0" algn="just">
              <a:spcBef>
                <a:spcPts val="0"/>
              </a:spcBef>
              <a:spcAft>
                <a:spcPts val="0"/>
              </a:spcAft>
            </a:pPr>
            <a:endParaRPr lang="en-US" sz="1200" dirty="0" smtClean="0">
              <a:solidFill>
                <a:srgbClr val="808080"/>
              </a:solidFill>
            </a:endParaRPr>
          </a:p>
          <a:p>
            <a:pPr marL="0" algn="just">
              <a:spcBef>
                <a:spcPts val="0"/>
              </a:spcBef>
              <a:spcAft>
                <a:spcPts val="0"/>
              </a:spcAft>
            </a:pPr>
            <a:endParaRPr lang="en-US" sz="1200" dirty="0" smtClean="0">
              <a:solidFill>
                <a:srgbClr val="808080"/>
              </a:solidFill>
            </a:endParaRPr>
          </a:p>
          <a:p>
            <a:pPr marL="0" algn="just">
              <a:spcBef>
                <a:spcPts val="0"/>
              </a:spcBef>
              <a:spcAft>
                <a:spcPts val="0"/>
              </a:spcAft>
            </a:pPr>
            <a:endParaRPr lang="en-US" sz="1200" dirty="0" smtClean="0">
              <a:solidFill>
                <a:srgbClr val="808080"/>
              </a:solidFill>
            </a:endParaRPr>
          </a:p>
          <a:p>
            <a:pPr marL="0" algn="just">
              <a:spcBef>
                <a:spcPts val="0"/>
              </a:spcBef>
              <a:spcAft>
                <a:spcPts val="0"/>
              </a:spcAft>
            </a:pPr>
            <a:endParaRPr lang="en-US" sz="1200" dirty="0" smtClean="0">
              <a:solidFill>
                <a:srgbClr val="808080"/>
              </a:solidFill>
            </a:endParaRPr>
          </a:p>
          <a:p>
            <a:pPr marL="0" algn="just">
              <a:spcBef>
                <a:spcPts val="0"/>
              </a:spcBef>
              <a:spcAft>
                <a:spcPts val="0"/>
              </a:spcAft>
            </a:pPr>
            <a:endParaRPr lang="en-US" sz="1200" dirty="0" smtClean="0">
              <a:solidFill>
                <a:srgbClr val="808080"/>
              </a:solidFill>
            </a:endParaRPr>
          </a:p>
          <a:p>
            <a:pPr marL="0" algn="just">
              <a:spcBef>
                <a:spcPts val="0"/>
              </a:spcBef>
              <a:spcAft>
                <a:spcPts val="0"/>
              </a:spcAft>
            </a:pPr>
            <a:endParaRPr lang="en-US" sz="1200" dirty="0" smtClean="0">
              <a:solidFill>
                <a:srgbClr val="808080"/>
              </a:solidFill>
            </a:endParaRPr>
          </a:p>
          <a:p>
            <a:pPr marL="0" algn="just">
              <a:spcBef>
                <a:spcPts val="0"/>
              </a:spcBef>
              <a:spcAft>
                <a:spcPts val="0"/>
              </a:spcAft>
            </a:pPr>
            <a:endParaRPr lang="en-US" sz="1200" dirty="0" smtClean="0">
              <a:solidFill>
                <a:srgbClr val="808080"/>
              </a:solidFill>
            </a:endParaRPr>
          </a:p>
          <a:p>
            <a:pPr marL="0" algn="just">
              <a:spcBef>
                <a:spcPts val="0"/>
              </a:spcBef>
              <a:spcAft>
                <a:spcPts val="0"/>
              </a:spcAft>
            </a:pPr>
            <a:endParaRPr lang="en-US" sz="1200" dirty="0" smtClean="0">
              <a:solidFill>
                <a:srgbClr val="808080"/>
              </a:solidFill>
            </a:endParaRPr>
          </a:p>
          <a:p>
            <a:pPr marL="0" algn="just">
              <a:spcBef>
                <a:spcPts val="0"/>
              </a:spcBef>
              <a:spcAft>
                <a:spcPts val="0"/>
              </a:spcAft>
            </a:pPr>
            <a:endParaRPr lang="en-US" sz="1200" dirty="0" smtClean="0">
              <a:solidFill>
                <a:srgbClr val="808080"/>
              </a:solidFill>
            </a:endParaRPr>
          </a:p>
          <a:p>
            <a:pPr marL="0" algn="just">
              <a:spcBef>
                <a:spcPts val="0"/>
              </a:spcBef>
              <a:spcAft>
                <a:spcPts val="0"/>
              </a:spcAft>
            </a:pPr>
            <a:endParaRPr lang="en-US" sz="1200" dirty="0" smtClean="0">
              <a:solidFill>
                <a:srgbClr val="808080"/>
              </a:solidFill>
            </a:endParaRPr>
          </a:p>
          <a:p>
            <a:pPr marL="0" algn="just">
              <a:spcBef>
                <a:spcPts val="0"/>
              </a:spcBef>
              <a:spcAft>
                <a:spcPts val="0"/>
              </a:spcAft>
            </a:pPr>
            <a:endParaRPr lang="en-US" sz="1200" dirty="0" smtClean="0">
              <a:solidFill>
                <a:srgbClr val="808080"/>
              </a:solidFill>
            </a:endParaRPr>
          </a:p>
          <a:p>
            <a:pPr marL="0" algn="just">
              <a:spcBef>
                <a:spcPts val="0"/>
              </a:spcBef>
              <a:spcAft>
                <a:spcPts val="0"/>
              </a:spcAft>
            </a:pPr>
            <a:endParaRPr lang="en-US" sz="1200" dirty="0" smtClean="0">
              <a:solidFill>
                <a:srgbClr val="808080"/>
              </a:solidFill>
            </a:endParaRPr>
          </a:p>
          <a:p>
            <a:pPr marL="0" algn="just">
              <a:spcBef>
                <a:spcPts val="0"/>
              </a:spcBef>
              <a:spcAft>
                <a:spcPts val="0"/>
              </a:spcAft>
            </a:pPr>
            <a:endParaRPr lang="en-US" sz="1200" dirty="0" smtClean="0">
              <a:solidFill>
                <a:srgbClr val="808080"/>
              </a:solidFill>
            </a:endParaRPr>
          </a:p>
          <a:p>
            <a:pPr marL="0" algn="just">
              <a:spcBef>
                <a:spcPts val="0"/>
              </a:spcBef>
              <a:spcAft>
                <a:spcPts val="0"/>
              </a:spcAft>
            </a:pPr>
            <a:endParaRPr lang="en-US" sz="1200" dirty="0" smtClean="0">
              <a:solidFill>
                <a:srgbClr val="808080"/>
              </a:solidFill>
            </a:endParaRPr>
          </a:p>
          <a:p>
            <a:pPr marL="0" algn="just">
              <a:spcBef>
                <a:spcPts val="0"/>
              </a:spcBef>
              <a:spcAft>
                <a:spcPts val="0"/>
              </a:spcAft>
            </a:pPr>
            <a:endParaRPr lang="en-US" sz="1200" dirty="0" smtClean="0">
              <a:solidFill>
                <a:srgbClr val="808080"/>
              </a:solidFill>
            </a:endParaRPr>
          </a:p>
          <a:p>
            <a:pPr marL="0" algn="just">
              <a:spcBef>
                <a:spcPts val="0"/>
              </a:spcBef>
              <a:spcAft>
                <a:spcPts val="0"/>
              </a:spcAft>
            </a:pPr>
            <a:endParaRPr lang="en-US" sz="1200" dirty="0" smtClean="0">
              <a:solidFill>
                <a:srgbClr val="808080"/>
              </a:solidFill>
            </a:endParaRPr>
          </a:p>
          <a:p>
            <a:pPr marL="0" algn="just">
              <a:spcBef>
                <a:spcPts val="0"/>
              </a:spcBef>
              <a:spcAft>
                <a:spcPts val="0"/>
              </a:spcAft>
            </a:pPr>
            <a:r>
              <a:rPr lang="en-US" sz="1600" i="1" dirty="0" smtClean="0">
                <a:solidFill>
                  <a:schemeClr val="tx1"/>
                </a:solidFill>
              </a:rPr>
              <a:t>“By comparison with the revealed accessibility approach, the potential accessibility approach is more narrowly focused, the emphasis being upon the opportunity or potential for a certain type of </a:t>
            </a:r>
            <a:r>
              <a:rPr lang="en-US" sz="1600" i="1" dirty="0" err="1" smtClean="0">
                <a:solidFill>
                  <a:schemeClr val="tx1"/>
                </a:solidFill>
              </a:rPr>
              <a:t>behaviour</a:t>
            </a:r>
            <a:r>
              <a:rPr lang="en-US" sz="1600" i="1" dirty="0" smtClean="0">
                <a:solidFill>
                  <a:schemeClr val="tx1"/>
                </a:solidFill>
              </a:rPr>
              <a:t> rather than upon actual </a:t>
            </a:r>
            <a:r>
              <a:rPr lang="en-US" sz="1600" i="1" dirty="0" err="1" smtClean="0">
                <a:solidFill>
                  <a:schemeClr val="tx1"/>
                </a:solidFill>
              </a:rPr>
              <a:t>behaviour</a:t>
            </a:r>
            <a:r>
              <a:rPr lang="en-US" sz="1600" i="1" dirty="0" smtClean="0">
                <a:solidFill>
                  <a:schemeClr val="tx1"/>
                </a:solidFill>
              </a:rPr>
              <a:t> (Moseley 1979)”.</a:t>
            </a:r>
            <a:endParaRPr lang="en-US" sz="1200" dirty="0">
              <a:solidFill>
                <a:schemeClr val="tx1"/>
              </a:solidFill>
            </a:endParaRPr>
          </a:p>
        </p:txBody>
      </p:sp>
      <p:pic>
        <p:nvPicPr>
          <p:cNvPr id="9" name="Picture 2" descr="http://onclesam.fr/e1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420" y="3933056"/>
            <a:ext cx="2683444" cy="2299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r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background</a:t>
            </a:r>
            <a:endParaRPr lang="en-US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fr-FR" smtClean="0"/>
              <a:t>|  PAGE </a:t>
            </a:r>
            <a:fld id="{AEFB9B6D-867A-40B8-ACB0-35CC9F272C9C}" type="slidenum">
              <a:rPr lang="fr-FR" smtClean="0"/>
              <a:pPr/>
              <a:t>2</a:t>
            </a:fld>
            <a:endParaRPr lang="fr-FR" dirty="0"/>
          </a:p>
        </p:txBody>
      </p:sp>
      <p:sp>
        <p:nvSpPr>
          <p:cNvPr id="2" name="Pensées 1"/>
          <p:cNvSpPr/>
          <p:nvPr/>
        </p:nvSpPr>
        <p:spPr>
          <a:xfrm>
            <a:off x="539552" y="1988840"/>
            <a:ext cx="2808312" cy="1656184"/>
          </a:xfrm>
          <a:prstGeom prst="cloudCallout">
            <a:avLst/>
          </a:prstGeom>
          <a:solidFill>
            <a:schemeClr val="tx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DECLINES</a:t>
            </a:r>
          </a:p>
          <a:p>
            <a:pPr algn="ctr"/>
            <a:r>
              <a:rPr lang="fr-FR" dirty="0" smtClean="0"/>
              <a:t>in</a:t>
            </a:r>
          </a:p>
          <a:p>
            <a:pPr algn="ctr"/>
            <a:r>
              <a:rPr lang="fr-FR" dirty="0" smtClean="0"/>
              <a:t>SPATIAL COGNITION</a:t>
            </a:r>
            <a:endParaRPr lang="fr-FR" dirty="0"/>
          </a:p>
        </p:txBody>
      </p:sp>
      <p:pic>
        <p:nvPicPr>
          <p:cNvPr id="11" name="Picture 3" descr="F:\solution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28184" y="2636912"/>
            <a:ext cx="3072342" cy="2304256"/>
          </a:xfrm>
          <a:prstGeom prst="rect">
            <a:avLst/>
          </a:prstGeom>
          <a:noFill/>
        </p:spPr>
      </p:pic>
      <p:pic>
        <p:nvPicPr>
          <p:cNvPr id="10" name="Picture 2" descr="F:\SME_Sol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19572" y="1772816"/>
            <a:ext cx="2597235" cy="194421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8519084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background</a:t>
            </a:r>
            <a:endParaRPr lang="en-US" dirty="0"/>
          </a:p>
        </p:txBody>
      </p:sp>
      <p:sp>
        <p:nvSpPr>
          <p:cNvPr id="12" name="Espace réservé du contenu 11"/>
          <p:cNvSpPr>
            <a:spLocks noGrp="1"/>
          </p:cNvSpPr>
          <p:nvPr>
            <p:ph idx="1"/>
          </p:nvPr>
        </p:nvSpPr>
        <p:spPr>
          <a:xfrm>
            <a:off x="576000" y="1052736"/>
            <a:ext cx="8172464" cy="5400600"/>
          </a:xfrm>
        </p:spPr>
        <p:txBody>
          <a:bodyPr/>
          <a:lstStyle/>
          <a:p>
            <a:pPr marL="342900" indent="-342900" algn="ctr">
              <a:spcBef>
                <a:spcPts val="240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-US" dirty="0" smtClean="0"/>
              <a:t>Internet and older adult’s: What did we expect for tomorrow ?</a:t>
            </a:r>
          </a:p>
          <a:p>
            <a:pPr marL="342900" indent="-342900" algn="ctr">
              <a:spcAft>
                <a:spcPts val="0"/>
              </a:spcAft>
            </a:pPr>
            <a:endParaRPr lang="fr-FR" sz="2000" dirty="0" smtClean="0">
              <a:solidFill>
                <a:srgbClr val="808080"/>
              </a:solidFill>
              <a:latin typeface="Impact" pitchFamily="34" charset="0"/>
              <a:ea typeface="Calibri"/>
            </a:endParaRPr>
          </a:p>
          <a:p>
            <a:pPr marL="342900" indent="-342900" algn="ctr">
              <a:spcAft>
                <a:spcPts val="600"/>
              </a:spcAft>
            </a:pPr>
            <a:endParaRPr lang="fr-FR" sz="2000" dirty="0" smtClean="0">
              <a:solidFill>
                <a:srgbClr val="808080"/>
              </a:solidFill>
              <a:latin typeface="Impact" pitchFamily="34" charset="0"/>
              <a:ea typeface="Calibri"/>
            </a:endParaRPr>
          </a:p>
          <a:p>
            <a:pPr marL="342900" indent="-342900" algn="ctr">
              <a:spcAft>
                <a:spcPts val="600"/>
              </a:spcAft>
            </a:pPr>
            <a:endParaRPr lang="fr-FR" sz="2000" dirty="0" smtClean="0">
              <a:solidFill>
                <a:srgbClr val="808080"/>
              </a:solidFill>
              <a:latin typeface="Impact" pitchFamily="34" charset="0"/>
              <a:ea typeface="Calibri"/>
            </a:endParaRPr>
          </a:p>
          <a:p>
            <a:pPr marL="342900" indent="-342900" algn="ctr">
              <a:spcAft>
                <a:spcPts val="600"/>
              </a:spcAft>
            </a:pPr>
            <a:endParaRPr lang="fr-FR" sz="2000" dirty="0" smtClean="0">
              <a:solidFill>
                <a:srgbClr val="808080"/>
              </a:solidFill>
              <a:latin typeface="Impact" pitchFamily="34" charset="0"/>
              <a:ea typeface="Calibri"/>
            </a:endParaRPr>
          </a:p>
          <a:p>
            <a:pPr marL="342900" indent="-342900" algn="ctr">
              <a:spcAft>
                <a:spcPts val="600"/>
              </a:spcAft>
            </a:pPr>
            <a:endParaRPr lang="fr-FR" sz="2000" dirty="0" smtClean="0">
              <a:solidFill>
                <a:srgbClr val="808080"/>
              </a:solidFill>
              <a:latin typeface="Impact" pitchFamily="34" charset="0"/>
              <a:ea typeface="Calibri"/>
            </a:endParaRPr>
          </a:p>
          <a:p>
            <a:pPr marL="342900" indent="-342900" algn="ctr">
              <a:spcAft>
                <a:spcPts val="600"/>
              </a:spcAft>
            </a:pPr>
            <a:endParaRPr lang="fr-FR" sz="2000" dirty="0" smtClean="0">
              <a:solidFill>
                <a:srgbClr val="808080"/>
              </a:solidFill>
              <a:latin typeface="Impact" pitchFamily="34" charset="0"/>
              <a:ea typeface="Calibri"/>
            </a:endParaRPr>
          </a:p>
          <a:p>
            <a:pPr marL="342900" indent="-342900" algn="ctr">
              <a:spcAft>
                <a:spcPts val="600"/>
              </a:spcAft>
            </a:pPr>
            <a:endParaRPr lang="fr-FR" sz="2000" dirty="0" smtClean="0">
              <a:solidFill>
                <a:srgbClr val="808080"/>
              </a:solidFill>
              <a:latin typeface="Impact" pitchFamily="34" charset="0"/>
              <a:ea typeface="Calibri"/>
            </a:endParaRPr>
          </a:p>
          <a:p>
            <a:pPr marL="342900" indent="-342900" algn="ctr">
              <a:spcAft>
                <a:spcPts val="1800"/>
              </a:spcAft>
            </a:pPr>
            <a:endParaRPr lang="fr-FR" sz="2000" dirty="0" smtClean="0">
              <a:solidFill>
                <a:srgbClr val="808080"/>
              </a:solidFill>
              <a:latin typeface="Impact" pitchFamily="34" charset="0"/>
              <a:ea typeface="Calibri"/>
            </a:endParaRPr>
          </a:p>
          <a:p>
            <a:pPr marL="342900" indent="-342900" algn="ctr">
              <a:spcAft>
                <a:spcPts val="1800"/>
              </a:spcAft>
            </a:pPr>
            <a:endParaRPr lang="fr-FR" sz="2000" dirty="0" smtClean="0">
              <a:solidFill>
                <a:srgbClr val="808080"/>
              </a:solidFill>
              <a:latin typeface="Impact" pitchFamily="34" charset="0"/>
              <a:ea typeface="Calibri"/>
            </a:endParaRPr>
          </a:p>
          <a:p>
            <a:pPr marL="342900" indent="-342900" algn="ctr">
              <a:spcBef>
                <a:spcPts val="1200"/>
              </a:spcBef>
              <a:spcAft>
                <a:spcPts val="600"/>
              </a:spcAft>
            </a:pPr>
            <a:r>
              <a:rPr lang="fr-FR" sz="2000" dirty="0" err="1" smtClean="0">
                <a:solidFill>
                  <a:schemeClr val="tx1"/>
                </a:solidFill>
                <a:latin typeface="Impact" pitchFamily="34" charset="0"/>
                <a:ea typeface="Calibri"/>
              </a:rPr>
              <a:t>Individuals</a:t>
            </a:r>
            <a:r>
              <a:rPr lang="fr-FR" sz="2000" dirty="0" smtClean="0">
                <a:solidFill>
                  <a:schemeClr val="tx1"/>
                </a:solidFill>
                <a:latin typeface="Impact" pitchFamily="34" charset="0"/>
                <a:ea typeface="Calibri"/>
              </a:rPr>
              <a:t>  </a:t>
            </a:r>
            <a:r>
              <a:rPr lang="fr-FR" sz="2000" dirty="0" err="1" smtClean="0">
                <a:solidFill>
                  <a:schemeClr val="tx1"/>
                </a:solidFill>
                <a:latin typeface="Impact" pitchFamily="34" charset="0"/>
                <a:ea typeface="Calibri"/>
              </a:rPr>
              <a:t>who</a:t>
            </a:r>
            <a:r>
              <a:rPr lang="fr-FR" sz="2000" dirty="0" smtClean="0">
                <a:solidFill>
                  <a:schemeClr val="tx1"/>
                </a:solidFill>
                <a:latin typeface="Impact" pitchFamily="34" charset="0"/>
                <a:ea typeface="Calibri"/>
              </a:rPr>
              <a:t> use the internet on </a:t>
            </a:r>
            <a:r>
              <a:rPr lang="fr-FR" sz="2000" dirty="0" err="1" smtClean="0">
                <a:solidFill>
                  <a:schemeClr val="tx1"/>
                </a:solidFill>
                <a:latin typeface="Impact" pitchFamily="34" charset="0"/>
                <a:ea typeface="Calibri"/>
              </a:rPr>
              <a:t>average</a:t>
            </a:r>
            <a:r>
              <a:rPr lang="fr-FR" sz="2000" dirty="0" smtClean="0">
                <a:solidFill>
                  <a:schemeClr val="tx1"/>
                </a:solidFill>
                <a:latin typeface="Impact" pitchFamily="34" charset="0"/>
                <a:ea typeface="Calibri"/>
              </a:rPr>
              <a:t> </a:t>
            </a:r>
            <a:r>
              <a:rPr lang="fr-FR" sz="2000" dirty="0" err="1" smtClean="0">
                <a:solidFill>
                  <a:schemeClr val="tx1"/>
                </a:solidFill>
                <a:latin typeface="Impact" pitchFamily="34" charset="0"/>
                <a:ea typeface="Calibri"/>
              </a:rPr>
              <a:t>at</a:t>
            </a:r>
            <a:r>
              <a:rPr lang="fr-FR" sz="2000" dirty="0" smtClean="0">
                <a:solidFill>
                  <a:schemeClr val="tx1"/>
                </a:solidFill>
                <a:latin typeface="Impact" pitchFamily="34" charset="0"/>
                <a:ea typeface="Calibri"/>
              </a:rPr>
              <a:t> least once per  </a:t>
            </a:r>
            <a:r>
              <a:rPr lang="fr-FR" sz="2000" dirty="0" err="1" smtClean="0">
                <a:solidFill>
                  <a:schemeClr val="tx1"/>
                </a:solidFill>
                <a:latin typeface="Impact" pitchFamily="34" charset="0"/>
                <a:ea typeface="Calibri"/>
              </a:rPr>
              <a:t>week</a:t>
            </a:r>
            <a:r>
              <a:rPr lang="fr-FR" sz="2000" dirty="0" smtClean="0">
                <a:solidFill>
                  <a:schemeClr val="tx1"/>
                </a:solidFill>
                <a:latin typeface="Impact" pitchFamily="34" charset="0"/>
                <a:ea typeface="Calibri"/>
              </a:rPr>
              <a:t> in Europe, 2011 (%)</a:t>
            </a:r>
            <a:endParaRPr lang="fr-FR" sz="2400" dirty="0" smtClean="0">
              <a:solidFill>
                <a:schemeClr val="tx1"/>
              </a:solidFill>
              <a:latin typeface="Impact" pitchFamily="34" charset="0"/>
              <a:ea typeface="Calibri"/>
            </a:endParaRPr>
          </a:p>
          <a:p>
            <a:pPr marL="0" algn="just">
              <a:spcAft>
                <a:spcPts val="600"/>
              </a:spcAft>
            </a:pPr>
            <a:r>
              <a:rPr lang="fr-FR" sz="1400" dirty="0" smtClean="0">
                <a:solidFill>
                  <a:schemeClr val="tx1"/>
                </a:solidFill>
                <a:latin typeface="Times New Roman"/>
                <a:ea typeface="Calibri"/>
              </a:rPr>
              <a:t>Source: Eurostat. </a:t>
            </a:r>
            <a:r>
              <a:rPr lang="fr-FR" sz="1400" dirty="0" err="1" smtClean="0">
                <a:solidFill>
                  <a:schemeClr val="tx1"/>
                </a:solidFill>
                <a:latin typeface="Times New Roman"/>
                <a:ea typeface="Calibri"/>
              </a:rPr>
              <a:t>Gallais</a:t>
            </a:r>
            <a:r>
              <a:rPr lang="fr-FR" sz="1400" dirty="0" smtClean="0">
                <a:solidFill>
                  <a:schemeClr val="tx1"/>
                </a:solidFill>
                <a:latin typeface="Times New Roman"/>
                <a:ea typeface="Calibri"/>
              </a:rPr>
              <a:t>, A. (2012). </a:t>
            </a:r>
            <a:r>
              <a:rPr lang="fr-FR" sz="1400" i="1" dirty="0" smtClean="0">
                <a:solidFill>
                  <a:schemeClr val="tx1"/>
                </a:solidFill>
                <a:latin typeface="Times New Roman"/>
                <a:ea typeface="Calibri"/>
              </a:rPr>
              <a:t>Le rôle des nouvelles technologies en matière d’inclusion sociale: une vision européenne.</a:t>
            </a:r>
            <a:r>
              <a:rPr lang="fr-FR" sz="1400" dirty="0" smtClean="0">
                <a:solidFill>
                  <a:schemeClr val="tx1"/>
                </a:solidFill>
                <a:latin typeface="Times New Roman"/>
                <a:ea typeface="Calibri"/>
              </a:rPr>
              <a:t> Tech. </a:t>
            </a:r>
            <a:r>
              <a:rPr lang="fr-FR" sz="1400" dirty="0" err="1" smtClean="0">
                <a:solidFill>
                  <a:schemeClr val="tx1"/>
                </a:solidFill>
                <a:latin typeface="Times New Roman"/>
                <a:ea typeface="Calibri"/>
              </a:rPr>
              <a:t>rep</a:t>
            </a:r>
            <a:r>
              <a:rPr lang="fr-FR" sz="1400" dirty="0" smtClean="0">
                <a:solidFill>
                  <a:schemeClr val="tx1"/>
                </a:solidFill>
                <a:latin typeface="Times New Roman"/>
                <a:ea typeface="Calibri"/>
              </a:rPr>
              <a:t>., collection </a:t>
            </a:r>
            <a:r>
              <a:rPr lang="fr-FR" sz="1400" dirty="0" err="1" smtClean="0">
                <a:solidFill>
                  <a:schemeClr val="tx1"/>
                </a:solidFill>
                <a:latin typeface="Times New Roman"/>
                <a:ea typeface="Calibri"/>
              </a:rPr>
              <a:t>Working</a:t>
            </a:r>
            <a:r>
              <a:rPr lang="fr-FR" sz="1400" dirty="0" smtClean="0">
                <a:solidFill>
                  <a:schemeClr val="tx1"/>
                </a:solidFill>
                <a:latin typeface="Times New Roman"/>
                <a:ea typeface="Calibri"/>
              </a:rPr>
              <a:t> </a:t>
            </a:r>
            <a:r>
              <a:rPr lang="fr-FR" sz="1400" dirty="0" err="1" smtClean="0">
                <a:solidFill>
                  <a:schemeClr val="tx1"/>
                </a:solidFill>
                <a:latin typeface="Times New Roman"/>
                <a:ea typeface="Calibri"/>
              </a:rPr>
              <a:t>paper</a:t>
            </a:r>
            <a:r>
              <a:rPr lang="fr-FR" sz="1400" dirty="0" smtClean="0">
                <a:solidFill>
                  <a:schemeClr val="tx1"/>
                </a:solidFill>
                <a:latin typeface="Times New Roman"/>
                <a:ea typeface="Calibri"/>
              </a:rPr>
              <a:t>.</a:t>
            </a:r>
            <a:endParaRPr lang="en-US" sz="1400" dirty="0" smtClean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fr-FR" smtClean="0"/>
              <a:t>|  PAGE </a:t>
            </a:r>
            <a:fld id="{AEFB9B6D-867A-40B8-ACB0-35CC9F272C9C}" type="slidenum">
              <a:rPr lang="fr-FR" smtClean="0"/>
              <a:pPr/>
              <a:t>3</a:t>
            </a:fld>
            <a:endParaRPr lang="fr-FR" dirty="0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print"/>
          <a:srcRect l="13817" t="21796" r="35735" b="10237"/>
          <a:stretch>
            <a:fillRect/>
          </a:stretch>
        </p:blipFill>
        <p:spPr bwMode="auto">
          <a:xfrm>
            <a:off x="1403648" y="1556792"/>
            <a:ext cx="6192688" cy="345638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8519084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Objectives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23528" y="1124744"/>
            <a:ext cx="8496944" cy="5112568"/>
          </a:xfrm>
        </p:spPr>
        <p:txBody>
          <a:bodyPr/>
          <a:lstStyle/>
          <a:p>
            <a:pPr marL="0"/>
            <a:r>
              <a:rPr lang="en-US" sz="2800" dirty="0" smtClean="0"/>
              <a:t>Answer to questions:</a:t>
            </a:r>
          </a:p>
          <a:p>
            <a:pPr marL="809625" lvl="1" indent="-447675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What are the types of difficulty experience by older adults while mobile?</a:t>
            </a:r>
          </a:p>
          <a:p>
            <a:pPr marL="1257300" lvl="2" indent="-447675">
              <a:buSzPct val="100000"/>
              <a:buFont typeface="Wingdings" pitchFamily="2" charset="2"/>
              <a:buChar char="Ø"/>
            </a:pPr>
            <a:r>
              <a:rPr lang="en-US" sz="2400" dirty="0" smtClean="0">
                <a:solidFill>
                  <a:schemeClr val="tx1"/>
                </a:solidFill>
              </a:rPr>
              <a:t>Outdoors and indoors</a:t>
            </a:r>
            <a:endParaRPr lang="en-US" sz="2400" dirty="0">
              <a:solidFill>
                <a:schemeClr val="tx1"/>
              </a:solidFill>
            </a:endParaRPr>
          </a:p>
          <a:p>
            <a:pPr marL="1257300" lvl="2" indent="-447675">
              <a:buSzPct val="100000"/>
              <a:buFont typeface="Wingdings" pitchFamily="2" charset="2"/>
              <a:buChar char="Ø"/>
            </a:pPr>
            <a:r>
              <a:rPr lang="en-US" sz="2400" dirty="0" smtClean="0">
                <a:solidFill>
                  <a:schemeClr val="tx1"/>
                </a:solidFill>
              </a:rPr>
              <a:t>Intrinsic difficulties i.e. physical, cognitive, sensorial and physiological</a:t>
            </a:r>
          </a:p>
          <a:p>
            <a:pPr marL="1257300" lvl="2" indent="-447675">
              <a:buSzPct val="100000"/>
              <a:buFont typeface="Wingdings" pitchFamily="2" charset="2"/>
              <a:buChar char="Ø"/>
            </a:pPr>
            <a:r>
              <a:rPr lang="en-US" sz="2400" dirty="0" smtClean="0">
                <a:solidFill>
                  <a:schemeClr val="tx1"/>
                </a:solidFill>
              </a:rPr>
              <a:t>Extrinsic difficulties i.e. environmental</a:t>
            </a:r>
          </a:p>
          <a:p>
            <a:pPr marL="809625" lvl="1" indent="-447675">
              <a:spcBef>
                <a:spcPts val="2400"/>
              </a:spcBef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How ICT can help older adults to cope with </a:t>
            </a:r>
            <a:r>
              <a:rPr lang="en-US" sz="2400" dirty="0">
                <a:solidFill>
                  <a:schemeClr val="tx1"/>
                </a:solidFill>
              </a:rPr>
              <a:t>the </a:t>
            </a:r>
            <a:r>
              <a:rPr lang="en-US" sz="2400" dirty="0" smtClean="0">
                <a:solidFill>
                  <a:schemeClr val="tx1"/>
                </a:solidFill>
              </a:rPr>
              <a:t>difficulties?</a:t>
            </a:r>
          </a:p>
          <a:p>
            <a:pPr marL="1257300" lvl="2" indent="-447675">
              <a:buSzPct val="100000"/>
              <a:buFont typeface="Wingdings" pitchFamily="2" charset="2"/>
              <a:buChar char="Ø"/>
            </a:pPr>
            <a:r>
              <a:rPr lang="en-US" sz="2400" dirty="0" smtClean="0">
                <a:solidFill>
                  <a:schemeClr val="tx1"/>
                </a:solidFill>
              </a:rPr>
              <a:t>New alternative itinerary:</a:t>
            </a:r>
          </a:p>
          <a:p>
            <a:pPr marL="1520825" lvl="3" indent="-261938">
              <a:buSzPct val="100000"/>
              <a:buFont typeface="Wingdings" pitchFamily="2" charset="2"/>
              <a:buChar char="§"/>
            </a:pPr>
            <a:r>
              <a:rPr lang="en-US" sz="2400" dirty="0" smtClean="0">
                <a:solidFill>
                  <a:schemeClr val="tx1"/>
                </a:solidFill>
              </a:rPr>
              <a:t>Preparation</a:t>
            </a:r>
          </a:p>
          <a:p>
            <a:pPr marL="1520825" lvl="3" indent="-261938">
              <a:buSzPct val="100000"/>
              <a:buFont typeface="Wingdings" pitchFamily="2" charset="2"/>
              <a:buChar char="§"/>
            </a:pPr>
            <a:r>
              <a:rPr lang="en-US" sz="2400" dirty="0" err="1" smtClean="0">
                <a:solidFill>
                  <a:schemeClr val="tx1"/>
                </a:solidFill>
              </a:rPr>
              <a:t>Realisation</a:t>
            </a:r>
            <a:endParaRPr lang="en-US" sz="2400" dirty="0" smtClean="0">
              <a:solidFill>
                <a:schemeClr val="tx1"/>
              </a:solidFill>
            </a:endParaRPr>
          </a:p>
          <a:p>
            <a:pPr marL="1258888" lvl="1" indent="-450850">
              <a:buSzPct val="100000"/>
              <a:buFont typeface="Wingdings" pitchFamily="2" charset="2"/>
              <a:buChar char="Ø"/>
            </a:pPr>
            <a:r>
              <a:rPr lang="en-US" sz="2400" dirty="0" smtClean="0">
                <a:solidFill>
                  <a:schemeClr val="tx1"/>
                </a:solidFill>
              </a:rPr>
              <a:t>Can give more information's for the navigation</a:t>
            </a:r>
          </a:p>
          <a:p>
            <a:pPr marL="1257300" lvl="2" indent="-447675">
              <a:buSzPct val="100000"/>
            </a:pPr>
            <a:endParaRPr lang="en-US" sz="2400" dirty="0" smtClean="0">
              <a:solidFill>
                <a:schemeClr val="tx1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fr-FR" smtClean="0"/>
              <a:t>|  PAGE </a:t>
            </a:r>
            <a:fld id="{AEFB9B6D-867A-40B8-ACB0-35CC9F272C9C}" type="slidenum">
              <a:rPr lang="fr-FR" smtClean="0"/>
              <a:pPr/>
              <a:t>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1320438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www.gart.org/var/gart/storage/images/mediatheque/fichiers/credit-photo-pole-mobilite-caen/174971-1-fre-FR/Credit-photo-Pole-mobilite-Caen_medium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363" y="3573016"/>
            <a:ext cx="2418445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Methodology</a:t>
            </a:r>
            <a:r>
              <a:rPr lang="fr-FR" dirty="0" smtClean="0"/>
              <a:t> – online questionnaire (2/2)</a:t>
            </a:r>
            <a:endParaRPr lang="fr-FR" dirty="0"/>
          </a:p>
        </p:txBody>
      </p:sp>
      <p:sp>
        <p:nvSpPr>
          <p:cNvPr id="7" name="Espace réservé du contenu 6"/>
          <p:cNvSpPr>
            <a:spLocks noGrp="1"/>
          </p:cNvSpPr>
          <p:nvPr>
            <p:ph idx="1"/>
          </p:nvPr>
        </p:nvSpPr>
        <p:spPr>
          <a:xfrm>
            <a:off x="3707904" y="1196752"/>
            <a:ext cx="5436096" cy="5040560"/>
          </a:xfrm>
        </p:spPr>
        <p:txBody>
          <a:bodyPr/>
          <a:lstStyle/>
          <a:p>
            <a:pPr marL="0">
              <a:spcAft>
                <a:spcPts val="1200"/>
              </a:spcAft>
            </a:pPr>
            <a:r>
              <a:rPr lang="fr-FR" sz="2400" b="1" u="sng" dirty="0" smtClean="0">
                <a:solidFill>
                  <a:schemeClr val="tx1"/>
                </a:solidFill>
              </a:rPr>
              <a:t>Older adults (234):</a:t>
            </a:r>
          </a:p>
          <a:p>
            <a:pPr marL="536575" indent="-268288">
              <a:spcAft>
                <a:spcPts val="1200"/>
              </a:spcAft>
              <a:buFont typeface="Arial" pitchFamily="34" charset="0"/>
              <a:buChar char="•"/>
            </a:pPr>
            <a:r>
              <a:rPr lang="fr-FR" sz="2400" dirty="0" smtClean="0">
                <a:solidFill>
                  <a:schemeClr val="tx1"/>
                </a:solidFill>
              </a:rPr>
              <a:t>140 people </a:t>
            </a:r>
            <a:r>
              <a:rPr lang="fr-FR" sz="2400" dirty="0" err="1" smtClean="0">
                <a:solidFill>
                  <a:schemeClr val="tx1"/>
                </a:solidFill>
              </a:rPr>
              <a:t>aged</a:t>
            </a:r>
            <a:r>
              <a:rPr lang="fr-FR" sz="2400" dirty="0" smtClean="0">
                <a:solidFill>
                  <a:schemeClr val="tx1"/>
                </a:solidFill>
              </a:rPr>
              <a:t> </a:t>
            </a:r>
            <a:r>
              <a:rPr lang="fr-FR" sz="2400" dirty="0" err="1" smtClean="0">
                <a:solidFill>
                  <a:schemeClr val="tx1"/>
                </a:solidFill>
              </a:rPr>
              <a:t>between</a:t>
            </a:r>
            <a:r>
              <a:rPr lang="fr-FR" sz="2400" dirty="0" smtClean="0">
                <a:solidFill>
                  <a:schemeClr val="tx1"/>
                </a:solidFill>
              </a:rPr>
              <a:t> 50-64</a:t>
            </a:r>
          </a:p>
          <a:p>
            <a:pPr marL="536575" indent="-268288">
              <a:spcAft>
                <a:spcPts val="1200"/>
              </a:spcAft>
              <a:buFont typeface="Arial" pitchFamily="34" charset="0"/>
              <a:buChar char="•"/>
            </a:pPr>
            <a:r>
              <a:rPr lang="fr-FR" sz="2400" dirty="0" smtClean="0">
                <a:solidFill>
                  <a:schemeClr val="tx1"/>
                </a:solidFill>
              </a:rPr>
              <a:t>76 people </a:t>
            </a:r>
            <a:r>
              <a:rPr lang="fr-FR" sz="2400" dirty="0" err="1" smtClean="0">
                <a:solidFill>
                  <a:schemeClr val="tx1"/>
                </a:solidFill>
              </a:rPr>
              <a:t>aged</a:t>
            </a:r>
            <a:r>
              <a:rPr lang="fr-FR" sz="2400" dirty="0" smtClean="0">
                <a:solidFill>
                  <a:schemeClr val="tx1"/>
                </a:solidFill>
              </a:rPr>
              <a:t> </a:t>
            </a:r>
            <a:r>
              <a:rPr lang="fr-FR" sz="2400" dirty="0" err="1" smtClean="0">
                <a:solidFill>
                  <a:schemeClr val="tx1"/>
                </a:solidFill>
              </a:rPr>
              <a:t>between</a:t>
            </a:r>
            <a:r>
              <a:rPr lang="fr-FR" sz="2400" dirty="0" smtClean="0">
                <a:solidFill>
                  <a:schemeClr val="tx1"/>
                </a:solidFill>
              </a:rPr>
              <a:t> 65-74</a:t>
            </a:r>
          </a:p>
          <a:p>
            <a:pPr marL="536575" indent="-268288">
              <a:spcAft>
                <a:spcPts val="1200"/>
              </a:spcAft>
              <a:buFont typeface="Arial" pitchFamily="34" charset="0"/>
              <a:buChar char="•"/>
            </a:pPr>
            <a:r>
              <a:rPr lang="fr-FR" sz="2400" dirty="0" smtClean="0">
                <a:solidFill>
                  <a:schemeClr val="tx1"/>
                </a:solidFill>
              </a:rPr>
              <a:t>18 people </a:t>
            </a:r>
            <a:r>
              <a:rPr lang="fr-FR" sz="2400" dirty="0" err="1" smtClean="0">
                <a:solidFill>
                  <a:schemeClr val="tx1"/>
                </a:solidFill>
              </a:rPr>
              <a:t>aged</a:t>
            </a:r>
            <a:r>
              <a:rPr lang="fr-FR" sz="2400" dirty="0" smtClean="0">
                <a:solidFill>
                  <a:schemeClr val="tx1"/>
                </a:solidFill>
              </a:rPr>
              <a:t> 75 +</a:t>
            </a:r>
            <a:endParaRPr lang="fr-FR" sz="2400" dirty="0" smtClean="0"/>
          </a:p>
          <a:p>
            <a:pPr marL="285750" indent="-285750">
              <a:lnSpc>
                <a:spcPct val="150000"/>
              </a:lnSpc>
              <a:spcAft>
                <a:spcPts val="0"/>
              </a:spcAft>
            </a:pPr>
            <a:r>
              <a:rPr lang="fr-FR" sz="2400" b="1" u="sng" dirty="0" smtClean="0">
                <a:solidFill>
                  <a:schemeClr val="tx1"/>
                </a:solidFill>
              </a:rPr>
              <a:t>Questionnaire:</a:t>
            </a:r>
          </a:p>
          <a:p>
            <a:pPr marL="536575" indent="-268288">
              <a:lnSpc>
                <a:spcPct val="150000"/>
              </a:lnSpc>
              <a:spcAft>
                <a:spcPts val="0"/>
              </a:spcAft>
              <a:buFont typeface="Arial" pitchFamily="34" charset="0"/>
              <a:buChar char="•"/>
            </a:pPr>
            <a:r>
              <a:rPr lang="fr-FR" sz="2400" dirty="0" smtClean="0">
                <a:solidFill>
                  <a:schemeClr val="tx1"/>
                </a:solidFill>
              </a:rPr>
              <a:t>20 questions</a:t>
            </a:r>
          </a:p>
          <a:p>
            <a:pPr marL="285750" indent="-285750">
              <a:lnSpc>
                <a:spcPct val="200000"/>
              </a:lnSpc>
            </a:pPr>
            <a:r>
              <a:rPr lang="fr-FR" sz="2400" b="1" u="sng" dirty="0" smtClean="0">
                <a:solidFill>
                  <a:schemeClr val="tx1"/>
                </a:solidFill>
              </a:rPr>
              <a:t>Focus on data </a:t>
            </a:r>
            <a:r>
              <a:rPr lang="fr-FR" sz="2400" b="1" u="sng" dirty="0" err="1" smtClean="0">
                <a:solidFill>
                  <a:schemeClr val="tx1"/>
                </a:solidFill>
              </a:rPr>
              <a:t>related</a:t>
            </a:r>
            <a:r>
              <a:rPr lang="fr-FR" sz="2400" b="1" u="sng" dirty="0" smtClean="0">
                <a:solidFill>
                  <a:schemeClr val="tx1"/>
                </a:solidFill>
              </a:rPr>
              <a:t>:</a:t>
            </a:r>
          </a:p>
          <a:p>
            <a:pPr marL="536575" indent="-268288">
              <a:buFont typeface="Arial" pitchFamily="34" charset="0"/>
              <a:buChar char="•"/>
            </a:pPr>
            <a:r>
              <a:rPr lang="fr-FR" sz="2400" dirty="0" smtClean="0">
                <a:solidFill>
                  <a:schemeClr val="tx1"/>
                </a:solidFill>
              </a:rPr>
              <a:t>The </a:t>
            </a:r>
            <a:r>
              <a:rPr lang="fr-FR" sz="2400" dirty="0" err="1" smtClean="0">
                <a:solidFill>
                  <a:schemeClr val="tx1"/>
                </a:solidFill>
              </a:rPr>
              <a:t>difficulties</a:t>
            </a:r>
            <a:r>
              <a:rPr lang="fr-FR" sz="2400" dirty="0" smtClean="0">
                <a:solidFill>
                  <a:schemeClr val="tx1"/>
                </a:solidFill>
              </a:rPr>
              <a:t> in </a:t>
            </a:r>
            <a:r>
              <a:rPr lang="fr-FR" sz="2400" dirty="0" err="1" smtClean="0">
                <a:solidFill>
                  <a:schemeClr val="tx1"/>
                </a:solidFill>
              </a:rPr>
              <a:t>mobility</a:t>
            </a:r>
            <a:endParaRPr lang="fr-FR" sz="2400" dirty="0" smtClean="0">
              <a:solidFill>
                <a:schemeClr val="tx1"/>
              </a:solidFill>
            </a:endParaRPr>
          </a:p>
          <a:p>
            <a:pPr marL="536575" indent="-268288">
              <a:buFont typeface="Arial" pitchFamily="34" charset="0"/>
              <a:buChar char="•"/>
            </a:pPr>
            <a:r>
              <a:rPr lang="fr-FR" sz="2400" dirty="0" smtClean="0">
                <a:solidFill>
                  <a:schemeClr val="tx1"/>
                </a:solidFill>
              </a:rPr>
              <a:t>The </a:t>
            </a:r>
            <a:r>
              <a:rPr lang="fr-FR" sz="2400" smtClean="0">
                <a:solidFill>
                  <a:schemeClr val="tx1"/>
                </a:solidFill>
              </a:rPr>
              <a:t>navigation support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fr-FR" smtClean="0"/>
              <a:t>|  PAGE </a:t>
            </a:r>
            <a:fld id="{AEFB9B6D-867A-40B8-ACB0-35CC9F272C9C}" type="slidenum">
              <a:rPr lang="fr-FR" smtClean="0"/>
              <a:pPr/>
              <a:t>5</a:t>
            </a:fld>
            <a:endParaRPr lang="fr-FR" dirty="0"/>
          </a:p>
        </p:txBody>
      </p:sp>
      <p:sp>
        <p:nvSpPr>
          <p:cNvPr id="5" name="ZoneTexte 4"/>
          <p:cNvSpPr txBox="1"/>
          <p:nvPr/>
        </p:nvSpPr>
        <p:spPr>
          <a:xfrm>
            <a:off x="827584" y="6309320"/>
            <a:ext cx="18001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" dirty="0"/>
              <a:t>http://www.gart.org/Pratique-et-utile/Deplacements-qui-fait-quoi2</a:t>
            </a:r>
          </a:p>
        </p:txBody>
      </p:sp>
      <p:sp>
        <p:nvSpPr>
          <p:cNvPr id="8" name="Ellipse 7"/>
          <p:cNvSpPr/>
          <p:nvPr/>
        </p:nvSpPr>
        <p:spPr>
          <a:xfrm>
            <a:off x="676883" y="1259468"/>
            <a:ext cx="1584176" cy="1512168"/>
          </a:xfrm>
          <a:prstGeom prst="ellipse">
            <a:avLst/>
          </a:prstGeom>
          <a:blipFill rotWithShape="1">
            <a:blip r:embed="rId3" cstate="print"/>
            <a:stretch>
              <a:fillRect/>
            </a:stretch>
          </a:blipFill>
          <a:scene3d>
            <a:camera prst="orthographicFront"/>
            <a:lightRig rig="flat" dir="t"/>
          </a:scene3d>
          <a:sp3d prstMaterial="plastic">
            <a:bevelT w="88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2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9" name="ZoneTexte 8"/>
          <p:cNvSpPr txBox="1"/>
          <p:nvPr/>
        </p:nvSpPr>
        <p:spPr>
          <a:xfrm>
            <a:off x="425364" y="2843644"/>
            <a:ext cx="22024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u="sng" dirty="0" smtClean="0"/>
              <a:t>FRENCH RESPONDANTS</a:t>
            </a:r>
            <a:endParaRPr lang="fr-FR" b="1" u="sng" dirty="0"/>
          </a:p>
        </p:txBody>
      </p:sp>
      <p:sp>
        <p:nvSpPr>
          <p:cNvPr id="10" name="ZoneTexte 9"/>
          <p:cNvSpPr txBox="1"/>
          <p:nvPr/>
        </p:nvSpPr>
        <p:spPr>
          <a:xfrm>
            <a:off x="425363" y="5949280"/>
            <a:ext cx="2267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u="sng" dirty="0" smtClean="0"/>
              <a:t>DAILY MOBILITY</a:t>
            </a:r>
            <a:endParaRPr lang="fr-FR" b="1" u="sng" dirty="0"/>
          </a:p>
        </p:txBody>
      </p:sp>
    </p:spTree>
    <p:extLst>
      <p:ext uri="{BB962C8B-B14F-4D97-AF65-F5344CB8AC3E}">
        <p14:creationId xmlns:p14="http://schemas.microsoft.com/office/powerpoint/2010/main" val="258017363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Results</a:t>
            </a:r>
            <a:r>
              <a:rPr lang="fr-FR" dirty="0" smtClean="0"/>
              <a:t> and discussion – online questionnaire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fr-FR" smtClean="0"/>
              <a:t>|  PAGE </a:t>
            </a:r>
            <a:fld id="{AEFB9B6D-867A-40B8-ACB0-35CC9F272C9C}" type="slidenum">
              <a:rPr lang="fr-FR" smtClean="0"/>
              <a:pPr/>
              <a:t>6</a:t>
            </a:fld>
            <a:endParaRPr lang="fr-FR" dirty="0"/>
          </a:p>
        </p:txBody>
      </p:sp>
      <p:graphicFrame>
        <p:nvGraphicFramePr>
          <p:cNvPr id="5" name="Graphique 4"/>
          <p:cNvGraphicFramePr/>
          <p:nvPr/>
        </p:nvGraphicFramePr>
        <p:xfrm>
          <a:off x="4427984" y="1909936"/>
          <a:ext cx="4572000" cy="33123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Graphique 5"/>
          <p:cNvGraphicFramePr/>
          <p:nvPr/>
        </p:nvGraphicFramePr>
        <p:xfrm>
          <a:off x="251520" y="1909936"/>
          <a:ext cx="4104456" cy="33192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Graphique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25465601"/>
              </p:ext>
            </p:extLst>
          </p:nvPr>
        </p:nvGraphicFramePr>
        <p:xfrm>
          <a:off x="467544" y="980728"/>
          <a:ext cx="7992888" cy="2592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2" name="Graphique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36735947"/>
              </p:ext>
            </p:extLst>
          </p:nvPr>
        </p:nvGraphicFramePr>
        <p:xfrm>
          <a:off x="467544" y="3356992"/>
          <a:ext cx="8280920" cy="32849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Results</a:t>
            </a:r>
            <a:r>
              <a:rPr lang="fr-FR" dirty="0" smtClean="0"/>
              <a:t> and discussion – online questionnaire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fr-FR" smtClean="0"/>
              <a:t>|  PAGE </a:t>
            </a:r>
            <a:fld id="{AEFB9B6D-867A-40B8-ACB0-35CC9F272C9C}" type="slidenum">
              <a:rPr lang="fr-FR" smtClean="0"/>
              <a:pPr/>
              <a:t>7</a:t>
            </a:fld>
            <a:endParaRPr lang="fr-FR" dirty="0"/>
          </a:p>
        </p:txBody>
      </p:sp>
      <p:sp>
        <p:nvSpPr>
          <p:cNvPr id="9" name="Rectangle à coins arrondis 8"/>
          <p:cNvSpPr/>
          <p:nvPr/>
        </p:nvSpPr>
        <p:spPr>
          <a:xfrm>
            <a:off x="5292080" y="3429000"/>
            <a:ext cx="720080" cy="1991108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à coins arrondis 9"/>
          <p:cNvSpPr/>
          <p:nvPr/>
        </p:nvSpPr>
        <p:spPr>
          <a:xfrm>
            <a:off x="6948264" y="3429000"/>
            <a:ext cx="720080" cy="1991108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à coins arrondis 10"/>
          <p:cNvSpPr/>
          <p:nvPr/>
        </p:nvSpPr>
        <p:spPr>
          <a:xfrm>
            <a:off x="1043608" y="3428999"/>
            <a:ext cx="1656184" cy="1991109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2815478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2" grpId="0">
        <p:bldAsOne/>
      </p:bldGraphic>
      <p:bldP spid="9" grpId="0" animBg="1"/>
      <p:bldP spid="10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Conclusion – </a:t>
            </a:r>
            <a:r>
              <a:rPr lang="fr-FR" dirty="0" err="1" smtClean="0"/>
              <a:t>Work</a:t>
            </a:r>
            <a:r>
              <a:rPr lang="fr-FR" dirty="0" smtClean="0"/>
              <a:t> in </a:t>
            </a:r>
            <a:r>
              <a:rPr lang="fr-FR" dirty="0" err="1" smtClean="0"/>
              <a:t>progress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68288" indent="-268288">
              <a:spcBef>
                <a:spcPts val="1800"/>
              </a:spcBef>
              <a:spcAft>
                <a:spcPts val="1800"/>
              </a:spcAft>
              <a:buFont typeface="Arial" pitchFamily="34" charset="0"/>
              <a:buChar char="•"/>
            </a:pPr>
            <a:r>
              <a:rPr lang="fr-FR" sz="2400" dirty="0" smtClean="0">
                <a:solidFill>
                  <a:schemeClr val="tx1"/>
                </a:solidFill>
              </a:rPr>
              <a:t>Environment </a:t>
            </a:r>
            <a:r>
              <a:rPr lang="fr-FR" sz="2400" dirty="0" err="1" smtClean="0">
                <a:solidFill>
                  <a:schemeClr val="tx1"/>
                </a:solidFill>
              </a:rPr>
              <a:t>is</a:t>
            </a:r>
            <a:r>
              <a:rPr lang="fr-FR" sz="2400" dirty="0" smtClean="0">
                <a:solidFill>
                  <a:schemeClr val="tx1"/>
                </a:solidFill>
              </a:rPr>
              <a:t> not the first </a:t>
            </a:r>
            <a:r>
              <a:rPr lang="fr-FR" sz="2400" dirty="0" err="1" smtClean="0">
                <a:solidFill>
                  <a:schemeClr val="tx1"/>
                </a:solidFill>
              </a:rPr>
              <a:t>resource</a:t>
            </a:r>
            <a:r>
              <a:rPr lang="fr-FR" sz="2400" dirty="0" smtClean="0">
                <a:solidFill>
                  <a:schemeClr val="tx1"/>
                </a:solidFill>
              </a:rPr>
              <a:t> </a:t>
            </a:r>
            <a:r>
              <a:rPr lang="fr-FR" sz="2400" dirty="0" err="1" smtClean="0">
                <a:solidFill>
                  <a:schemeClr val="tx1"/>
                </a:solidFill>
              </a:rPr>
              <a:t>used</a:t>
            </a:r>
            <a:r>
              <a:rPr lang="fr-FR" sz="2400" dirty="0" smtClean="0">
                <a:solidFill>
                  <a:schemeClr val="tx1"/>
                </a:solidFill>
              </a:rPr>
              <a:t> in </a:t>
            </a:r>
            <a:r>
              <a:rPr lang="fr-FR" sz="2400" dirty="0" err="1" smtClean="0">
                <a:solidFill>
                  <a:schemeClr val="tx1"/>
                </a:solidFill>
              </a:rPr>
              <a:t>mobility</a:t>
            </a:r>
            <a:r>
              <a:rPr lang="fr-FR" sz="2400" dirty="0" smtClean="0">
                <a:solidFill>
                  <a:schemeClr val="tx1"/>
                </a:solidFill>
              </a:rPr>
              <a:t> and </a:t>
            </a:r>
            <a:r>
              <a:rPr lang="fr-FR" sz="2400" dirty="0" err="1" smtClean="0">
                <a:solidFill>
                  <a:schemeClr val="tx1"/>
                </a:solidFill>
              </a:rPr>
              <a:t>it</a:t>
            </a:r>
            <a:r>
              <a:rPr lang="fr-FR" sz="2400" dirty="0" smtClean="0">
                <a:solidFill>
                  <a:schemeClr val="tx1"/>
                </a:solidFill>
              </a:rPr>
              <a:t> </a:t>
            </a:r>
            <a:r>
              <a:rPr lang="fr-FR" sz="2400" dirty="0" err="1" smtClean="0">
                <a:solidFill>
                  <a:schemeClr val="tx1"/>
                </a:solidFill>
              </a:rPr>
              <a:t>is</a:t>
            </a:r>
            <a:r>
              <a:rPr lang="fr-FR" sz="2400" dirty="0" smtClean="0">
                <a:solidFill>
                  <a:schemeClr val="tx1"/>
                </a:solidFill>
              </a:rPr>
              <a:t> the least </a:t>
            </a:r>
            <a:r>
              <a:rPr lang="fr-FR" sz="2400" dirty="0" err="1" smtClean="0">
                <a:solidFill>
                  <a:schemeClr val="tx1"/>
                </a:solidFill>
              </a:rPr>
              <a:t>used</a:t>
            </a:r>
            <a:r>
              <a:rPr lang="fr-FR" sz="2400" dirty="0" smtClean="0">
                <a:solidFill>
                  <a:schemeClr val="tx1"/>
                </a:solidFill>
              </a:rPr>
              <a:t> </a:t>
            </a:r>
            <a:r>
              <a:rPr lang="fr-FR" sz="2400" dirty="0" err="1" smtClean="0">
                <a:solidFill>
                  <a:schemeClr val="tx1"/>
                </a:solidFill>
              </a:rPr>
              <a:t>resource</a:t>
            </a:r>
            <a:r>
              <a:rPr lang="fr-FR" sz="2400" dirty="0" smtClean="0">
                <a:solidFill>
                  <a:schemeClr val="tx1"/>
                </a:solidFill>
              </a:rPr>
              <a:t> by the </a:t>
            </a:r>
            <a:r>
              <a:rPr lang="fr-FR" sz="2400" dirty="0" err="1" smtClean="0">
                <a:solidFill>
                  <a:schemeClr val="tx1"/>
                </a:solidFill>
              </a:rPr>
              <a:t>older</a:t>
            </a:r>
            <a:r>
              <a:rPr lang="fr-FR" sz="2400" dirty="0" smtClean="0">
                <a:solidFill>
                  <a:schemeClr val="tx1"/>
                </a:solidFill>
              </a:rPr>
              <a:t> </a:t>
            </a:r>
            <a:r>
              <a:rPr lang="fr-FR" sz="2400" dirty="0" err="1" smtClean="0">
                <a:solidFill>
                  <a:schemeClr val="tx1"/>
                </a:solidFill>
              </a:rPr>
              <a:t>adults</a:t>
            </a:r>
            <a:r>
              <a:rPr lang="fr-FR" sz="2400" dirty="0" smtClean="0">
                <a:solidFill>
                  <a:schemeClr val="tx1"/>
                </a:solidFill>
              </a:rPr>
              <a:t>.</a:t>
            </a:r>
          </a:p>
          <a:p>
            <a:pPr marL="268288" indent="-268288">
              <a:spcBef>
                <a:spcPts val="1800"/>
              </a:spcBef>
              <a:spcAft>
                <a:spcPts val="1800"/>
              </a:spcAft>
              <a:buFont typeface="Arial" pitchFamily="34" charset="0"/>
              <a:buChar char="•"/>
            </a:pPr>
            <a:r>
              <a:rPr lang="fr-FR" sz="2400" dirty="0" smtClean="0">
                <a:solidFill>
                  <a:schemeClr val="tx1"/>
                </a:solidFill>
              </a:rPr>
              <a:t>ICT </a:t>
            </a:r>
            <a:r>
              <a:rPr lang="fr-FR" sz="2400" dirty="0" err="1" smtClean="0">
                <a:solidFill>
                  <a:schemeClr val="tx1"/>
                </a:solidFill>
              </a:rPr>
              <a:t>seem</a:t>
            </a:r>
            <a:r>
              <a:rPr lang="fr-FR" sz="2400" dirty="0" smtClean="0">
                <a:solidFill>
                  <a:schemeClr val="tx1"/>
                </a:solidFill>
              </a:rPr>
              <a:t> to </a:t>
            </a:r>
            <a:r>
              <a:rPr lang="fr-FR" sz="2400" dirty="0" err="1" smtClean="0">
                <a:solidFill>
                  <a:schemeClr val="tx1"/>
                </a:solidFill>
              </a:rPr>
              <a:t>be</a:t>
            </a:r>
            <a:r>
              <a:rPr lang="fr-FR" sz="2400" dirty="0" smtClean="0">
                <a:solidFill>
                  <a:schemeClr val="tx1"/>
                </a:solidFill>
              </a:rPr>
              <a:t> a </a:t>
            </a:r>
            <a:r>
              <a:rPr lang="fr-FR" sz="2400" dirty="0" err="1" smtClean="0">
                <a:solidFill>
                  <a:schemeClr val="tx1"/>
                </a:solidFill>
              </a:rPr>
              <a:t>potential</a:t>
            </a:r>
            <a:r>
              <a:rPr lang="fr-FR" sz="2400" dirty="0" smtClean="0">
                <a:solidFill>
                  <a:schemeClr val="tx1"/>
                </a:solidFill>
              </a:rPr>
              <a:t> of </a:t>
            </a:r>
            <a:r>
              <a:rPr lang="fr-FR" sz="2400" dirty="0" err="1" smtClean="0">
                <a:solidFill>
                  <a:schemeClr val="tx1"/>
                </a:solidFill>
              </a:rPr>
              <a:t>resources</a:t>
            </a:r>
            <a:r>
              <a:rPr lang="fr-FR" sz="2400" dirty="0" smtClean="0">
                <a:solidFill>
                  <a:schemeClr val="tx1"/>
                </a:solidFill>
              </a:rPr>
              <a:t> </a:t>
            </a:r>
            <a:r>
              <a:rPr lang="fr-FR" sz="2400" dirty="0" err="1" smtClean="0">
                <a:solidFill>
                  <a:schemeClr val="tx1"/>
                </a:solidFill>
              </a:rPr>
              <a:t>that</a:t>
            </a:r>
            <a:r>
              <a:rPr lang="fr-FR" sz="2400" dirty="0" smtClean="0">
                <a:solidFill>
                  <a:schemeClr val="tx1"/>
                </a:solidFill>
              </a:rPr>
              <a:t> </a:t>
            </a:r>
            <a:r>
              <a:rPr lang="fr-FR" sz="2400" dirty="0" err="1" smtClean="0">
                <a:solidFill>
                  <a:schemeClr val="tx1"/>
                </a:solidFill>
              </a:rPr>
              <a:t>could</a:t>
            </a:r>
            <a:r>
              <a:rPr lang="fr-FR" sz="2400" dirty="0" smtClean="0">
                <a:solidFill>
                  <a:schemeClr val="tx1"/>
                </a:solidFill>
              </a:rPr>
              <a:t> </a:t>
            </a:r>
            <a:r>
              <a:rPr lang="fr-FR" sz="2400" dirty="0" err="1" smtClean="0">
                <a:solidFill>
                  <a:schemeClr val="tx1"/>
                </a:solidFill>
              </a:rPr>
              <a:t>become</a:t>
            </a:r>
            <a:r>
              <a:rPr lang="fr-FR" sz="2400" dirty="0" smtClean="0">
                <a:solidFill>
                  <a:schemeClr val="tx1"/>
                </a:solidFill>
              </a:rPr>
              <a:t> a </a:t>
            </a:r>
            <a:r>
              <a:rPr lang="fr-FR" sz="2400" dirty="0" err="1" smtClean="0">
                <a:solidFill>
                  <a:schemeClr val="tx1"/>
                </a:solidFill>
              </a:rPr>
              <a:t>revealed</a:t>
            </a:r>
            <a:r>
              <a:rPr lang="fr-FR" sz="2400" dirty="0" smtClean="0">
                <a:solidFill>
                  <a:schemeClr val="tx1"/>
                </a:solidFill>
              </a:rPr>
              <a:t> source of </a:t>
            </a:r>
            <a:r>
              <a:rPr lang="fr-FR" sz="2400" dirty="0" err="1" smtClean="0">
                <a:solidFill>
                  <a:schemeClr val="tx1"/>
                </a:solidFill>
              </a:rPr>
              <a:t>resources</a:t>
            </a:r>
            <a:endParaRPr lang="fr-FR" sz="2400" dirty="0" smtClean="0">
              <a:solidFill>
                <a:schemeClr val="tx1"/>
              </a:solidFill>
            </a:endParaRPr>
          </a:p>
          <a:p>
            <a:pPr marL="268288" indent="-268288">
              <a:spcBef>
                <a:spcPts val="1800"/>
              </a:spcBef>
              <a:spcAft>
                <a:spcPts val="1800"/>
              </a:spcAft>
              <a:buFont typeface="Arial" pitchFamily="34" charset="0"/>
              <a:buChar char="•"/>
            </a:pPr>
            <a:r>
              <a:rPr lang="fr-FR" sz="2400" dirty="0" smtClean="0">
                <a:solidFill>
                  <a:schemeClr val="tx1"/>
                </a:solidFill>
              </a:rPr>
              <a:t>This </a:t>
            </a:r>
            <a:r>
              <a:rPr lang="fr-FR" sz="2400" dirty="0" err="1" smtClean="0">
                <a:solidFill>
                  <a:schemeClr val="tx1"/>
                </a:solidFill>
              </a:rPr>
              <a:t>study</a:t>
            </a:r>
            <a:r>
              <a:rPr lang="fr-FR" sz="2400" dirty="0" smtClean="0">
                <a:solidFill>
                  <a:schemeClr val="tx1"/>
                </a:solidFill>
              </a:rPr>
              <a:t> shows </a:t>
            </a:r>
            <a:r>
              <a:rPr lang="fr-FR" sz="2400" dirty="0" err="1" smtClean="0">
                <a:solidFill>
                  <a:schemeClr val="tx1"/>
                </a:solidFill>
              </a:rPr>
              <a:t>that</a:t>
            </a:r>
            <a:r>
              <a:rPr lang="fr-FR" sz="2400" dirty="0" smtClean="0">
                <a:solidFill>
                  <a:schemeClr val="tx1"/>
                </a:solidFill>
              </a:rPr>
              <a:t> usage of ICT </a:t>
            </a:r>
            <a:r>
              <a:rPr lang="fr-FR" sz="2400" dirty="0" err="1" smtClean="0">
                <a:solidFill>
                  <a:schemeClr val="tx1"/>
                </a:solidFill>
              </a:rPr>
              <a:t>increase</a:t>
            </a:r>
            <a:r>
              <a:rPr lang="fr-FR" sz="2400" dirty="0" smtClean="0">
                <a:solidFill>
                  <a:schemeClr val="tx1"/>
                </a:solidFill>
              </a:rPr>
              <a:t> </a:t>
            </a:r>
            <a:r>
              <a:rPr lang="fr-FR" sz="2400" dirty="0" err="1" smtClean="0">
                <a:solidFill>
                  <a:schemeClr val="tx1"/>
                </a:solidFill>
              </a:rPr>
              <a:t>with</a:t>
            </a:r>
            <a:r>
              <a:rPr lang="fr-FR" sz="2400" dirty="0" smtClean="0">
                <a:solidFill>
                  <a:schemeClr val="tx1"/>
                </a:solidFill>
              </a:rPr>
              <a:t> </a:t>
            </a:r>
            <a:r>
              <a:rPr lang="fr-FR" sz="2400" dirty="0" err="1" smtClean="0">
                <a:solidFill>
                  <a:schemeClr val="tx1"/>
                </a:solidFill>
              </a:rPr>
              <a:t>aging</a:t>
            </a:r>
            <a:r>
              <a:rPr lang="fr-FR" sz="2400" dirty="0" smtClean="0">
                <a:solidFill>
                  <a:schemeClr val="tx1"/>
                </a:solidFill>
              </a:rPr>
              <a:t> in </a:t>
            </a:r>
            <a:r>
              <a:rPr lang="fr-FR" sz="2400" dirty="0" err="1" smtClean="0">
                <a:solidFill>
                  <a:schemeClr val="tx1"/>
                </a:solidFill>
              </a:rPr>
              <a:t>mobility</a:t>
            </a:r>
            <a:r>
              <a:rPr lang="fr-FR" sz="2400" dirty="0" smtClean="0">
                <a:solidFill>
                  <a:schemeClr val="tx1"/>
                </a:solidFill>
              </a:rPr>
              <a:t>, </a:t>
            </a:r>
            <a:r>
              <a:rPr lang="fr-FR" sz="2400" dirty="0" err="1" smtClean="0">
                <a:solidFill>
                  <a:schemeClr val="tx1"/>
                </a:solidFill>
              </a:rPr>
              <a:t>therefore</a:t>
            </a:r>
            <a:r>
              <a:rPr lang="fr-FR" sz="2400" dirty="0" smtClean="0">
                <a:solidFill>
                  <a:schemeClr val="tx1"/>
                </a:solidFill>
              </a:rPr>
              <a:t> </a:t>
            </a:r>
            <a:r>
              <a:rPr lang="fr-FR" sz="2400" dirty="0" err="1" smtClean="0">
                <a:solidFill>
                  <a:schemeClr val="tx1"/>
                </a:solidFill>
              </a:rPr>
              <a:t>older</a:t>
            </a:r>
            <a:r>
              <a:rPr lang="fr-FR" sz="2400" dirty="0" smtClean="0">
                <a:solidFill>
                  <a:schemeClr val="tx1"/>
                </a:solidFill>
              </a:rPr>
              <a:t> </a:t>
            </a:r>
            <a:r>
              <a:rPr lang="fr-FR" sz="2400" dirty="0" err="1" smtClean="0">
                <a:solidFill>
                  <a:schemeClr val="tx1"/>
                </a:solidFill>
              </a:rPr>
              <a:t>adults</a:t>
            </a:r>
            <a:r>
              <a:rPr lang="fr-FR" sz="2400" dirty="0" smtClean="0">
                <a:solidFill>
                  <a:schemeClr val="tx1"/>
                </a:solidFill>
              </a:rPr>
              <a:t> of </a:t>
            </a:r>
            <a:r>
              <a:rPr lang="fr-FR" sz="2400" dirty="0" err="1" smtClean="0">
                <a:solidFill>
                  <a:schemeClr val="tx1"/>
                </a:solidFill>
              </a:rPr>
              <a:t>tomorrow</a:t>
            </a:r>
            <a:r>
              <a:rPr lang="fr-FR" sz="2400" dirty="0" smtClean="0">
                <a:solidFill>
                  <a:schemeClr val="tx1"/>
                </a:solidFill>
              </a:rPr>
              <a:t> </a:t>
            </a:r>
            <a:r>
              <a:rPr lang="fr-FR" sz="2400" dirty="0" err="1" smtClean="0">
                <a:solidFill>
                  <a:schemeClr val="tx1"/>
                </a:solidFill>
              </a:rPr>
              <a:t>could</a:t>
            </a:r>
            <a:r>
              <a:rPr lang="fr-FR" sz="2400" dirty="0" smtClean="0">
                <a:solidFill>
                  <a:schemeClr val="tx1"/>
                </a:solidFill>
              </a:rPr>
              <a:t> </a:t>
            </a:r>
            <a:r>
              <a:rPr lang="fr-FR" sz="2400" dirty="0" err="1" smtClean="0">
                <a:solidFill>
                  <a:schemeClr val="tx1"/>
                </a:solidFill>
              </a:rPr>
              <a:t>probably</a:t>
            </a:r>
            <a:r>
              <a:rPr lang="fr-FR" sz="2400" dirty="0" smtClean="0">
                <a:solidFill>
                  <a:schemeClr val="tx1"/>
                </a:solidFill>
              </a:rPr>
              <a:t> more </a:t>
            </a:r>
            <a:r>
              <a:rPr lang="fr-FR" sz="2400" dirty="0" err="1" smtClean="0">
                <a:solidFill>
                  <a:schemeClr val="tx1"/>
                </a:solidFill>
              </a:rPr>
              <a:t>familiar</a:t>
            </a:r>
            <a:r>
              <a:rPr lang="fr-FR" sz="2400" dirty="0" smtClean="0">
                <a:solidFill>
                  <a:schemeClr val="tx1"/>
                </a:solidFill>
              </a:rPr>
              <a:t> </a:t>
            </a:r>
            <a:r>
              <a:rPr lang="fr-FR" sz="2400" dirty="0" err="1" smtClean="0">
                <a:solidFill>
                  <a:schemeClr val="tx1"/>
                </a:solidFill>
              </a:rPr>
              <a:t>with</a:t>
            </a:r>
            <a:r>
              <a:rPr lang="fr-FR" sz="2400" dirty="0" smtClean="0">
                <a:solidFill>
                  <a:schemeClr val="tx1"/>
                </a:solidFill>
              </a:rPr>
              <a:t> ICT usage</a:t>
            </a:r>
          </a:p>
          <a:p>
            <a:pPr marL="268288" indent="-268288">
              <a:spcBef>
                <a:spcPts val="1800"/>
              </a:spcBef>
              <a:spcAft>
                <a:spcPts val="1800"/>
              </a:spcAft>
              <a:buFont typeface="Arial" pitchFamily="34" charset="0"/>
              <a:buChar char="•"/>
            </a:pPr>
            <a:r>
              <a:rPr lang="fr-FR" sz="2400" dirty="0" smtClean="0">
                <a:solidFill>
                  <a:schemeClr val="tx1"/>
                </a:solidFill>
              </a:rPr>
              <a:t>So, ICT </a:t>
            </a:r>
            <a:r>
              <a:rPr lang="fr-FR" sz="2400" dirty="0" err="1" smtClean="0">
                <a:solidFill>
                  <a:schemeClr val="tx1"/>
                </a:solidFill>
              </a:rPr>
              <a:t>could</a:t>
            </a:r>
            <a:r>
              <a:rPr lang="fr-FR" sz="2400" dirty="0" smtClean="0">
                <a:solidFill>
                  <a:schemeClr val="tx1"/>
                </a:solidFill>
              </a:rPr>
              <a:t> help </a:t>
            </a:r>
            <a:r>
              <a:rPr lang="fr-FR" sz="2400" dirty="0" err="1" smtClean="0">
                <a:solidFill>
                  <a:schemeClr val="tx1"/>
                </a:solidFill>
              </a:rPr>
              <a:t>older</a:t>
            </a:r>
            <a:r>
              <a:rPr lang="fr-FR" sz="2400" dirty="0" smtClean="0">
                <a:solidFill>
                  <a:schemeClr val="tx1"/>
                </a:solidFill>
              </a:rPr>
              <a:t> </a:t>
            </a:r>
            <a:r>
              <a:rPr lang="fr-FR" sz="2400" dirty="0" err="1" smtClean="0">
                <a:solidFill>
                  <a:schemeClr val="tx1"/>
                </a:solidFill>
              </a:rPr>
              <a:t>adults</a:t>
            </a:r>
            <a:r>
              <a:rPr lang="fr-FR" sz="2400" dirty="0" smtClean="0">
                <a:solidFill>
                  <a:schemeClr val="tx1"/>
                </a:solidFill>
              </a:rPr>
              <a:t> to </a:t>
            </a:r>
            <a:r>
              <a:rPr lang="fr-FR" sz="2400" dirty="0" err="1" smtClean="0">
                <a:solidFill>
                  <a:schemeClr val="tx1"/>
                </a:solidFill>
              </a:rPr>
              <a:t>compensate</a:t>
            </a:r>
            <a:r>
              <a:rPr lang="fr-FR" sz="2400" dirty="0" smtClean="0">
                <a:solidFill>
                  <a:schemeClr val="tx1"/>
                </a:solidFill>
              </a:rPr>
              <a:t> </a:t>
            </a:r>
            <a:r>
              <a:rPr lang="fr-FR" sz="2400" dirty="0" err="1" smtClean="0">
                <a:solidFill>
                  <a:schemeClr val="tx1"/>
                </a:solidFill>
              </a:rPr>
              <a:t>age</a:t>
            </a:r>
            <a:r>
              <a:rPr lang="fr-FR" sz="2400" dirty="0" smtClean="0">
                <a:solidFill>
                  <a:schemeClr val="tx1"/>
                </a:solidFill>
              </a:rPr>
              <a:t>-</a:t>
            </a:r>
            <a:r>
              <a:rPr lang="fr-FR" sz="2400" dirty="0" err="1" smtClean="0">
                <a:solidFill>
                  <a:schemeClr val="tx1"/>
                </a:solidFill>
              </a:rPr>
              <a:t>related</a:t>
            </a:r>
            <a:r>
              <a:rPr lang="fr-FR" sz="2400" dirty="0" smtClean="0">
                <a:solidFill>
                  <a:schemeClr val="tx1"/>
                </a:solidFill>
              </a:rPr>
              <a:t> </a:t>
            </a:r>
            <a:r>
              <a:rPr lang="fr-FR" sz="2400" dirty="0" err="1" smtClean="0">
                <a:solidFill>
                  <a:schemeClr val="tx1"/>
                </a:solidFill>
              </a:rPr>
              <a:t>decline</a:t>
            </a:r>
            <a:r>
              <a:rPr lang="fr-FR" sz="2400" dirty="0" smtClean="0">
                <a:solidFill>
                  <a:schemeClr val="tx1"/>
                </a:solidFill>
              </a:rPr>
              <a:t> in </a:t>
            </a:r>
            <a:r>
              <a:rPr lang="fr-FR" sz="2400" dirty="0" err="1" smtClean="0">
                <a:solidFill>
                  <a:schemeClr val="tx1"/>
                </a:solidFill>
              </a:rPr>
              <a:t>mobility</a:t>
            </a:r>
            <a:endParaRPr lang="fr-FR" sz="2400" dirty="0" smtClean="0">
              <a:solidFill>
                <a:schemeClr val="tx1"/>
              </a:solidFill>
            </a:endParaRPr>
          </a:p>
          <a:p>
            <a:pPr marL="268288" indent="-268288">
              <a:spcBef>
                <a:spcPts val="1800"/>
              </a:spcBef>
              <a:spcAft>
                <a:spcPts val="1800"/>
              </a:spcAft>
              <a:buFont typeface="Arial" pitchFamily="34" charset="0"/>
              <a:buChar char="•"/>
            </a:pPr>
            <a:endParaRPr lang="fr-FR" dirty="0" smtClean="0">
              <a:solidFill>
                <a:schemeClr val="tx1"/>
              </a:solidFill>
            </a:endParaRPr>
          </a:p>
          <a:p>
            <a:pPr marL="268288" indent="-268288">
              <a:buFont typeface="Arial" pitchFamily="34" charset="0"/>
              <a:buChar char="•"/>
            </a:pPr>
            <a:endParaRPr lang="fr-FR" dirty="0" smtClean="0"/>
          </a:p>
          <a:p>
            <a:pPr marL="268288" indent="-268288">
              <a:buFont typeface="Arial" pitchFamily="34" charset="0"/>
              <a:buChar char="•"/>
            </a:pPr>
            <a:endParaRPr lang="fr-FR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fr-FR" smtClean="0"/>
              <a:t>|  PAGE </a:t>
            </a:r>
            <a:fld id="{AEFB9B6D-867A-40B8-ACB0-35CC9F272C9C}" type="slidenum">
              <a:rPr lang="fr-FR" smtClean="0"/>
              <a:pPr/>
              <a:t>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07686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fr-FR" smtClean="0"/>
              <a:t>|  PAGE </a:t>
            </a:r>
            <a:fld id="{AEFB9B6D-867A-40B8-ACB0-35CC9F272C9C}" type="slidenum">
              <a:rPr lang="fr-FR" smtClean="0"/>
              <a:pPr/>
              <a:t>9</a:t>
            </a:fld>
            <a:endParaRPr lang="fr-FR" dirty="0"/>
          </a:p>
        </p:txBody>
      </p:sp>
      <p:sp>
        <p:nvSpPr>
          <p:cNvPr id="8" name="ZoneTexte 7"/>
          <p:cNvSpPr txBox="1"/>
          <p:nvPr/>
        </p:nvSpPr>
        <p:spPr>
          <a:xfrm>
            <a:off x="1835696" y="2877641"/>
            <a:ext cx="48245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 err="1" smtClean="0">
                <a:solidFill>
                  <a:prstClr val="black"/>
                </a:solidFill>
                <a:latin typeface="Aharoni" pitchFamily="2" charset="-79"/>
                <a:cs typeface="Aharoni" pitchFamily="2" charset="-79"/>
              </a:rPr>
              <a:t>Thank</a:t>
            </a:r>
            <a:r>
              <a:rPr lang="fr-FR" sz="3600" b="1" dirty="0" smtClean="0">
                <a:solidFill>
                  <a:prstClr val="black"/>
                </a:solidFill>
                <a:latin typeface="Aharoni" pitchFamily="2" charset="-79"/>
                <a:cs typeface="Aharoni" pitchFamily="2" charset="-79"/>
              </a:rPr>
              <a:t> </a:t>
            </a:r>
            <a:r>
              <a:rPr lang="fr-FR" sz="3600" b="1" dirty="0" err="1" smtClean="0">
                <a:solidFill>
                  <a:prstClr val="black"/>
                </a:solidFill>
                <a:latin typeface="Aharoni" pitchFamily="2" charset="-79"/>
                <a:cs typeface="Aharoni" pitchFamily="2" charset="-79"/>
              </a:rPr>
              <a:t>you</a:t>
            </a:r>
            <a:r>
              <a:rPr lang="fr-FR" sz="3600" b="1" dirty="0" smtClean="0">
                <a:solidFill>
                  <a:prstClr val="black"/>
                </a:solidFill>
                <a:latin typeface="Aharoni" pitchFamily="2" charset="-79"/>
                <a:cs typeface="Aharoni" pitchFamily="2" charset="-79"/>
              </a:rPr>
              <a:t> for </a:t>
            </a:r>
            <a:r>
              <a:rPr lang="fr-FR" sz="3600" b="1" dirty="0" err="1" smtClean="0">
                <a:solidFill>
                  <a:prstClr val="black"/>
                </a:solidFill>
                <a:latin typeface="Aharoni" pitchFamily="2" charset="-79"/>
                <a:cs typeface="Aharoni" pitchFamily="2" charset="-79"/>
              </a:rPr>
              <a:t>your</a:t>
            </a:r>
            <a:r>
              <a:rPr lang="fr-FR" sz="3600" b="1" dirty="0" smtClean="0">
                <a:solidFill>
                  <a:prstClr val="black"/>
                </a:solidFill>
                <a:latin typeface="Aharoni" pitchFamily="2" charset="-79"/>
                <a:cs typeface="Aharoni" pitchFamily="2" charset="-79"/>
              </a:rPr>
              <a:t> attention</a:t>
            </a:r>
            <a:endParaRPr lang="fr-FR" sz="3600" b="1" dirty="0">
              <a:solidFill>
                <a:prstClr val="black"/>
              </a:solidFill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10" name="Ellipse 9"/>
          <p:cNvSpPr/>
          <p:nvPr/>
        </p:nvSpPr>
        <p:spPr>
          <a:xfrm>
            <a:off x="1187624" y="1149449"/>
            <a:ext cx="5760640" cy="432048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noFill/>
            </a:endParaRPr>
          </a:p>
        </p:txBody>
      </p:sp>
      <p:pic>
        <p:nvPicPr>
          <p:cNvPr id="13" name="Image 12" descr="CEA_logo_quadri-sur-fond-roug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5576" y="4101777"/>
            <a:ext cx="2088232" cy="1703487"/>
          </a:xfrm>
          <a:prstGeom prst="rect">
            <a:avLst/>
          </a:prstGeom>
        </p:spPr>
      </p:pic>
      <p:pic>
        <p:nvPicPr>
          <p:cNvPr id="9" name="Image 8" descr="http://eduroam.cnam.fr/img/logo_cnam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957761"/>
            <a:ext cx="4104456" cy="129614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87824" y="285353"/>
            <a:ext cx="1936998" cy="2151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ZoneTexte 10"/>
          <p:cNvSpPr txBox="1"/>
          <p:nvPr/>
        </p:nvSpPr>
        <p:spPr>
          <a:xfrm>
            <a:off x="3995936" y="5847655"/>
            <a:ext cx="54726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/>
              <a:t>Mail: Fanny.LEMORELLEC@cea.fr</a:t>
            </a:r>
            <a:endParaRPr lang="fr-FR" sz="2400" b="1" dirty="0"/>
          </a:p>
        </p:txBody>
      </p:sp>
    </p:spTree>
    <p:extLst>
      <p:ext uri="{BB962C8B-B14F-4D97-AF65-F5344CB8AC3E}">
        <p14:creationId xmlns:p14="http://schemas.microsoft.com/office/powerpoint/2010/main" val="346655981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asque_Presentation_CEA_LIST_2013">
  <a:themeElements>
    <a:clrScheme name="CEA">
      <a:dk1>
        <a:sysClr val="windowText" lastClr="000000"/>
      </a:dk1>
      <a:lt1>
        <a:sysClr val="window" lastClr="FFFFFF"/>
      </a:lt1>
      <a:dk2>
        <a:srgbClr val="DC0528"/>
      </a:dk2>
      <a:lt2>
        <a:srgbClr val="96C31E"/>
      </a:lt2>
      <a:accent1>
        <a:srgbClr val="781469"/>
      </a:accent1>
      <a:accent2>
        <a:srgbClr val="F08728"/>
      </a:accent2>
      <a:accent3>
        <a:srgbClr val="FAB45F"/>
      </a:accent3>
      <a:accent4>
        <a:srgbClr val="0091C3"/>
      </a:accent4>
      <a:accent5>
        <a:srgbClr val="006937"/>
      </a:accent5>
      <a:accent6>
        <a:srgbClr val="87000A"/>
      </a:accent6>
      <a:hlink>
        <a:srgbClr val="0000FF"/>
      </a:hlink>
      <a:folHlink>
        <a:srgbClr val="800080"/>
      </a:folHlink>
    </a:clrScheme>
    <a:fontScheme name="CE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2"/>
        </a:solidFill>
        <a:ln>
          <a:solidFill>
            <a:schemeClr val="tx1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1_Masque_Presentation_CEA_LIST_2013">
  <a:themeElements>
    <a:clrScheme name="CEA">
      <a:dk1>
        <a:sysClr val="windowText" lastClr="000000"/>
      </a:dk1>
      <a:lt1>
        <a:sysClr val="window" lastClr="FFFFFF"/>
      </a:lt1>
      <a:dk2>
        <a:srgbClr val="DC0528"/>
      </a:dk2>
      <a:lt2>
        <a:srgbClr val="96C31E"/>
      </a:lt2>
      <a:accent1>
        <a:srgbClr val="781469"/>
      </a:accent1>
      <a:accent2>
        <a:srgbClr val="F08728"/>
      </a:accent2>
      <a:accent3>
        <a:srgbClr val="FAB45F"/>
      </a:accent3>
      <a:accent4>
        <a:srgbClr val="0091C3"/>
      </a:accent4>
      <a:accent5>
        <a:srgbClr val="006937"/>
      </a:accent5>
      <a:accent6>
        <a:srgbClr val="87000A"/>
      </a:accent6>
      <a:hlink>
        <a:srgbClr val="0000FF"/>
      </a:hlink>
      <a:folHlink>
        <a:srgbClr val="800080"/>
      </a:folHlink>
    </a:clrScheme>
    <a:fontScheme name="CE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2"/>
        </a:solidFill>
        <a:ln>
          <a:solidFill>
            <a:schemeClr val="tx1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Masque_Presentation_CEA_LIST_2013</Template>
  <TotalTime>1190</TotalTime>
  <Words>494</Words>
  <Application>Microsoft Office PowerPoint</Application>
  <PresentationFormat>Affichage à l'écran (4:3)</PresentationFormat>
  <Paragraphs>104</Paragraphs>
  <Slides>9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2</vt:i4>
      </vt:variant>
      <vt:variant>
        <vt:lpstr>Titres des diapositives</vt:lpstr>
      </vt:variant>
      <vt:variant>
        <vt:i4>9</vt:i4>
      </vt:variant>
    </vt:vector>
  </HeadingPairs>
  <TitlesOfParts>
    <vt:vector size="11" baseType="lpstr">
      <vt:lpstr>Masque_Presentation_CEA_LIST_2013</vt:lpstr>
      <vt:lpstr>1_Masque_Presentation_CEA_LIST_2013</vt:lpstr>
      <vt:lpstr>ICT as a tool for maintaining older people’s mobility  </vt:lpstr>
      <vt:lpstr>background</vt:lpstr>
      <vt:lpstr>background</vt:lpstr>
      <vt:lpstr>Objectives</vt:lpstr>
      <vt:lpstr>Methodology – online questionnaire (2/2)</vt:lpstr>
      <vt:lpstr>Results and discussion – online questionnaire</vt:lpstr>
      <vt:lpstr>Results and discussion – online questionnaire</vt:lpstr>
      <vt:lpstr>Conclusion – Work in progress</vt:lpstr>
      <vt:lpstr>Présentation PowerPoint</vt:lpstr>
    </vt:vector>
  </TitlesOfParts>
  <Company>CEA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Titre aliquando tempo tatum commentum</dc:title>
  <dc:creator>LE MORELLEC Fanny 232118 CNAM ADEME</dc:creator>
  <cp:lastModifiedBy>ANASTASSOVA Margarita 203472</cp:lastModifiedBy>
  <cp:revision>175</cp:revision>
  <dcterms:created xsi:type="dcterms:W3CDTF">2013-06-27T12:09:14Z</dcterms:created>
  <dcterms:modified xsi:type="dcterms:W3CDTF">2013-09-05T13:18:37Z</dcterms:modified>
</cp:coreProperties>
</file>