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5.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797675" cy="9926638"/>
  <p:defaultTextStyle>
    <a:defPPr>
      <a:defRPr lang="en-US"/>
    </a:defPPr>
    <a:lvl1pPr marL="0" algn="l" defTabSz="914357" rtl="0" eaLnBrk="1" latinLnBrk="0" hangingPunct="1">
      <a:defRPr sz="1800" kern="1200">
        <a:solidFill>
          <a:schemeClr val="tx1"/>
        </a:solidFill>
        <a:latin typeface="+mn-lt"/>
        <a:ea typeface="+mn-ea"/>
        <a:cs typeface="+mn-cs"/>
      </a:defRPr>
    </a:lvl1pPr>
    <a:lvl2pPr marL="457178"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6" algn="l" defTabSz="914357" rtl="0" eaLnBrk="1" latinLnBrk="0" hangingPunct="1">
      <a:defRPr sz="1800" kern="1200">
        <a:solidFill>
          <a:schemeClr val="tx1"/>
        </a:solidFill>
        <a:latin typeface="+mn-lt"/>
        <a:ea typeface="+mn-ea"/>
        <a:cs typeface="+mn-cs"/>
      </a:defRPr>
    </a:lvl4pPr>
    <a:lvl5pPr marL="1828714" algn="l" defTabSz="914357" rtl="0" eaLnBrk="1" latinLnBrk="0" hangingPunct="1">
      <a:defRPr sz="1800" kern="1200">
        <a:solidFill>
          <a:schemeClr val="tx1"/>
        </a:solidFill>
        <a:latin typeface="+mn-lt"/>
        <a:ea typeface="+mn-ea"/>
        <a:cs typeface="+mn-cs"/>
      </a:defRPr>
    </a:lvl5pPr>
    <a:lvl6pPr marL="2285892" algn="l" defTabSz="914357" rtl="0" eaLnBrk="1" latinLnBrk="0" hangingPunct="1">
      <a:defRPr sz="1800" kern="1200">
        <a:solidFill>
          <a:schemeClr val="tx1"/>
        </a:solidFill>
        <a:latin typeface="+mn-lt"/>
        <a:ea typeface="+mn-ea"/>
        <a:cs typeface="+mn-cs"/>
      </a:defRPr>
    </a:lvl6pPr>
    <a:lvl7pPr marL="2743070" algn="l" defTabSz="914357" rtl="0" eaLnBrk="1" latinLnBrk="0" hangingPunct="1">
      <a:defRPr sz="1800" kern="1200">
        <a:solidFill>
          <a:schemeClr val="tx1"/>
        </a:solidFill>
        <a:latin typeface="+mn-lt"/>
        <a:ea typeface="+mn-ea"/>
        <a:cs typeface="+mn-cs"/>
      </a:defRPr>
    </a:lvl7pPr>
    <a:lvl8pPr marL="3200249" algn="l" defTabSz="914357" rtl="0" eaLnBrk="1" latinLnBrk="0" hangingPunct="1">
      <a:defRPr sz="1800" kern="1200">
        <a:solidFill>
          <a:schemeClr val="tx1"/>
        </a:solidFill>
        <a:latin typeface="+mn-lt"/>
        <a:ea typeface="+mn-ea"/>
        <a:cs typeface="+mn-cs"/>
      </a:defRPr>
    </a:lvl8pPr>
    <a:lvl9pPr marL="3657428" algn="l" defTabSz="91435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D2"/>
    <a:srgbClr val="317A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4016" autoAdjust="0"/>
  </p:normalViewPr>
  <p:slideViewPr>
    <p:cSldViewPr snapToGrid="0">
      <p:cViewPr varScale="1">
        <p:scale>
          <a:sx n="101" d="100"/>
          <a:sy n="101" d="100"/>
        </p:scale>
        <p:origin x="-156"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7" indent="0" algn="ctr">
              <a:buNone/>
              <a:defRPr sz="1800"/>
            </a:lvl3pPr>
            <a:lvl4pPr marL="1371536" indent="0" algn="ctr">
              <a:buNone/>
              <a:defRPr sz="1600"/>
            </a:lvl4pPr>
            <a:lvl5pPr marL="1828714" indent="0" algn="ctr">
              <a:buNone/>
              <a:defRPr sz="1600"/>
            </a:lvl5pPr>
            <a:lvl6pPr marL="2285892" indent="0" algn="ctr">
              <a:buNone/>
              <a:defRPr sz="1600"/>
            </a:lvl6pPr>
            <a:lvl7pPr marL="2743070" indent="0" algn="ctr">
              <a:buNone/>
              <a:defRPr sz="1600"/>
            </a:lvl7pPr>
            <a:lvl8pPr marL="3200249" indent="0" algn="ctr">
              <a:buNone/>
              <a:defRPr sz="1600"/>
            </a:lvl8pPr>
            <a:lvl9pPr marL="3657428"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6B330E-BB25-4E8E-9AD6-F536C3850598}" type="datetimeFigureOut">
              <a:rPr lang="en-GB" smtClean="0"/>
              <a:t>09/05/2014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F114C2-3F69-4CBB-967A-2B72BF796DFF}" type="slidenum">
              <a:rPr lang="en-GB" smtClean="0"/>
              <a:t>‹#›</a:t>
            </a:fld>
            <a:endParaRPr lang="en-GB"/>
          </a:p>
        </p:txBody>
      </p:sp>
    </p:spTree>
    <p:extLst>
      <p:ext uri="{BB962C8B-B14F-4D97-AF65-F5344CB8AC3E}">
        <p14:creationId xmlns:p14="http://schemas.microsoft.com/office/powerpoint/2010/main" val="293444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6B330E-BB25-4E8E-9AD6-F536C3850598}" type="datetimeFigureOut">
              <a:rPr lang="en-GB" smtClean="0"/>
              <a:t>09/05/2014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F114C2-3F69-4CBB-967A-2B72BF796DFF}" type="slidenum">
              <a:rPr lang="en-GB" smtClean="0"/>
              <a:t>‹#›</a:t>
            </a:fld>
            <a:endParaRPr lang="en-GB"/>
          </a:p>
        </p:txBody>
      </p:sp>
    </p:spTree>
    <p:extLst>
      <p:ext uri="{BB962C8B-B14F-4D97-AF65-F5344CB8AC3E}">
        <p14:creationId xmlns:p14="http://schemas.microsoft.com/office/powerpoint/2010/main" val="416116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6B330E-BB25-4E8E-9AD6-F536C3850598}" type="datetimeFigureOut">
              <a:rPr lang="en-GB" smtClean="0"/>
              <a:t>09/05/2014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F114C2-3F69-4CBB-967A-2B72BF796DFF}" type="slidenum">
              <a:rPr lang="en-GB" smtClean="0"/>
              <a:t>‹#›</a:t>
            </a:fld>
            <a:endParaRPr lang="en-GB"/>
          </a:p>
        </p:txBody>
      </p:sp>
    </p:spTree>
    <p:extLst>
      <p:ext uri="{BB962C8B-B14F-4D97-AF65-F5344CB8AC3E}">
        <p14:creationId xmlns:p14="http://schemas.microsoft.com/office/powerpoint/2010/main" val="283380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6B330E-BB25-4E8E-9AD6-F536C3850598}" type="datetimeFigureOut">
              <a:rPr lang="en-GB" smtClean="0"/>
              <a:t>09/05/2014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F114C2-3F69-4CBB-967A-2B72BF796DFF}" type="slidenum">
              <a:rPr lang="en-GB" smtClean="0"/>
              <a:t>‹#›</a:t>
            </a:fld>
            <a:endParaRPr lang="en-GB"/>
          </a:p>
        </p:txBody>
      </p:sp>
    </p:spTree>
    <p:extLst>
      <p:ext uri="{BB962C8B-B14F-4D97-AF65-F5344CB8AC3E}">
        <p14:creationId xmlns:p14="http://schemas.microsoft.com/office/powerpoint/2010/main" val="417728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8" indent="0">
              <a:buNone/>
              <a:defRPr sz="2000">
                <a:solidFill>
                  <a:schemeClr val="tx1">
                    <a:tint val="75000"/>
                  </a:schemeClr>
                </a:solidFill>
              </a:defRPr>
            </a:lvl2pPr>
            <a:lvl3pPr marL="914357" indent="0">
              <a:buNone/>
              <a:defRPr sz="1800">
                <a:solidFill>
                  <a:schemeClr val="tx1">
                    <a:tint val="75000"/>
                  </a:schemeClr>
                </a:solidFill>
              </a:defRPr>
            </a:lvl3pPr>
            <a:lvl4pPr marL="1371536" indent="0">
              <a:buNone/>
              <a:defRPr sz="1600">
                <a:solidFill>
                  <a:schemeClr val="tx1">
                    <a:tint val="75000"/>
                  </a:schemeClr>
                </a:solidFill>
              </a:defRPr>
            </a:lvl4pPr>
            <a:lvl5pPr marL="1828714" indent="0">
              <a:buNone/>
              <a:defRPr sz="1600">
                <a:solidFill>
                  <a:schemeClr val="tx1">
                    <a:tint val="75000"/>
                  </a:schemeClr>
                </a:solidFill>
              </a:defRPr>
            </a:lvl5pPr>
            <a:lvl6pPr marL="2285892" indent="0">
              <a:buNone/>
              <a:defRPr sz="1600">
                <a:solidFill>
                  <a:schemeClr val="tx1">
                    <a:tint val="75000"/>
                  </a:schemeClr>
                </a:solidFill>
              </a:defRPr>
            </a:lvl6pPr>
            <a:lvl7pPr marL="2743070" indent="0">
              <a:buNone/>
              <a:defRPr sz="1600">
                <a:solidFill>
                  <a:schemeClr val="tx1">
                    <a:tint val="75000"/>
                  </a:schemeClr>
                </a:solidFill>
              </a:defRPr>
            </a:lvl7pPr>
            <a:lvl8pPr marL="3200249" indent="0">
              <a:buNone/>
              <a:defRPr sz="1600">
                <a:solidFill>
                  <a:schemeClr val="tx1">
                    <a:tint val="75000"/>
                  </a:schemeClr>
                </a:solidFill>
              </a:defRPr>
            </a:lvl8pPr>
            <a:lvl9pPr marL="365742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6B330E-BB25-4E8E-9AD6-F536C3850598}" type="datetimeFigureOut">
              <a:rPr lang="en-GB" smtClean="0"/>
              <a:t>09/05/2014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F114C2-3F69-4CBB-967A-2B72BF796DFF}" type="slidenum">
              <a:rPr lang="en-GB" smtClean="0"/>
              <a:t>‹#›</a:t>
            </a:fld>
            <a:endParaRPr lang="en-GB"/>
          </a:p>
        </p:txBody>
      </p:sp>
    </p:spTree>
    <p:extLst>
      <p:ext uri="{BB962C8B-B14F-4D97-AF65-F5344CB8AC3E}">
        <p14:creationId xmlns:p14="http://schemas.microsoft.com/office/powerpoint/2010/main" val="348298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6B330E-BB25-4E8E-9AD6-F536C3850598}" type="datetimeFigureOut">
              <a:rPr lang="en-GB" smtClean="0"/>
              <a:t>09/05/2014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F114C2-3F69-4CBB-967A-2B72BF796DFF}" type="slidenum">
              <a:rPr lang="en-GB" smtClean="0"/>
              <a:t>‹#›</a:t>
            </a:fld>
            <a:endParaRPr lang="en-GB"/>
          </a:p>
        </p:txBody>
      </p:sp>
    </p:spTree>
    <p:extLst>
      <p:ext uri="{BB962C8B-B14F-4D97-AF65-F5344CB8AC3E}">
        <p14:creationId xmlns:p14="http://schemas.microsoft.com/office/powerpoint/2010/main" val="1187647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8" indent="0">
              <a:buNone/>
              <a:defRPr sz="2000" b="1"/>
            </a:lvl2pPr>
            <a:lvl3pPr marL="914357" indent="0">
              <a:buNone/>
              <a:defRPr sz="1800" b="1"/>
            </a:lvl3pPr>
            <a:lvl4pPr marL="1371536" indent="0">
              <a:buNone/>
              <a:defRPr sz="1600" b="1"/>
            </a:lvl4pPr>
            <a:lvl5pPr marL="1828714" indent="0">
              <a:buNone/>
              <a:defRPr sz="1600" b="1"/>
            </a:lvl5pPr>
            <a:lvl6pPr marL="2285892" indent="0">
              <a:buNone/>
              <a:defRPr sz="1600" b="1"/>
            </a:lvl6pPr>
            <a:lvl7pPr marL="2743070" indent="0">
              <a:buNone/>
              <a:defRPr sz="1600" b="1"/>
            </a:lvl7pPr>
            <a:lvl8pPr marL="3200249" indent="0">
              <a:buNone/>
              <a:defRPr sz="1600" b="1"/>
            </a:lvl8pPr>
            <a:lvl9pPr marL="365742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178" indent="0">
              <a:buNone/>
              <a:defRPr sz="2000" b="1"/>
            </a:lvl2pPr>
            <a:lvl3pPr marL="914357" indent="0">
              <a:buNone/>
              <a:defRPr sz="1800" b="1"/>
            </a:lvl3pPr>
            <a:lvl4pPr marL="1371536" indent="0">
              <a:buNone/>
              <a:defRPr sz="1600" b="1"/>
            </a:lvl4pPr>
            <a:lvl5pPr marL="1828714" indent="0">
              <a:buNone/>
              <a:defRPr sz="1600" b="1"/>
            </a:lvl5pPr>
            <a:lvl6pPr marL="2285892" indent="0">
              <a:buNone/>
              <a:defRPr sz="1600" b="1"/>
            </a:lvl6pPr>
            <a:lvl7pPr marL="2743070" indent="0">
              <a:buNone/>
              <a:defRPr sz="1600" b="1"/>
            </a:lvl7pPr>
            <a:lvl8pPr marL="3200249" indent="0">
              <a:buNone/>
              <a:defRPr sz="1600" b="1"/>
            </a:lvl8pPr>
            <a:lvl9pPr marL="365742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6B330E-BB25-4E8E-9AD6-F536C3850598}" type="datetimeFigureOut">
              <a:rPr lang="en-GB" smtClean="0"/>
              <a:t>09/05/2014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F114C2-3F69-4CBB-967A-2B72BF796DFF}" type="slidenum">
              <a:rPr lang="en-GB" smtClean="0"/>
              <a:t>‹#›</a:t>
            </a:fld>
            <a:endParaRPr lang="en-GB"/>
          </a:p>
        </p:txBody>
      </p:sp>
    </p:spTree>
    <p:extLst>
      <p:ext uri="{BB962C8B-B14F-4D97-AF65-F5344CB8AC3E}">
        <p14:creationId xmlns:p14="http://schemas.microsoft.com/office/powerpoint/2010/main" val="16363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6B330E-BB25-4E8E-9AD6-F536C3850598}" type="datetimeFigureOut">
              <a:rPr lang="en-GB" smtClean="0"/>
              <a:t>09/05/2014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F114C2-3F69-4CBB-967A-2B72BF796DFF}" type="slidenum">
              <a:rPr lang="en-GB" smtClean="0"/>
              <a:t>‹#›</a:t>
            </a:fld>
            <a:endParaRPr lang="en-GB"/>
          </a:p>
        </p:txBody>
      </p:sp>
    </p:spTree>
    <p:extLst>
      <p:ext uri="{BB962C8B-B14F-4D97-AF65-F5344CB8AC3E}">
        <p14:creationId xmlns:p14="http://schemas.microsoft.com/office/powerpoint/2010/main" val="115304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B330E-BB25-4E8E-9AD6-F536C3850598}" type="datetimeFigureOut">
              <a:rPr lang="en-GB" smtClean="0"/>
              <a:t>09/05/2014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F114C2-3F69-4CBB-967A-2B72BF796DFF}" type="slidenum">
              <a:rPr lang="en-GB" smtClean="0"/>
              <a:t>‹#›</a:t>
            </a:fld>
            <a:endParaRPr lang="en-GB"/>
          </a:p>
        </p:txBody>
      </p:sp>
    </p:spTree>
    <p:extLst>
      <p:ext uri="{BB962C8B-B14F-4D97-AF65-F5344CB8AC3E}">
        <p14:creationId xmlns:p14="http://schemas.microsoft.com/office/powerpoint/2010/main" val="4198904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8" indent="0">
              <a:buNone/>
              <a:defRPr sz="1400"/>
            </a:lvl2pPr>
            <a:lvl3pPr marL="914357" indent="0">
              <a:buNone/>
              <a:defRPr sz="1200"/>
            </a:lvl3pPr>
            <a:lvl4pPr marL="1371536" indent="0">
              <a:buNone/>
              <a:defRPr sz="1000"/>
            </a:lvl4pPr>
            <a:lvl5pPr marL="1828714" indent="0">
              <a:buNone/>
              <a:defRPr sz="1000"/>
            </a:lvl5pPr>
            <a:lvl6pPr marL="2285892" indent="0">
              <a:buNone/>
              <a:defRPr sz="1000"/>
            </a:lvl6pPr>
            <a:lvl7pPr marL="2743070" indent="0">
              <a:buNone/>
              <a:defRPr sz="1000"/>
            </a:lvl7pPr>
            <a:lvl8pPr marL="3200249" indent="0">
              <a:buNone/>
              <a:defRPr sz="1000"/>
            </a:lvl8pPr>
            <a:lvl9pPr marL="365742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B330E-BB25-4E8E-9AD6-F536C3850598}" type="datetimeFigureOut">
              <a:rPr lang="en-GB" smtClean="0"/>
              <a:t>09/05/2014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F114C2-3F69-4CBB-967A-2B72BF796DFF}" type="slidenum">
              <a:rPr lang="en-GB" smtClean="0"/>
              <a:t>‹#›</a:t>
            </a:fld>
            <a:endParaRPr lang="en-GB"/>
          </a:p>
        </p:txBody>
      </p:sp>
    </p:spTree>
    <p:extLst>
      <p:ext uri="{BB962C8B-B14F-4D97-AF65-F5344CB8AC3E}">
        <p14:creationId xmlns:p14="http://schemas.microsoft.com/office/powerpoint/2010/main" val="1151572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8" indent="0">
              <a:buNone/>
              <a:defRPr sz="2800"/>
            </a:lvl2pPr>
            <a:lvl3pPr marL="914357" indent="0">
              <a:buNone/>
              <a:defRPr sz="2400"/>
            </a:lvl3pPr>
            <a:lvl4pPr marL="1371536" indent="0">
              <a:buNone/>
              <a:defRPr sz="2000"/>
            </a:lvl4pPr>
            <a:lvl5pPr marL="1828714" indent="0">
              <a:buNone/>
              <a:defRPr sz="2000"/>
            </a:lvl5pPr>
            <a:lvl6pPr marL="2285892" indent="0">
              <a:buNone/>
              <a:defRPr sz="2000"/>
            </a:lvl6pPr>
            <a:lvl7pPr marL="2743070" indent="0">
              <a:buNone/>
              <a:defRPr sz="2000"/>
            </a:lvl7pPr>
            <a:lvl8pPr marL="3200249" indent="0">
              <a:buNone/>
              <a:defRPr sz="2000"/>
            </a:lvl8pPr>
            <a:lvl9pPr marL="3657428"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8" indent="0">
              <a:buNone/>
              <a:defRPr sz="1400"/>
            </a:lvl2pPr>
            <a:lvl3pPr marL="914357" indent="0">
              <a:buNone/>
              <a:defRPr sz="1200"/>
            </a:lvl3pPr>
            <a:lvl4pPr marL="1371536" indent="0">
              <a:buNone/>
              <a:defRPr sz="1000"/>
            </a:lvl4pPr>
            <a:lvl5pPr marL="1828714" indent="0">
              <a:buNone/>
              <a:defRPr sz="1000"/>
            </a:lvl5pPr>
            <a:lvl6pPr marL="2285892" indent="0">
              <a:buNone/>
              <a:defRPr sz="1000"/>
            </a:lvl6pPr>
            <a:lvl7pPr marL="2743070" indent="0">
              <a:buNone/>
              <a:defRPr sz="1000"/>
            </a:lvl7pPr>
            <a:lvl8pPr marL="3200249" indent="0">
              <a:buNone/>
              <a:defRPr sz="1000"/>
            </a:lvl8pPr>
            <a:lvl9pPr marL="365742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6B330E-BB25-4E8E-9AD6-F536C3850598}" type="datetimeFigureOut">
              <a:rPr lang="en-GB" smtClean="0"/>
              <a:t>09/05/2014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F114C2-3F69-4CBB-967A-2B72BF796DFF}" type="slidenum">
              <a:rPr lang="en-GB" smtClean="0"/>
              <a:t>‹#›</a:t>
            </a:fld>
            <a:endParaRPr lang="en-GB"/>
          </a:p>
        </p:txBody>
      </p:sp>
    </p:spTree>
    <p:extLst>
      <p:ext uri="{BB962C8B-B14F-4D97-AF65-F5344CB8AC3E}">
        <p14:creationId xmlns:p14="http://schemas.microsoft.com/office/powerpoint/2010/main" val="2411035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35" tIns="45718" rIns="91435" bIns="45718"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1"/>
            <a:ext cx="2743200" cy="365125"/>
          </a:xfrm>
          <a:prstGeom prst="rect">
            <a:avLst/>
          </a:prstGeom>
        </p:spPr>
        <p:txBody>
          <a:bodyPr vert="horz" lIns="91435" tIns="45718" rIns="91435" bIns="45718" rtlCol="0" anchor="ctr"/>
          <a:lstStyle>
            <a:lvl1pPr algn="l">
              <a:defRPr sz="1200">
                <a:solidFill>
                  <a:schemeClr val="tx1">
                    <a:tint val="75000"/>
                  </a:schemeClr>
                </a:solidFill>
              </a:defRPr>
            </a:lvl1pPr>
          </a:lstStyle>
          <a:p>
            <a:fld id="{916B330E-BB25-4E8E-9AD6-F536C3850598}" type="datetimeFigureOut">
              <a:rPr lang="en-GB" smtClean="0"/>
              <a:t>09/05/2014</a:t>
            </a:fld>
            <a:endParaRPr lang="en-GB"/>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35" tIns="45718" rIns="91435" bIns="45718"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35" tIns="45718" rIns="91435" bIns="45718" rtlCol="0" anchor="ctr"/>
          <a:lstStyle>
            <a:lvl1pPr algn="r">
              <a:defRPr sz="1200">
                <a:solidFill>
                  <a:schemeClr val="tx1">
                    <a:tint val="75000"/>
                  </a:schemeClr>
                </a:solidFill>
              </a:defRPr>
            </a:lvl1pPr>
          </a:lstStyle>
          <a:p>
            <a:fld id="{AAF114C2-3F69-4CBB-967A-2B72BF796DFF}" type="slidenum">
              <a:rPr lang="en-GB" smtClean="0"/>
              <a:t>‹#›</a:t>
            </a:fld>
            <a:endParaRPr lang="en-GB"/>
          </a:p>
        </p:txBody>
      </p:sp>
    </p:spTree>
    <p:extLst>
      <p:ext uri="{BB962C8B-B14F-4D97-AF65-F5344CB8AC3E}">
        <p14:creationId xmlns:p14="http://schemas.microsoft.com/office/powerpoint/2010/main" val="105277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5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0" indent="-228590" algn="l" defTabSz="91435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90" algn="l" defTabSz="91435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6" indent="-228590" algn="l" defTabSz="91435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4" indent="-228590"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3" indent="-228590"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2" indent="-228590"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0" indent="-228590"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38" indent="-228590"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16" indent="-228590" algn="l" defTabSz="91435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7" rtl="0" eaLnBrk="1" latinLnBrk="0" hangingPunct="1">
        <a:defRPr sz="1800" kern="1200">
          <a:solidFill>
            <a:schemeClr val="tx1"/>
          </a:solidFill>
          <a:latin typeface="+mn-lt"/>
          <a:ea typeface="+mn-ea"/>
          <a:cs typeface="+mn-cs"/>
        </a:defRPr>
      </a:lvl1pPr>
      <a:lvl2pPr marL="457178" algn="l" defTabSz="914357" rtl="0" eaLnBrk="1" latinLnBrk="0" hangingPunct="1">
        <a:defRPr sz="1800" kern="1200">
          <a:solidFill>
            <a:schemeClr val="tx1"/>
          </a:solidFill>
          <a:latin typeface="+mn-lt"/>
          <a:ea typeface="+mn-ea"/>
          <a:cs typeface="+mn-cs"/>
        </a:defRPr>
      </a:lvl2pPr>
      <a:lvl3pPr marL="914357" algn="l" defTabSz="914357" rtl="0" eaLnBrk="1" latinLnBrk="0" hangingPunct="1">
        <a:defRPr sz="1800" kern="1200">
          <a:solidFill>
            <a:schemeClr val="tx1"/>
          </a:solidFill>
          <a:latin typeface="+mn-lt"/>
          <a:ea typeface="+mn-ea"/>
          <a:cs typeface="+mn-cs"/>
        </a:defRPr>
      </a:lvl3pPr>
      <a:lvl4pPr marL="1371536" algn="l" defTabSz="914357" rtl="0" eaLnBrk="1" latinLnBrk="0" hangingPunct="1">
        <a:defRPr sz="1800" kern="1200">
          <a:solidFill>
            <a:schemeClr val="tx1"/>
          </a:solidFill>
          <a:latin typeface="+mn-lt"/>
          <a:ea typeface="+mn-ea"/>
          <a:cs typeface="+mn-cs"/>
        </a:defRPr>
      </a:lvl4pPr>
      <a:lvl5pPr marL="1828714" algn="l" defTabSz="914357" rtl="0" eaLnBrk="1" latinLnBrk="0" hangingPunct="1">
        <a:defRPr sz="1800" kern="1200">
          <a:solidFill>
            <a:schemeClr val="tx1"/>
          </a:solidFill>
          <a:latin typeface="+mn-lt"/>
          <a:ea typeface="+mn-ea"/>
          <a:cs typeface="+mn-cs"/>
        </a:defRPr>
      </a:lvl5pPr>
      <a:lvl6pPr marL="2285892" algn="l" defTabSz="914357" rtl="0" eaLnBrk="1" latinLnBrk="0" hangingPunct="1">
        <a:defRPr sz="1800" kern="1200">
          <a:solidFill>
            <a:schemeClr val="tx1"/>
          </a:solidFill>
          <a:latin typeface="+mn-lt"/>
          <a:ea typeface="+mn-ea"/>
          <a:cs typeface="+mn-cs"/>
        </a:defRPr>
      </a:lvl6pPr>
      <a:lvl7pPr marL="2743070" algn="l" defTabSz="914357" rtl="0" eaLnBrk="1" latinLnBrk="0" hangingPunct="1">
        <a:defRPr sz="1800" kern="1200">
          <a:solidFill>
            <a:schemeClr val="tx1"/>
          </a:solidFill>
          <a:latin typeface="+mn-lt"/>
          <a:ea typeface="+mn-ea"/>
          <a:cs typeface="+mn-cs"/>
        </a:defRPr>
      </a:lvl7pPr>
      <a:lvl8pPr marL="3200249" algn="l" defTabSz="914357" rtl="0" eaLnBrk="1" latinLnBrk="0" hangingPunct="1">
        <a:defRPr sz="1800" kern="1200">
          <a:solidFill>
            <a:schemeClr val="tx1"/>
          </a:solidFill>
          <a:latin typeface="+mn-lt"/>
          <a:ea typeface="+mn-ea"/>
          <a:cs typeface="+mn-cs"/>
        </a:defRPr>
      </a:lvl8pPr>
      <a:lvl9pPr marL="3657428" algn="l" defTabSz="91435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g"/><Relationship Id="rId18" Type="http://schemas.openxmlformats.org/officeDocument/2006/relationships/image" Target="../media/image17.emf"/><Relationship Id="rId3" Type="http://schemas.openxmlformats.org/officeDocument/2006/relationships/image" Target="../media/image2.pn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gif"/><Relationship Id="rId17" Type="http://schemas.openxmlformats.org/officeDocument/2006/relationships/image" Target="../media/image16.emf"/><Relationship Id="rId2" Type="http://schemas.openxmlformats.org/officeDocument/2006/relationships/image" Target="../media/image1.png"/><Relationship Id="rId16" Type="http://schemas.openxmlformats.org/officeDocument/2006/relationships/image" Target="../media/image15.jp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wmf"/><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jpe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74000"/>
          </a:schemeClr>
        </a:solidFill>
        <a:effectLst/>
      </p:bgPr>
    </p:bg>
    <p:spTree>
      <p:nvGrpSpPr>
        <p:cNvPr id="1" name=""/>
        <p:cNvGrpSpPr/>
        <p:nvPr/>
      </p:nvGrpSpPr>
      <p:grpSpPr>
        <a:xfrm>
          <a:off x="0" y="0"/>
          <a:ext cx="0" cy="0"/>
          <a:chOff x="0" y="0"/>
          <a:chExt cx="0" cy="0"/>
        </a:xfrm>
      </p:grpSpPr>
      <p:sp>
        <p:nvSpPr>
          <p:cNvPr id="9" name="Rounded Rectangle 8"/>
          <p:cNvSpPr/>
          <p:nvPr/>
        </p:nvSpPr>
        <p:spPr>
          <a:xfrm>
            <a:off x="589054" y="1052997"/>
            <a:ext cx="5029841" cy="3389714"/>
          </a:xfrm>
          <a:prstGeom prst="roundRect">
            <a:avLst/>
          </a:prstGeom>
          <a:solidFill>
            <a:schemeClr val="accent1">
              <a:lumMod val="20000"/>
              <a:lumOff val="8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GB"/>
          </a:p>
        </p:txBody>
      </p:sp>
      <p:pic>
        <p:nvPicPr>
          <p:cNvPr id="4" name="Picture 3"/>
          <p:cNvPicPr>
            <a:picLocks noChangeAspect="1"/>
          </p:cNvPicPr>
          <p:nvPr/>
        </p:nvPicPr>
        <p:blipFill>
          <a:blip r:embed="rId2"/>
          <a:stretch>
            <a:fillRect/>
          </a:stretch>
        </p:blipFill>
        <p:spPr>
          <a:xfrm>
            <a:off x="456910" y="3008"/>
            <a:ext cx="1998577" cy="854515"/>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912" y="2448615"/>
            <a:ext cx="1347720" cy="575246"/>
          </a:xfrm>
          <a:prstGeom prst="rect">
            <a:avLst/>
          </a:prstGeom>
        </p:spPr>
      </p:pic>
      <p:sp>
        <p:nvSpPr>
          <p:cNvPr id="3" name="TextBox 2"/>
          <p:cNvSpPr txBox="1"/>
          <p:nvPr/>
        </p:nvSpPr>
        <p:spPr>
          <a:xfrm>
            <a:off x="1119068" y="659751"/>
            <a:ext cx="8990203" cy="261606"/>
          </a:xfrm>
          <a:prstGeom prst="rect">
            <a:avLst/>
          </a:prstGeom>
          <a:noFill/>
        </p:spPr>
        <p:txBody>
          <a:bodyPr wrap="square" lIns="91435" tIns="45718" rIns="91435" bIns="45718" rtlCol="0">
            <a:spAutoFit/>
          </a:bodyPr>
          <a:lstStyle/>
          <a:p>
            <a:pPr lvl="0"/>
            <a:r>
              <a:rPr lang="en-GB" sz="1100" dirty="0">
                <a:solidFill>
                  <a:schemeClr val="accent1">
                    <a:lumMod val="75000"/>
                  </a:schemeClr>
                </a:solidFill>
              </a:rPr>
              <a:t>Using state of the art monitoring and behavioural analysis of daily activity to provide tailored support, advice and learning opportunities to informal carers </a:t>
            </a:r>
            <a:endParaRPr lang="da-DK" sz="1100" dirty="0">
              <a:solidFill>
                <a:schemeClr val="accent1">
                  <a:lumMod val="75000"/>
                </a:schemeClr>
              </a:solidFill>
            </a:endParaRPr>
          </a:p>
        </p:txBody>
      </p:sp>
      <p:sp>
        <p:nvSpPr>
          <p:cNvPr id="11" name="TextBox 10"/>
          <p:cNvSpPr txBox="1"/>
          <p:nvPr/>
        </p:nvSpPr>
        <p:spPr>
          <a:xfrm>
            <a:off x="524145" y="4563248"/>
            <a:ext cx="5109826" cy="954103"/>
          </a:xfrm>
          <a:prstGeom prst="rect">
            <a:avLst/>
          </a:prstGeom>
          <a:noFill/>
        </p:spPr>
        <p:txBody>
          <a:bodyPr wrap="square" lIns="91435" tIns="45718" rIns="91435" bIns="45718" rtlCol="0">
            <a:spAutoFit/>
          </a:bodyPr>
          <a:lstStyle/>
          <a:p>
            <a:r>
              <a:rPr lang="en-GB" sz="1400" i="1" dirty="0">
                <a:solidFill>
                  <a:schemeClr val="accent1">
                    <a:lumMod val="75000"/>
                  </a:schemeClr>
                </a:solidFill>
                <a:ea typeface="Tahoma" panose="020B0604030504040204" pitchFamily="34" charset="0"/>
                <a:cs typeface="Tahoma" panose="020B0604030504040204" pitchFamily="34" charset="0"/>
              </a:rPr>
              <a:t>“</a:t>
            </a:r>
            <a:r>
              <a:rPr lang="en-GB" sz="1400" i="1" dirty="0" err="1">
                <a:solidFill>
                  <a:schemeClr val="accent1">
                    <a:lumMod val="75000"/>
                  </a:schemeClr>
                </a:solidFill>
                <a:ea typeface="Tahoma" panose="020B0604030504040204" pitchFamily="34" charset="0"/>
                <a:cs typeface="Tahoma" panose="020B0604030504040204" pitchFamily="34" charset="0"/>
              </a:rPr>
              <a:t>iCarer</a:t>
            </a:r>
            <a:r>
              <a:rPr lang="en-GB" sz="1400" i="1" dirty="0">
                <a:solidFill>
                  <a:schemeClr val="accent1">
                    <a:lumMod val="75000"/>
                  </a:schemeClr>
                </a:solidFill>
                <a:ea typeface="Tahoma" panose="020B0604030504040204" pitchFamily="34" charset="0"/>
                <a:cs typeface="Tahoma" panose="020B0604030504040204" pitchFamily="34" charset="0"/>
              </a:rPr>
              <a:t> provides AAL-based services supporting informal caregivers in their Activities of Daily Care (ADC). Family care is the most accepted and preferred care setting for both long-term care patients and their </a:t>
            </a:r>
            <a:r>
              <a:rPr lang="en-GB" sz="1400" i="1">
                <a:solidFill>
                  <a:schemeClr val="accent1">
                    <a:lumMod val="75000"/>
                  </a:schemeClr>
                </a:solidFill>
                <a:ea typeface="Tahoma" panose="020B0604030504040204" pitchFamily="34" charset="0"/>
                <a:cs typeface="Tahoma" panose="020B0604030504040204" pitchFamily="34" charset="0"/>
              </a:rPr>
              <a:t>relatives</a:t>
            </a:r>
            <a:r>
              <a:rPr lang="en-GB" sz="1400" i="1" smtClean="0">
                <a:solidFill>
                  <a:schemeClr val="accent1">
                    <a:lumMod val="75000"/>
                  </a:schemeClr>
                </a:solidFill>
                <a:ea typeface="Tahoma" panose="020B0604030504040204" pitchFamily="34" charset="0"/>
                <a:cs typeface="Tahoma" panose="020B0604030504040204" pitchFamily="34" charset="0"/>
              </a:rPr>
              <a:t>”</a:t>
            </a:r>
            <a:endParaRPr lang="en-GB" sz="1200" b="1"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0733" y="6051296"/>
            <a:ext cx="525805" cy="68883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9468" y="6067810"/>
            <a:ext cx="606353" cy="660308"/>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5823" y="6152584"/>
            <a:ext cx="1572881" cy="516196"/>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08077" y="6212736"/>
            <a:ext cx="1535572" cy="370457"/>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3022" y="6152584"/>
            <a:ext cx="1697479" cy="484994"/>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68272" y="6152584"/>
            <a:ext cx="2111351" cy="484994"/>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23504" y="5969952"/>
            <a:ext cx="744381" cy="792928"/>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234" y="6223252"/>
            <a:ext cx="1994839" cy="516881"/>
          </a:xfrm>
          <a:prstGeom prst="rect">
            <a:avLst/>
          </a:prstGeom>
        </p:spPr>
      </p:pic>
      <p:sp>
        <p:nvSpPr>
          <p:cNvPr id="20" name="Rounded Rectangle 19"/>
          <p:cNvSpPr/>
          <p:nvPr/>
        </p:nvSpPr>
        <p:spPr>
          <a:xfrm>
            <a:off x="6275565" y="1032482"/>
            <a:ext cx="1854918" cy="3680438"/>
          </a:xfrm>
          <a:prstGeom prst="roundRect">
            <a:avLst/>
          </a:prstGeom>
          <a:solidFill>
            <a:schemeClr val="accent2">
              <a:lumMod val="20000"/>
              <a:lumOff val="80000"/>
            </a:schemeClr>
          </a:solidFill>
          <a:ln>
            <a:solidFill>
              <a:schemeClr val="accent2">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GB" dirty="0"/>
          </a:p>
        </p:txBody>
      </p:sp>
      <p:sp>
        <p:nvSpPr>
          <p:cNvPr id="23" name="Rounded Rectangle 22"/>
          <p:cNvSpPr/>
          <p:nvPr/>
        </p:nvSpPr>
        <p:spPr>
          <a:xfrm>
            <a:off x="8195281" y="1037054"/>
            <a:ext cx="1854918" cy="3680438"/>
          </a:xfrm>
          <a:prstGeom prst="roundRect">
            <a:avLst/>
          </a:prstGeom>
          <a:solidFill>
            <a:schemeClr val="accent6">
              <a:lumMod val="20000"/>
              <a:lumOff val="80000"/>
            </a:schemeClr>
          </a:solidFill>
          <a:ln>
            <a:solidFill>
              <a:schemeClr val="accent6"/>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GB"/>
          </a:p>
        </p:txBody>
      </p:sp>
      <p:sp>
        <p:nvSpPr>
          <p:cNvPr id="24" name="Rounded Rectangle 23"/>
          <p:cNvSpPr/>
          <p:nvPr/>
        </p:nvSpPr>
        <p:spPr>
          <a:xfrm>
            <a:off x="10112133" y="1037054"/>
            <a:ext cx="1854918" cy="3680438"/>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en-GB"/>
          </a:p>
        </p:txBody>
      </p:sp>
      <p:sp>
        <p:nvSpPr>
          <p:cNvPr id="25" name="TextBox 24"/>
          <p:cNvSpPr txBox="1"/>
          <p:nvPr/>
        </p:nvSpPr>
        <p:spPr>
          <a:xfrm>
            <a:off x="6483024" y="1066975"/>
            <a:ext cx="1440000" cy="2600708"/>
          </a:xfrm>
          <a:prstGeom prst="rect">
            <a:avLst/>
          </a:prstGeom>
          <a:noFill/>
        </p:spPr>
        <p:txBody>
          <a:bodyPr wrap="square" lIns="91435" tIns="45718" rIns="91435" bIns="45718" rtlCol="0">
            <a:spAutoFit/>
          </a:bodyPr>
          <a:lstStyle/>
          <a:p>
            <a:r>
              <a:rPr lang="en-GB" sz="1100" b="1" dirty="0"/>
              <a:t>Monitor:</a:t>
            </a:r>
            <a:endParaRPr lang="en-GB" sz="900" b="1" dirty="0"/>
          </a:p>
          <a:p>
            <a:r>
              <a:rPr lang="en-GB" sz="900" dirty="0" err="1">
                <a:solidFill>
                  <a:schemeClr val="tx2">
                    <a:lumMod val="50000"/>
                  </a:schemeClr>
                </a:solidFill>
              </a:rPr>
              <a:t>iCarer</a:t>
            </a:r>
            <a:r>
              <a:rPr lang="en-GB" sz="900" dirty="0">
                <a:solidFill>
                  <a:schemeClr val="tx2">
                    <a:lumMod val="50000"/>
                  </a:schemeClr>
                </a:solidFill>
              </a:rPr>
              <a:t> provides an environment where the Activities of Daily Care (ADCs) performed by Informal Carers and Activities of Daily Living (ADLs) are unobtrusively monitored using personal and environment sensors. Data from these sensors together with the results of questionnaires can then be analysed to identify tasks that generate stress or activities that are potentially problematic</a:t>
            </a:r>
          </a:p>
          <a:p>
            <a:endParaRPr lang="en-GB" sz="800" dirty="0"/>
          </a:p>
        </p:txBody>
      </p:sp>
      <p:sp>
        <p:nvSpPr>
          <p:cNvPr id="26" name="TextBox 25"/>
          <p:cNvSpPr txBox="1"/>
          <p:nvPr/>
        </p:nvSpPr>
        <p:spPr>
          <a:xfrm>
            <a:off x="8402740" y="1066974"/>
            <a:ext cx="1440000" cy="1671403"/>
          </a:xfrm>
          <a:prstGeom prst="rect">
            <a:avLst/>
          </a:prstGeom>
          <a:noFill/>
        </p:spPr>
        <p:txBody>
          <a:bodyPr wrap="square" lIns="91435" tIns="45718" rIns="91435" bIns="45718" rtlCol="0">
            <a:spAutoFit/>
          </a:bodyPr>
          <a:lstStyle/>
          <a:p>
            <a:r>
              <a:rPr lang="en-GB" sz="1100" b="1" dirty="0"/>
              <a:t>Guidance:</a:t>
            </a:r>
          </a:p>
          <a:p>
            <a:r>
              <a:rPr lang="en-GB" sz="900" dirty="0">
                <a:solidFill>
                  <a:schemeClr val="tx2">
                    <a:lumMod val="50000"/>
                  </a:schemeClr>
                </a:solidFill>
              </a:rPr>
              <a:t>A knowledge management system together with a ‘Virtual carer’ will provide tailored support to both the informal carer or the person being cared for based on information recorded and analysed from the monitoring system</a:t>
            </a:r>
            <a:endParaRPr lang="en-GB" sz="700" dirty="0">
              <a:solidFill>
                <a:schemeClr val="tx2">
                  <a:lumMod val="50000"/>
                </a:schemeClr>
              </a:solidFill>
            </a:endParaRPr>
          </a:p>
        </p:txBody>
      </p:sp>
      <p:sp>
        <p:nvSpPr>
          <p:cNvPr id="27" name="TextBox 26"/>
          <p:cNvSpPr txBox="1"/>
          <p:nvPr/>
        </p:nvSpPr>
        <p:spPr>
          <a:xfrm>
            <a:off x="10319592" y="1066974"/>
            <a:ext cx="1440000" cy="2200599"/>
          </a:xfrm>
          <a:prstGeom prst="rect">
            <a:avLst/>
          </a:prstGeom>
          <a:noFill/>
        </p:spPr>
        <p:txBody>
          <a:bodyPr wrap="square" lIns="91435" tIns="45718" rIns="91435" bIns="45718" rtlCol="0">
            <a:spAutoFit/>
          </a:bodyPr>
          <a:lstStyle/>
          <a:p>
            <a:r>
              <a:rPr lang="en-GB" sz="1100" b="1" dirty="0"/>
              <a:t>eLearning:</a:t>
            </a:r>
          </a:p>
          <a:p>
            <a:r>
              <a:rPr lang="en-GB" sz="900" dirty="0">
                <a:solidFill>
                  <a:schemeClr val="tx2">
                    <a:lumMod val="50000"/>
                  </a:schemeClr>
                </a:solidFill>
              </a:rPr>
              <a:t>Based on the management of knowledge extracted by the informal caregiver’s psychological state and the caregiver’s behavioural pattern in ADL performance, a selection of personalized informal e-Learning contents will be recommended to the carer in order to reduce their workload and improve the effectiveness of the provided care.</a:t>
            </a:r>
            <a:endParaRPr lang="en-GB" sz="700" dirty="0">
              <a:solidFill>
                <a:schemeClr val="tx2">
                  <a:lumMod val="50000"/>
                </a:schemeClr>
              </a:solidFill>
            </a:endParaRPr>
          </a:p>
        </p:txBody>
      </p:sp>
      <p:sp>
        <p:nvSpPr>
          <p:cNvPr id="28" name="TextBox 27"/>
          <p:cNvSpPr txBox="1"/>
          <p:nvPr/>
        </p:nvSpPr>
        <p:spPr>
          <a:xfrm>
            <a:off x="2292085" y="1122393"/>
            <a:ext cx="1698025" cy="1231102"/>
          </a:xfrm>
          <a:prstGeom prst="rect">
            <a:avLst/>
          </a:prstGeom>
          <a:noFill/>
        </p:spPr>
        <p:txBody>
          <a:bodyPr wrap="square" lIns="91435" tIns="45718" rIns="91435" bIns="45718" rtlCol="0">
            <a:spAutoFit/>
          </a:bodyPr>
          <a:lstStyle/>
          <a:p>
            <a:r>
              <a:rPr lang="en-GB" sz="1100" b="1" dirty="0"/>
              <a:t>Informal Carers</a:t>
            </a:r>
          </a:p>
          <a:p>
            <a:r>
              <a:rPr lang="en-GB" sz="900" dirty="0">
                <a:solidFill>
                  <a:schemeClr val="tx2">
                    <a:lumMod val="50000"/>
                  </a:schemeClr>
                </a:solidFill>
              </a:rPr>
              <a:t>Informal carers play a crucial role in providing care for older adults. However, carers may suffer from stress, overwork, depression, assaults or may feel insecure when not prepared for certain situations.</a:t>
            </a:r>
          </a:p>
        </p:txBody>
      </p:sp>
      <p:sp>
        <p:nvSpPr>
          <p:cNvPr id="30" name="TextBox 29"/>
          <p:cNvSpPr txBox="1"/>
          <p:nvPr/>
        </p:nvSpPr>
        <p:spPr>
          <a:xfrm>
            <a:off x="3908991" y="2238061"/>
            <a:ext cx="1698025" cy="1092603"/>
          </a:xfrm>
          <a:prstGeom prst="rect">
            <a:avLst/>
          </a:prstGeom>
          <a:noFill/>
        </p:spPr>
        <p:txBody>
          <a:bodyPr wrap="square" lIns="91435" tIns="45718" rIns="91435" bIns="45718" rtlCol="0">
            <a:spAutoFit/>
          </a:bodyPr>
          <a:lstStyle/>
          <a:p>
            <a:r>
              <a:rPr lang="en-GB" sz="1100" b="1" dirty="0"/>
              <a:t>Support Carer</a:t>
            </a:r>
          </a:p>
          <a:p>
            <a:r>
              <a:rPr lang="en-GB" sz="900" dirty="0">
                <a:solidFill>
                  <a:schemeClr val="tx2">
                    <a:lumMod val="50000"/>
                  </a:schemeClr>
                </a:solidFill>
              </a:rPr>
              <a:t>Carers will be provided with advice to improve care via eLearning and a network of experts and fellow carers. This will reduce the need for expensive professional care.</a:t>
            </a:r>
          </a:p>
        </p:txBody>
      </p:sp>
      <p:sp>
        <p:nvSpPr>
          <p:cNvPr id="31" name="TextBox 30"/>
          <p:cNvSpPr txBox="1"/>
          <p:nvPr/>
        </p:nvSpPr>
        <p:spPr>
          <a:xfrm>
            <a:off x="725027" y="2191390"/>
            <a:ext cx="1698025" cy="1231102"/>
          </a:xfrm>
          <a:prstGeom prst="rect">
            <a:avLst/>
          </a:prstGeom>
          <a:noFill/>
        </p:spPr>
        <p:txBody>
          <a:bodyPr wrap="square" lIns="91435" tIns="45718" rIns="91435" bIns="45718" rtlCol="0">
            <a:spAutoFit/>
          </a:bodyPr>
          <a:lstStyle/>
          <a:p>
            <a:r>
              <a:rPr lang="en-GB" sz="1100" b="1" dirty="0"/>
              <a:t>Solution </a:t>
            </a:r>
            <a:r>
              <a:rPr lang="en-GB" sz="1100" b="1" dirty="0" err="1"/>
              <a:t>iCarer</a:t>
            </a:r>
            <a:endParaRPr lang="en-GB" sz="1100" b="1" dirty="0"/>
          </a:p>
          <a:p>
            <a:r>
              <a:rPr lang="en-GB" sz="900" dirty="0" err="1">
                <a:solidFill>
                  <a:schemeClr val="tx2">
                    <a:lumMod val="50000"/>
                  </a:schemeClr>
                </a:solidFill>
              </a:rPr>
              <a:t>iCarer</a:t>
            </a:r>
            <a:r>
              <a:rPr lang="en-GB" sz="900" dirty="0">
                <a:solidFill>
                  <a:schemeClr val="tx2">
                    <a:lumMod val="50000"/>
                  </a:schemeClr>
                </a:solidFill>
              </a:rPr>
              <a:t> aims to monitor and analyse activities of daily care and the psychological state of carers via sensors. This will allow carers’ stress levels to be inferred based on behavioural patterns.</a:t>
            </a:r>
          </a:p>
        </p:txBody>
      </p:sp>
      <p:sp>
        <p:nvSpPr>
          <p:cNvPr id="32" name="TextBox 31"/>
          <p:cNvSpPr txBox="1"/>
          <p:nvPr/>
        </p:nvSpPr>
        <p:spPr>
          <a:xfrm>
            <a:off x="513762" y="5549994"/>
            <a:ext cx="3978175" cy="369328"/>
          </a:xfrm>
          <a:prstGeom prst="rect">
            <a:avLst/>
          </a:prstGeom>
          <a:noFill/>
        </p:spPr>
        <p:txBody>
          <a:bodyPr wrap="none" lIns="91435" tIns="45718" rIns="91435" bIns="45718" rtlCol="0">
            <a:spAutoFit/>
          </a:bodyPr>
          <a:lstStyle/>
          <a:p>
            <a:r>
              <a:rPr lang="en-GB" dirty="0" smtClean="0">
                <a:solidFill>
                  <a:srgbClr val="FF0000"/>
                </a:solidFill>
                <a:latin typeface="Garamond" panose="02020404030301010803" pitchFamily="18" charset="0"/>
              </a:rPr>
              <a:t>For further information call 01977 661234</a:t>
            </a:r>
            <a:endParaRPr lang="en-GB" dirty="0">
              <a:solidFill>
                <a:srgbClr val="FF0000"/>
              </a:solidFill>
              <a:latin typeface="Garamond" panose="02020404030301010803" pitchFamily="18" charset="0"/>
            </a:endParaRPr>
          </a:p>
        </p:txBody>
      </p:sp>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7537" y="5380040"/>
            <a:ext cx="1065228" cy="220979"/>
          </a:xfrm>
          <a:prstGeom prst="rect">
            <a:avLst/>
          </a:prstGeom>
        </p:spPr>
      </p:pic>
      <p:pic>
        <p:nvPicPr>
          <p:cNvPr id="45" name="Picture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174739" y="5350216"/>
            <a:ext cx="971379" cy="280621"/>
          </a:xfrm>
          <a:prstGeom prst="rect">
            <a:avLst/>
          </a:prstGeom>
        </p:spPr>
      </p:pic>
      <p:pic>
        <p:nvPicPr>
          <p:cNvPr id="46" name="Picture 4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29828" y="5365976"/>
            <a:ext cx="990054" cy="233891"/>
          </a:xfrm>
          <a:prstGeom prst="rect">
            <a:avLst/>
          </a:prstGeom>
        </p:spPr>
      </p:pic>
      <p:pic>
        <p:nvPicPr>
          <p:cNvPr id="48" name="Picture 47"/>
          <p:cNvPicPr>
            <a:picLocks noChangeAspect="1"/>
          </p:cNvPicPr>
          <p:nvPr/>
        </p:nvPicPr>
        <p:blipFill>
          <a:blip r:embed="rId15"/>
          <a:stretch>
            <a:fillRect/>
          </a:stretch>
        </p:blipFill>
        <p:spPr>
          <a:xfrm>
            <a:off x="6342009" y="5388843"/>
            <a:ext cx="1449815" cy="264405"/>
          </a:xfrm>
          <a:prstGeom prst="rect">
            <a:avLst/>
          </a:prstGeom>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222371" y="5378468"/>
            <a:ext cx="850100" cy="266848"/>
          </a:xfrm>
          <a:prstGeom prst="rect">
            <a:avLst/>
          </a:prstGeom>
        </p:spPr>
      </p:pic>
      <p:sp>
        <p:nvSpPr>
          <p:cNvPr id="6" name="Rectangle 5"/>
          <p:cNvSpPr/>
          <p:nvPr/>
        </p:nvSpPr>
        <p:spPr>
          <a:xfrm>
            <a:off x="6275565" y="4740697"/>
            <a:ext cx="5692638" cy="492438"/>
          </a:xfrm>
          <a:prstGeom prst="rect">
            <a:avLst/>
          </a:prstGeom>
        </p:spPr>
        <p:txBody>
          <a:bodyPr wrap="square" lIns="91435" tIns="45718" rIns="91435" bIns="45718">
            <a:spAutoFit/>
          </a:bodyPr>
          <a:lstStyle/>
          <a:p>
            <a:endParaRPr lang="en-GB" sz="600" dirty="0">
              <a:solidFill>
                <a:srgbClr val="000000"/>
              </a:solidFill>
              <a:latin typeface="Garamond" panose="02020404030301010803" pitchFamily="18" charset="0"/>
            </a:endParaRPr>
          </a:p>
          <a:p>
            <a:r>
              <a:rPr lang="en-GB" sz="1000" dirty="0" smtClean="0">
                <a:solidFill>
                  <a:srgbClr val="FF0000"/>
                </a:solidFill>
                <a:latin typeface="Garamond" panose="02020404030301010803" pitchFamily="18" charset="0"/>
              </a:rPr>
              <a:t>This </a:t>
            </a:r>
            <a:r>
              <a:rPr lang="en-GB" sz="1000" dirty="0">
                <a:solidFill>
                  <a:srgbClr val="FF0000"/>
                </a:solidFill>
                <a:latin typeface="Garamond" panose="02020404030301010803" pitchFamily="18" charset="0"/>
              </a:rPr>
              <a:t>project is partly funded by the European Commission and the following national bodies under the AAL Joint Programme (Project number: AAL-2012-5-239). </a:t>
            </a:r>
          </a:p>
        </p:txBody>
      </p:sp>
      <p:pic>
        <p:nvPicPr>
          <p:cNvPr id="7" name="Picture 6"/>
          <p:cNvPicPr>
            <a:picLocks noChangeAspect="1"/>
          </p:cNvPicPr>
          <p:nvPr/>
        </p:nvPicPr>
        <p:blipFill>
          <a:blip r:embed="rId17"/>
          <a:stretch>
            <a:fillRect/>
          </a:stretch>
        </p:blipFill>
        <p:spPr>
          <a:xfrm>
            <a:off x="9625523" y="103480"/>
            <a:ext cx="1367487" cy="513060"/>
          </a:xfrm>
          <a:prstGeom prst="rect">
            <a:avLst/>
          </a:prstGeom>
        </p:spPr>
      </p:pic>
      <p:pic>
        <p:nvPicPr>
          <p:cNvPr id="8" name="Picture 7"/>
          <p:cNvPicPr>
            <a:picLocks noChangeAspect="1"/>
          </p:cNvPicPr>
          <p:nvPr/>
        </p:nvPicPr>
        <p:blipFill>
          <a:blip r:embed="rId18"/>
          <a:stretch>
            <a:fillRect/>
          </a:stretch>
        </p:blipFill>
        <p:spPr>
          <a:xfrm>
            <a:off x="11147906" y="91714"/>
            <a:ext cx="823597" cy="542947"/>
          </a:xfrm>
          <a:prstGeom prst="rect">
            <a:avLst/>
          </a:prstGeom>
        </p:spPr>
      </p:pic>
      <p:sp>
        <p:nvSpPr>
          <p:cNvPr id="34" name="Bent Arrow 33"/>
          <p:cNvSpPr/>
          <p:nvPr/>
        </p:nvSpPr>
        <p:spPr>
          <a:xfrm rot="5400000">
            <a:off x="4289327" y="1629496"/>
            <a:ext cx="441181" cy="43200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Bent Arrow 41"/>
          <p:cNvSpPr/>
          <p:nvPr/>
        </p:nvSpPr>
        <p:spPr>
          <a:xfrm rot="16200000">
            <a:off x="1377301" y="1635770"/>
            <a:ext cx="441179" cy="432008"/>
          </a:xfrm>
          <a:prstGeom prst="bentArrow">
            <a:avLst/>
          </a:prstGeom>
          <a:scene3d>
            <a:camera prst="orthographicFront">
              <a:rot lat="0" lon="10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0" name="Bent Arrow 39"/>
          <p:cNvSpPr/>
          <p:nvPr/>
        </p:nvSpPr>
        <p:spPr>
          <a:xfrm rot="10800000">
            <a:off x="4283964" y="3631947"/>
            <a:ext cx="479651" cy="3973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1" name="Bent Arrow 40"/>
          <p:cNvSpPr/>
          <p:nvPr/>
        </p:nvSpPr>
        <p:spPr>
          <a:xfrm rot="10800000">
            <a:off x="1343852" y="3631947"/>
            <a:ext cx="479651" cy="397356"/>
          </a:xfrm>
          <a:prstGeom prst="bentArrow">
            <a:avLst/>
          </a:prstGeom>
          <a:scene3d>
            <a:camera prst="orthographicFront">
              <a:rot lat="0" lon="102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TextBox 46"/>
          <p:cNvSpPr txBox="1"/>
          <p:nvPr/>
        </p:nvSpPr>
        <p:spPr>
          <a:xfrm>
            <a:off x="2302307" y="3452091"/>
            <a:ext cx="1698025" cy="815604"/>
          </a:xfrm>
          <a:prstGeom prst="rect">
            <a:avLst/>
          </a:prstGeom>
          <a:noFill/>
        </p:spPr>
        <p:txBody>
          <a:bodyPr wrap="square" lIns="91435" tIns="45718" rIns="91435" bIns="45718" rtlCol="0">
            <a:spAutoFit/>
          </a:bodyPr>
          <a:lstStyle/>
          <a:p>
            <a:r>
              <a:rPr lang="en-GB" sz="1100" b="1" dirty="0" err="1" smtClean="0"/>
              <a:t>iCarer</a:t>
            </a:r>
            <a:endParaRPr lang="en-GB" sz="1100" b="1" dirty="0" smtClean="0"/>
          </a:p>
          <a:p>
            <a:r>
              <a:rPr lang="en-GB" sz="900" dirty="0" smtClean="0">
                <a:solidFill>
                  <a:schemeClr val="tx2">
                    <a:lumMod val="50000"/>
                  </a:schemeClr>
                </a:solidFill>
              </a:rPr>
              <a:t>Integrated holistic solution providing significant benefits compared to existing, isolated assistance services</a:t>
            </a:r>
            <a:endParaRPr lang="en-GB" sz="900" dirty="0">
              <a:solidFill>
                <a:schemeClr val="tx2">
                  <a:lumMod val="50000"/>
                </a:schemeClr>
              </a:solidFill>
            </a:endParaRPr>
          </a:p>
        </p:txBody>
      </p:sp>
      <p:pic>
        <p:nvPicPr>
          <p:cNvPr id="33" name="Picture 3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438995" y="3522560"/>
            <a:ext cx="1566827" cy="1044256"/>
          </a:xfrm>
          <a:prstGeom prst="rect">
            <a:avLst/>
          </a:prstGeom>
        </p:spPr>
      </p:pic>
      <p:pic>
        <p:nvPicPr>
          <p:cNvPr id="35" name="Picture 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193234" y="3404345"/>
            <a:ext cx="1692715" cy="1128158"/>
          </a:xfrm>
          <a:prstGeom prst="rect">
            <a:avLst/>
          </a:prstGeom>
        </p:spPr>
      </p:pic>
      <p:pic>
        <p:nvPicPr>
          <p:cNvPr id="36" name="Picture 3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481816" y="2704159"/>
            <a:ext cx="1295230" cy="1949973"/>
          </a:xfrm>
          <a:prstGeom prst="rect">
            <a:avLst/>
          </a:prstGeom>
        </p:spPr>
      </p:pic>
    </p:spTree>
    <p:extLst>
      <p:ext uri="{BB962C8B-B14F-4D97-AF65-F5344CB8AC3E}">
        <p14:creationId xmlns:p14="http://schemas.microsoft.com/office/powerpoint/2010/main" val="26356514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1561</TotalTime>
  <Words>364</Words>
  <Application>Microsoft Office PowerPoint</Application>
  <PresentationFormat>Custom</PresentationFormat>
  <Paragraphs>19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Grimshaw</dc:creator>
  <cp:lastModifiedBy>Jim Charvill</cp:lastModifiedBy>
  <cp:revision>43</cp:revision>
  <cp:lastPrinted>2014-02-25T13:51:52Z</cp:lastPrinted>
  <dcterms:created xsi:type="dcterms:W3CDTF">2014-02-25T09:16:42Z</dcterms:created>
  <dcterms:modified xsi:type="dcterms:W3CDTF">2014-05-09T13:43:55Z</dcterms:modified>
</cp:coreProperties>
</file>