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6" r:id="rId2"/>
    <p:sldId id="275" r:id="rId3"/>
    <p:sldId id="277" r:id="rId4"/>
    <p:sldId id="260" r:id="rId5"/>
    <p:sldId id="279" r:id="rId6"/>
    <p:sldId id="278" r:id="rId7"/>
    <p:sldId id="280" r:id="rId8"/>
    <p:sldId id="281" r:id="rId9"/>
    <p:sldId id="290" r:id="rId10"/>
    <p:sldId id="283" r:id="rId11"/>
    <p:sldId id="288" r:id="rId12"/>
    <p:sldId id="282" r:id="rId13"/>
    <p:sldId id="284" r:id="rId14"/>
    <p:sldId id="285" r:id="rId15"/>
    <p:sldId id="289" r:id="rId1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33CCCC"/>
    <a:srgbClr val="FFCCFF"/>
    <a:srgbClr val="CCCCFF"/>
    <a:srgbClr val="99FFCC"/>
    <a:srgbClr val="00CC99"/>
    <a:srgbClr val="339966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206" autoAdjust="0"/>
    <p:restoredTop sz="94660"/>
  </p:normalViewPr>
  <p:slideViewPr>
    <p:cSldViewPr>
      <p:cViewPr varScale="1">
        <p:scale>
          <a:sx n="49" d="100"/>
          <a:sy n="49" d="100"/>
        </p:scale>
        <p:origin x="-1734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iosh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>
                <a:latin typeface="Avenir Book"/>
                <a:ea typeface="Avenir Book"/>
                <a:cs typeface="Avenir Book"/>
                <a:sym typeface="Avenir Book"/>
              </a:rPr>
              <a:t>NIOSH - </a:t>
            </a:r>
            <a:r>
              <a:rPr lang="en-US" sz="2400" u="sng" dirty="0" smtClean="0">
                <a:latin typeface="Avenir Book"/>
                <a:ea typeface="Avenir Book"/>
                <a:cs typeface="Avenir Book"/>
                <a:sym typeface="Avenir Book"/>
                <a:hlinkClick r:id="rId3"/>
              </a:rPr>
              <a:t>The National Institute for Occupational Safety and Health (NIOSH)</a:t>
            </a:r>
            <a:r>
              <a:rPr lang="en-US" sz="2400" dirty="0" smtClean="0">
                <a:latin typeface="Avenir Book"/>
                <a:ea typeface="Avenir Book"/>
                <a:cs typeface="Avenir Book"/>
                <a:sym typeface="Avenir Book"/>
              </a:rPr>
              <a:t>. http://www.cdc.gov/niosh/</a:t>
            </a:r>
            <a:endParaRPr lang="en-US" sz="24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13" Type="http://schemas.openxmlformats.org/officeDocument/2006/relationships/image" Target="../media/image14.png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12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tiff"/><Relationship Id="rId11" Type="http://schemas.openxmlformats.org/officeDocument/2006/relationships/image" Target="../media/image13.png"/><Relationship Id="rId5" Type="http://schemas.openxmlformats.org/officeDocument/2006/relationships/image" Target="../media/image7.tiff"/><Relationship Id="rId15" Type="http://schemas.openxmlformats.org/officeDocument/2006/relationships/image" Target="../media/image16.tiff"/><Relationship Id="rId10" Type="http://schemas.openxmlformats.org/officeDocument/2006/relationships/image" Target="../media/image12.png"/><Relationship Id="rId4" Type="http://schemas.openxmlformats.org/officeDocument/2006/relationships/image" Target="../media/image6.tiff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13" Type="http://schemas.openxmlformats.org/officeDocument/2006/relationships/image" Target="../media/image10.tiff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9.tif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8.tiff"/><Relationship Id="rId5" Type="http://schemas.openxmlformats.org/officeDocument/2006/relationships/image" Target="../media/image4.png"/><Relationship Id="rId10" Type="http://schemas.openxmlformats.org/officeDocument/2006/relationships/image" Target="../media/image7.tiff"/><Relationship Id="rId4" Type="http://schemas.openxmlformats.org/officeDocument/2006/relationships/image" Target="../media/image13.png"/><Relationship Id="rId9" Type="http://schemas.openxmlformats.org/officeDocument/2006/relationships/image" Target="../media/image6.tiff"/><Relationship Id="rId14" Type="http://schemas.openxmlformats.org/officeDocument/2006/relationships/image" Target="../media/image16.tif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asted-image.tif"/>
          <p:cNvPicPr/>
          <p:nvPr/>
        </p:nvPicPr>
        <p:blipFill>
          <a:blip r:embed="rId2">
            <a:extLst/>
          </a:blip>
          <a:srcRect l="12327" t="4254" r="3268" b="1741"/>
          <a:stretch>
            <a:fillRect/>
          </a:stretch>
        </p:blipFill>
        <p:spPr>
          <a:xfrm>
            <a:off x="157065" y="165417"/>
            <a:ext cx="12690670" cy="9422766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-1" y="-25738"/>
            <a:ext cx="13004801" cy="9805076"/>
          </a:xfrm>
          <a:prstGeom prst="rect">
            <a:avLst/>
          </a:prstGeom>
          <a:solidFill>
            <a:srgbClr val="3B5998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06" name="Group 206"/>
          <p:cNvGrpSpPr/>
          <p:nvPr/>
        </p:nvGrpSpPr>
        <p:grpSpPr>
          <a:xfrm>
            <a:off x="101600" y="114300"/>
            <a:ext cx="12801600" cy="9525000"/>
            <a:chOff x="0" y="0"/>
            <a:chExt cx="12801600" cy="9525000"/>
          </a:xfrm>
        </p:grpSpPr>
        <p:pic>
          <p:nvPicPr>
            <p:cNvPr id="202" name="image3.png" descr="Macintosh HD:Users:Javier:Dropbox:Work:TaM:StayActive_logo:StayActive_logo_1000x400px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280568" y="8359307"/>
              <a:ext cx="2299005" cy="932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5" name="Group 205"/>
            <p:cNvGrpSpPr/>
            <p:nvPr/>
          </p:nvGrpSpPr>
          <p:grpSpPr>
            <a:xfrm>
              <a:off x="0" y="0"/>
              <a:ext cx="12801600" cy="9525000"/>
              <a:chOff x="0" y="0"/>
              <a:chExt cx="12801600" cy="9525000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0"/>
                <a:ext cx="12801600" cy="9525000"/>
              </a:xfrm>
              <a:prstGeom prst="rect">
                <a:avLst/>
              </a:prstGeom>
              <a:noFill/>
              <a:ln w="2286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241151" y="191591"/>
                <a:ext cx="12319298" cy="9141818"/>
              </a:xfrm>
              <a:prstGeom prst="rect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</p:grpSp>
      </p:grpSp>
      <p:pic>
        <p:nvPicPr>
          <p:cNvPr id="20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24890" y="8841835"/>
            <a:ext cx="1216418" cy="465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a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140480"/>
            <a:ext cx="13004800" cy="1352035"/>
          </a:xfrm>
          <a:prstGeom prst="rect">
            <a:avLst/>
          </a:prstGeom>
          <a:solidFill>
            <a:srgbClr val="43D0D0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3" name="image3.png" descr="Macintosh HD:Users:Javier:Dropbox:Work:TaM:StayActive_logo:StayActive_logo_1000x400px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7194" y="350085"/>
            <a:ext cx="2299004" cy="93282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101600" y="114300"/>
            <a:ext cx="12801600" cy="9525000"/>
          </a:xfrm>
          <a:prstGeom prst="rect">
            <a:avLst/>
          </a:prstGeom>
          <a:ln w="228600">
            <a:solidFill>
              <a:srgbClr val="1A191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3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68240" y="8841835"/>
            <a:ext cx="1216418" cy="465746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342751" y="1603924"/>
            <a:ext cx="12319298" cy="7843785"/>
          </a:xfrm>
          <a:prstGeom prst="rect">
            <a:avLst/>
          </a:prstGeom>
          <a:ln w="38100">
            <a:solidFill>
              <a:srgbClr val="1B1A1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189202" y="1488706"/>
            <a:ext cx="12626396" cy="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al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0" y="140480"/>
            <a:ext cx="13004800" cy="1352035"/>
          </a:xfrm>
          <a:prstGeom prst="rect">
            <a:avLst/>
          </a:prstGeom>
          <a:solidFill>
            <a:srgbClr val="43D0D0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24" name="image3.png" descr="Macintosh HD:Users:Javier:Dropbox:Work:TaM:StayActive_logo:StayActive_logo_1000x400px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7194" y="350085"/>
            <a:ext cx="2299004" cy="932824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101600" y="114300"/>
            <a:ext cx="12801600" cy="9525000"/>
          </a:xfrm>
          <a:prstGeom prst="rect">
            <a:avLst/>
          </a:prstGeom>
          <a:ln w="228600">
            <a:solidFill>
              <a:srgbClr val="1A191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342751" y="1603924"/>
            <a:ext cx="12319298" cy="7843785"/>
          </a:xfrm>
          <a:prstGeom prst="rect">
            <a:avLst/>
          </a:prstGeom>
          <a:ln w="38100">
            <a:solidFill>
              <a:srgbClr val="1B1A1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89202" y="1488706"/>
            <a:ext cx="12626396" cy="1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22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24950" y="1844232"/>
            <a:ext cx="2288567" cy="686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03018" y="3625172"/>
            <a:ext cx="2624950" cy="787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2255" y="1844232"/>
            <a:ext cx="2288567" cy="686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asted-image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85109" y="2909376"/>
            <a:ext cx="2288567" cy="686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asted-image.ti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20948" y="2734702"/>
            <a:ext cx="3096571" cy="686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asted-image.ti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999560" y="1828625"/>
            <a:ext cx="2144026" cy="68657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406114" y="1694504"/>
            <a:ext cx="299747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sz="1800"/>
            </a:pPr>
            <a:r>
              <a:rPr sz="3600"/>
              <a:t>Our Partners:</a:t>
            </a:r>
          </a:p>
        </p:txBody>
      </p:sp>
      <p:pic>
        <p:nvPicPr>
          <p:cNvPr id="235" name="pasted-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364583" y="7441897"/>
            <a:ext cx="3887109" cy="1483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asted-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178535" y="6720453"/>
            <a:ext cx="3487709" cy="838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102475" y="7836483"/>
            <a:ext cx="3639829" cy="838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asted-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95110" y="6574212"/>
            <a:ext cx="2089674" cy="80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asted-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89539" y="7610936"/>
            <a:ext cx="1890658" cy="1145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asted-image.pd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978569" y="6703601"/>
            <a:ext cx="2108201" cy="800101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>
            <a:off x="620848" y="5604422"/>
            <a:ext cx="11319252" cy="83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lvl="0" defTabSz="457200">
              <a:lnSpc>
                <a:spcPct val="115000"/>
              </a:lnSpc>
              <a:spcBef>
                <a:spcPts val="1000"/>
              </a:spcBef>
              <a:defRPr sz="1800"/>
            </a:pPr>
            <a:r>
              <a:rPr sz="1000" b="1">
                <a:latin typeface="Arial"/>
                <a:ea typeface="Arial"/>
                <a:cs typeface="Arial"/>
                <a:sym typeface="Arial"/>
              </a:rPr>
              <a:t>“The project StayActive no AAL-2013-6-126 is funded under AAL JP”.</a:t>
            </a:r>
          </a:p>
          <a:p>
            <a:pPr marR="457200" lvl="0" algn="l" defTabSz="457200">
              <a:lnSpc>
                <a:spcPct val="115000"/>
              </a:lnSpc>
              <a:spcBef>
                <a:spcPts val="1000"/>
              </a:spcBef>
              <a:defRPr sz="1800"/>
            </a:pPr>
            <a:r>
              <a:rPr sz="1100" b="1" i="1">
                <a:latin typeface="Arial"/>
                <a:ea typeface="Arial"/>
                <a:cs typeface="Arial"/>
                <a:sym typeface="Arial"/>
              </a:rPr>
              <a:t>“The StayActive Project is carried out under the AAL Joint Programme with funding by the European Union and involved National Funding Authorities.”</a:t>
            </a:r>
          </a:p>
        </p:txBody>
      </p:sp>
      <p:sp>
        <p:nvSpPr>
          <p:cNvPr id="242" name="Shape 242"/>
          <p:cNvSpPr/>
          <p:nvPr/>
        </p:nvSpPr>
        <p:spPr>
          <a:xfrm>
            <a:off x="533330" y="4748768"/>
            <a:ext cx="310887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sz="1800"/>
            </a:pPr>
            <a:r>
              <a:rPr sz="3600"/>
              <a:t>Supported by:</a:t>
            </a:r>
          </a:p>
        </p:txBody>
      </p:sp>
      <p:pic>
        <p:nvPicPr>
          <p:cNvPr id="243" name="pasted-image.tif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546878" y="2542038"/>
            <a:ext cx="3108872" cy="1660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al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101600" y="114300"/>
            <a:ext cx="12801600" cy="9525000"/>
          </a:xfrm>
          <a:prstGeom prst="rect">
            <a:avLst/>
          </a:prstGeom>
          <a:ln w="228600">
            <a:solidFill>
              <a:srgbClr val="22A7F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342751" y="305891"/>
            <a:ext cx="12319298" cy="9141818"/>
          </a:xfrm>
          <a:prstGeom prst="rect">
            <a:avLst/>
          </a:prstGeom>
          <a:ln w="25400">
            <a:solidFill>
              <a:srgbClr val="22A7F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pSp>
        <p:nvGrpSpPr>
          <p:cNvPr id="255" name="Group 255"/>
          <p:cNvGrpSpPr/>
          <p:nvPr/>
        </p:nvGrpSpPr>
        <p:grpSpPr>
          <a:xfrm>
            <a:off x="549959" y="5172916"/>
            <a:ext cx="11406770" cy="4177060"/>
            <a:chOff x="0" y="0"/>
            <a:chExt cx="11406769" cy="4177059"/>
          </a:xfrm>
        </p:grpSpPr>
        <p:pic>
          <p:nvPicPr>
            <p:cNvPr id="247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831252" y="2693129"/>
              <a:ext cx="3887109" cy="14839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45204" y="1971684"/>
              <a:ext cx="3487710" cy="838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69144" y="3087715"/>
              <a:ext cx="3639829" cy="8380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1779" y="1825444"/>
              <a:ext cx="2089674" cy="800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208" y="2862168"/>
              <a:ext cx="1890658" cy="1145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445238" y="1954833"/>
              <a:ext cx="2108201" cy="800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3" name="Shape 253"/>
            <p:cNvSpPr/>
            <p:nvPr/>
          </p:nvSpPr>
          <p:spPr>
            <a:xfrm>
              <a:off x="87517" y="855654"/>
              <a:ext cx="11319253" cy="838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R="457200" lvl="0" defTabSz="457200">
                <a:lnSpc>
                  <a:spcPct val="115000"/>
                </a:lnSpc>
                <a:spcBef>
                  <a:spcPts val="1000"/>
                </a:spcBef>
                <a:defRPr sz="1800"/>
              </a:pPr>
              <a:r>
                <a:rPr sz="1000" b="1">
                  <a:latin typeface="Arial"/>
                  <a:ea typeface="Arial"/>
                  <a:cs typeface="Arial"/>
                  <a:sym typeface="Arial"/>
                </a:rPr>
                <a:t>“The project StayActive no AAL-2013-6-126 is funded under AAL JP”.</a:t>
              </a:r>
            </a:p>
            <a:p>
              <a:pPr marR="457200" lvl="0" algn="l" defTabSz="457200">
                <a:lnSpc>
                  <a:spcPct val="115000"/>
                </a:lnSpc>
                <a:spcBef>
                  <a:spcPts val="1000"/>
                </a:spcBef>
                <a:defRPr sz="1800"/>
              </a:pPr>
              <a:r>
                <a:rPr sz="1100" b="1" i="1">
                  <a:latin typeface="Arial"/>
                  <a:ea typeface="Arial"/>
                  <a:cs typeface="Arial"/>
                  <a:sym typeface="Arial"/>
                </a:rPr>
                <a:t>“The StayActive Project is carried out under the AAL Joint Programme with funding by the European Union and involved National Funding Authorities.”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0" y="0"/>
              <a:ext cx="3108871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lvl="0">
                <a:defRPr sz="1800"/>
              </a:pPr>
              <a:r>
                <a:rPr sz="3600"/>
                <a:t>Supported by:</a:t>
              </a:r>
            </a:p>
          </p:txBody>
        </p:sp>
      </p:grpSp>
      <p:grpSp>
        <p:nvGrpSpPr>
          <p:cNvPr id="262" name="Group 262"/>
          <p:cNvGrpSpPr/>
          <p:nvPr/>
        </p:nvGrpSpPr>
        <p:grpSpPr>
          <a:xfrm>
            <a:off x="643507" y="1279053"/>
            <a:ext cx="10927816" cy="3154104"/>
            <a:chOff x="0" y="0"/>
            <a:chExt cx="10927815" cy="3154102"/>
          </a:xfrm>
        </p:grpSpPr>
        <p:pic>
          <p:nvPicPr>
            <p:cNvPr id="256" name="pasted-image.ti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93129" y="19050"/>
              <a:ext cx="2793455" cy="8380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" name="pasted-image.ti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2236" y="2192888"/>
              <a:ext cx="3204048" cy="961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" name="pasted-image.ti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383595" y="19050"/>
              <a:ext cx="2793455" cy="8380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" name="pasted-image.ti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134361" y="1319178"/>
              <a:ext cx="2793455" cy="838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pasted-image.ti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1105969"/>
              <a:ext cx="3779714" cy="838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1" name="pasted-image.ti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274061" y="0"/>
              <a:ext cx="2617026" cy="8380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3" name="Shape 263"/>
          <p:cNvSpPr/>
          <p:nvPr/>
        </p:nvSpPr>
        <p:spPr>
          <a:xfrm>
            <a:off x="605658" y="529672"/>
            <a:ext cx="299747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sz="1800"/>
            </a:pPr>
            <a:r>
              <a:rPr sz="3600"/>
              <a:t>Our Partners:</a:t>
            </a:r>
          </a:p>
        </p:txBody>
      </p:sp>
      <p:pic>
        <p:nvPicPr>
          <p:cNvPr id="264" name="pasted-image.ti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947964" y="2025722"/>
            <a:ext cx="3108872" cy="16607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asted-image.tif"/>
          <p:cNvPicPr/>
          <p:nvPr/>
        </p:nvPicPr>
        <p:blipFill>
          <a:blip r:embed="rId2">
            <a:extLst/>
          </a:blip>
          <a:srcRect l="9915" r="2058"/>
          <a:stretch>
            <a:fillRect/>
          </a:stretch>
        </p:blipFill>
        <p:spPr>
          <a:xfrm>
            <a:off x="36405" y="105283"/>
            <a:ext cx="12751520" cy="965739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200142" y="57225"/>
            <a:ext cx="12751595" cy="9639149"/>
          </a:xfrm>
          <a:prstGeom prst="rect">
            <a:avLst/>
          </a:prstGeom>
          <a:solidFill>
            <a:srgbClr val="3B5998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1179706" y="6718300"/>
            <a:ext cx="10464801" cy="142240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1179706" y="819785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9" name="Shape 29"/>
          <p:cNvSpPr/>
          <p:nvPr/>
        </p:nvSpPr>
        <p:spPr>
          <a:xfrm>
            <a:off x="5095527" y="8026400"/>
            <a:ext cx="2813746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pSp>
        <p:nvGrpSpPr>
          <p:cNvPr id="2" name="Group 34"/>
          <p:cNvGrpSpPr/>
          <p:nvPr/>
        </p:nvGrpSpPr>
        <p:grpSpPr>
          <a:xfrm>
            <a:off x="101600" y="114300"/>
            <a:ext cx="12801600" cy="9525000"/>
            <a:chOff x="0" y="0"/>
            <a:chExt cx="12801600" cy="9525000"/>
          </a:xfrm>
        </p:grpSpPr>
        <p:pic>
          <p:nvPicPr>
            <p:cNvPr id="30" name="image3.png" descr="Macintosh HD:Users:Javier:Dropbox:Work:TaM:StayActive_logo:StayActive_logo_1000x400px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280568" y="8359307"/>
              <a:ext cx="2299005" cy="932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" name="Group 33"/>
            <p:cNvGrpSpPr/>
            <p:nvPr/>
          </p:nvGrpSpPr>
          <p:grpSpPr>
            <a:xfrm>
              <a:off x="0" y="0"/>
              <a:ext cx="12801600" cy="9525000"/>
              <a:chOff x="0" y="0"/>
              <a:chExt cx="12801600" cy="9525000"/>
            </a:xfrm>
          </p:grpSpPr>
          <p:sp>
            <p:nvSpPr>
              <p:cNvPr id="31" name="Shape 31"/>
              <p:cNvSpPr/>
              <p:nvPr/>
            </p:nvSpPr>
            <p:spPr>
              <a:xfrm>
                <a:off x="0" y="0"/>
                <a:ext cx="12801600" cy="9525000"/>
              </a:xfrm>
              <a:prstGeom prst="rect">
                <a:avLst/>
              </a:prstGeom>
              <a:noFill/>
              <a:ln w="2286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241151" y="191591"/>
                <a:ext cx="12319298" cy="9141818"/>
              </a:xfrm>
              <a:prstGeom prst="rect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</p:grpSp>
      </p:grpSp>
      <p:pic>
        <p:nvPicPr>
          <p:cNvPr id="3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24890" y="8841835"/>
            <a:ext cx="1216418" cy="465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/>
          <p:nvPr/>
        </p:nvPicPr>
        <p:blipFill>
          <a:blip r:embed="rId7">
            <a:extLst/>
          </a:blip>
          <a:srcRect l="12644" t="5135" r="76878" b="3902"/>
          <a:stretch>
            <a:fillRect/>
          </a:stretch>
        </p:blipFill>
        <p:spPr>
          <a:xfrm>
            <a:off x="112668" y="117673"/>
            <a:ext cx="1644461" cy="95183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27817" y="65995"/>
            <a:ext cx="1814352" cy="9684731"/>
          </a:xfrm>
          <a:prstGeom prst="rect">
            <a:avLst/>
          </a:prstGeom>
          <a:solidFill>
            <a:srgbClr val="43D0D0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1753551" y="145860"/>
            <a:ext cx="11122873" cy="9525001"/>
          </a:xfrm>
          <a:prstGeom prst="rect">
            <a:avLst/>
          </a:prstGeom>
          <a:solidFill>
            <a:srgbClr val="14A3A9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053353" y="444500"/>
            <a:ext cx="951895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043465" y="2330450"/>
            <a:ext cx="1026283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7" name="Shape 7"/>
          <p:cNvSpPr/>
          <p:nvPr/>
        </p:nvSpPr>
        <p:spPr>
          <a:xfrm>
            <a:off x="2043465" y="2169643"/>
            <a:ext cx="10262836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pSp>
        <p:nvGrpSpPr>
          <p:cNvPr id="12" name="Group 12"/>
          <p:cNvGrpSpPr/>
          <p:nvPr/>
        </p:nvGrpSpPr>
        <p:grpSpPr>
          <a:xfrm>
            <a:off x="101600" y="114300"/>
            <a:ext cx="12801600" cy="9525000"/>
            <a:chOff x="0" y="0"/>
            <a:chExt cx="12801600" cy="9525000"/>
          </a:xfrm>
        </p:grpSpPr>
        <p:pic>
          <p:nvPicPr>
            <p:cNvPr id="8" name="image3.png" descr="Macintosh HD:Users:Javier:Dropbox:Work:TaM:StayActive_logo:StayActive_logo_1000x400px.png"/>
            <p:cNvPicPr/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280568" y="8359307"/>
              <a:ext cx="2299005" cy="932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" name="Group 11"/>
            <p:cNvGrpSpPr/>
            <p:nvPr/>
          </p:nvGrpSpPr>
          <p:grpSpPr>
            <a:xfrm>
              <a:off x="0" y="0"/>
              <a:ext cx="12801600" cy="9525000"/>
              <a:chOff x="0" y="0"/>
              <a:chExt cx="12801600" cy="9525000"/>
            </a:xfrm>
          </p:grpSpPr>
          <p:sp>
            <p:nvSpPr>
              <p:cNvPr id="9" name="Shape 9"/>
              <p:cNvSpPr/>
              <p:nvPr/>
            </p:nvSpPr>
            <p:spPr>
              <a:xfrm>
                <a:off x="0" y="0"/>
                <a:ext cx="12801600" cy="9525000"/>
              </a:xfrm>
              <a:prstGeom prst="rect">
                <a:avLst/>
              </a:prstGeom>
              <a:noFill/>
              <a:ln w="2286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241151" y="191591"/>
                <a:ext cx="12319298" cy="9141818"/>
              </a:xfrm>
              <a:prstGeom prst="rect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</p:grpSp>
      </p:grpSp>
      <p:pic>
        <p:nvPicPr>
          <p:cNvPr id="13" name="pasted-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324890" y="8841835"/>
            <a:ext cx="1216418" cy="465746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73" r:id="rId3"/>
    <p:sldLayoutId id="2147483674" r:id="rId4"/>
    <p:sldLayoutId id="2147483675" r:id="rId5"/>
  </p:sldLayoutIdLst>
  <p:transition spd="med"/>
  <p:txStyles>
    <p:titleStyle>
      <a:lvl1pPr algn="ctr" defTabSz="584200">
        <a:defRPr sz="8000">
          <a:solidFill>
            <a:srgbClr val="FFFFFF"/>
          </a:solidFill>
          <a:latin typeface="Open Sans"/>
          <a:ea typeface="Open Sans"/>
          <a:cs typeface="Open Sans"/>
          <a:sym typeface="Open Sans"/>
        </a:defRPr>
      </a:lvl1pPr>
      <a:lvl2pPr indent="228600" algn="ctr" defTabSz="584200">
        <a:defRPr sz="8000">
          <a:solidFill>
            <a:srgbClr val="FFFFFF"/>
          </a:solidFill>
          <a:latin typeface="Open Sans"/>
          <a:ea typeface="Open Sans"/>
          <a:cs typeface="Open Sans"/>
          <a:sym typeface="Open Sans"/>
        </a:defRPr>
      </a:lvl2pPr>
      <a:lvl3pPr indent="457200" algn="ctr" defTabSz="584200">
        <a:defRPr sz="8000">
          <a:solidFill>
            <a:srgbClr val="FFFFFF"/>
          </a:solidFill>
          <a:latin typeface="Open Sans"/>
          <a:ea typeface="Open Sans"/>
          <a:cs typeface="Open Sans"/>
          <a:sym typeface="Open Sans"/>
        </a:defRPr>
      </a:lvl3pPr>
      <a:lvl4pPr indent="685800" algn="ctr" defTabSz="584200">
        <a:defRPr sz="8000">
          <a:solidFill>
            <a:srgbClr val="FFFFFF"/>
          </a:solidFill>
          <a:latin typeface="Open Sans"/>
          <a:ea typeface="Open Sans"/>
          <a:cs typeface="Open Sans"/>
          <a:sym typeface="Open Sans"/>
        </a:defRPr>
      </a:lvl4pPr>
      <a:lvl5pPr indent="914400" algn="ctr" defTabSz="584200">
        <a:defRPr sz="8000">
          <a:solidFill>
            <a:srgbClr val="FFFFFF"/>
          </a:solidFill>
          <a:latin typeface="Open Sans"/>
          <a:ea typeface="Open Sans"/>
          <a:cs typeface="Open Sans"/>
          <a:sym typeface="Open Sans"/>
        </a:defRPr>
      </a:lvl5pPr>
      <a:lvl6pPr indent="1143000" algn="ctr" defTabSz="584200">
        <a:defRPr sz="8000">
          <a:solidFill>
            <a:srgbClr val="FFFFFF"/>
          </a:solidFill>
          <a:latin typeface="Open Sans"/>
          <a:ea typeface="Open Sans"/>
          <a:cs typeface="Open Sans"/>
          <a:sym typeface="Open Sans"/>
        </a:defRPr>
      </a:lvl6pPr>
      <a:lvl7pPr indent="1371600" algn="ctr" defTabSz="584200">
        <a:defRPr sz="8000">
          <a:solidFill>
            <a:srgbClr val="FFFFFF"/>
          </a:solidFill>
          <a:latin typeface="Open Sans"/>
          <a:ea typeface="Open Sans"/>
          <a:cs typeface="Open Sans"/>
          <a:sym typeface="Open Sans"/>
        </a:defRPr>
      </a:lvl7pPr>
      <a:lvl8pPr indent="1600200" algn="ctr" defTabSz="584200">
        <a:defRPr sz="8000">
          <a:solidFill>
            <a:srgbClr val="FFFFFF"/>
          </a:solidFill>
          <a:latin typeface="Open Sans"/>
          <a:ea typeface="Open Sans"/>
          <a:cs typeface="Open Sans"/>
          <a:sym typeface="Open Sans"/>
        </a:defRPr>
      </a:lvl8pPr>
      <a:lvl9pPr indent="1828800" algn="ctr" defTabSz="584200">
        <a:defRPr sz="8000">
          <a:solidFill>
            <a:srgbClr val="FFFFFF"/>
          </a:solidFill>
          <a:latin typeface="Open Sans"/>
          <a:ea typeface="Open Sans"/>
          <a:cs typeface="Open Sans"/>
          <a:sym typeface="Open Sans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solidFill>
            <a:srgbClr val="FFFFFF"/>
          </a:solidFill>
          <a:latin typeface="Open Sans"/>
          <a:ea typeface="Open Sans"/>
          <a:cs typeface="Open Sans"/>
          <a:sym typeface="Open Sans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solidFill>
            <a:srgbClr val="FFFFFF"/>
          </a:solidFill>
          <a:latin typeface="Open Sans"/>
          <a:ea typeface="Open Sans"/>
          <a:cs typeface="Open Sans"/>
          <a:sym typeface="Open Sans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solidFill>
            <a:srgbClr val="FFFFFF"/>
          </a:solidFill>
          <a:latin typeface="Open Sans"/>
          <a:ea typeface="Open Sans"/>
          <a:cs typeface="Open Sans"/>
          <a:sym typeface="Open Sans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solidFill>
            <a:srgbClr val="FFFFFF"/>
          </a:solidFill>
          <a:latin typeface="Open Sans"/>
          <a:ea typeface="Open Sans"/>
          <a:cs typeface="Open Sans"/>
          <a:sym typeface="Open Sans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solidFill>
            <a:srgbClr val="FFFFFF"/>
          </a:solidFill>
          <a:latin typeface="Open Sans"/>
          <a:ea typeface="Open Sans"/>
          <a:cs typeface="Open Sans"/>
          <a:sym typeface="Open Sans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solidFill>
            <a:srgbClr val="FFFFFF"/>
          </a:solidFill>
          <a:latin typeface="Open Sans"/>
          <a:ea typeface="Open Sans"/>
          <a:cs typeface="Open Sans"/>
          <a:sym typeface="Open Sans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solidFill>
            <a:srgbClr val="FFFFFF"/>
          </a:solidFill>
          <a:latin typeface="Open Sans"/>
          <a:ea typeface="Open Sans"/>
          <a:cs typeface="Open Sans"/>
          <a:sym typeface="Open Sans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solidFill>
            <a:srgbClr val="FFFFFF"/>
          </a:solidFill>
          <a:latin typeface="Open Sans"/>
          <a:ea typeface="Open Sans"/>
          <a:cs typeface="Open Sans"/>
          <a:sym typeface="Open Sans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solidFill>
            <a:srgbClr val="FFFFFF"/>
          </a:solidFill>
          <a:latin typeface="Open Sans"/>
          <a:ea typeface="Open Sans"/>
          <a:cs typeface="Open Sans"/>
          <a:sym typeface="Open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image6.png"/>
          <p:cNvPicPr/>
          <p:nvPr/>
        </p:nvPicPr>
        <p:blipFill>
          <a:blip r:embed="rId2">
            <a:extLst/>
          </a:blip>
          <a:srcRect t="9962" b="9962"/>
          <a:stretch>
            <a:fillRect/>
          </a:stretch>
        </p:blipFill>
        <p:spPr>
          <a:xfrm>
            <a:off x="4140200" y="3733800"/>
            <a:ext cx="4724400" cy="1981200"/>
          </a:xfrm>
          <a:prstGeom prst="rect">
            <a:avLst/>
          </a:prstGeom>
          <a:ln w="38100">
            <a:solidFill>
              <a:srgbClr val="FFFFFF"/>
            </a:solidFill>
            <a:miter lim="400000"/>
          </a:ln>
        </p:spPr>
      </p:pic>
      <p:sp>
        <p:nvSpPr>
          <p:cNvPr id="309" name="Shape 309"/>
          <p:cNvSpPr>
            <a:spLocks noGrp="1"/>
          </p:cNvSpPr>
          <p:nvPr>
            <p:ph type="title"/>
          </p:nvPr>
        </p:nvSpPr>
        <p:spPr>
          <a:xfrm>
            <a:off x="787400" y="762000"/>
            <a:ext cx="10998201" cy="271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1095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Strengthening Self-Management 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of Stress in Older Workers 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through Advanced Technology Apps: 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4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StayActive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Project</a:t>
            </a:r>
            <a:endParaRPr lang="en-US" sz="4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0" name="Shape 310"/>
          <p:cNvSpPr>
            <a:spLocks noGrp="1"/>
          </p:cNvSpPr>
          <p:nvPr>
            <p:ph type="body" idx="1"/>
          </p:nvPr>
        </p:nvSpPr>
        <p:spPr>
          <a:xfrm>
            <a:off x="1244600" y="6096000"/>
            <a:ext cx="10464801" cy="1905000"/>
          </a:xfrm>
          <a:prstGeom prst="rect">
            <a:avLst/>
          </a:prstGeom>
        </p:spPr>
        <p:txBody>
          <a:bodyPr>
            <a:noAutofit/>
          </a:bodyPr>
          <a:lstStyle/>
          <a:p>
            <a:pPr rtl="0" latinLnBrk="1" hangingPunct="0"/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Luiza Spiru, Mirabela Ureche, Ileana Turcu, </a:t>
            </a:r>
          </a:p>
          <a:p>
            <a:pPr rtl="0" latinLnBrk="1" hangingPunct="0"/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Inmaculada Luengo, Michel Deriaz, </a:t>
            </a:r>
          </a:p>
          <a:p>
            <a:pPr rtl="0" latinLnBrk="1" hangingPunct="0"/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Diego Fuentes, Dani Blanco, Nitin Thakrar, </a:t>
            </a:r>
          </a:p>
          <a:p>
            <a:pPr rtl="0" latinLnBrk="1" hangingPunct="0"/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members of </a:t>
            </a:r>
            <a:r>
              <a:rPr lang="en-GB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StayActive</a:t>
            </a: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consortium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Helvetica Light"/>
            </a:endParaRPr>
          </a:p>
          <a:p>
            <a:pPr lvl="0"/>
            <a:endParaRPr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medetel.eu/p/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200" y="8458200"/>
            <a:ext cx="2514600" cy="838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8600" y="304800"/>
            <a:ext cx="835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sustained involvement of the voluntary end users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800" y="2363212"/>
            <a:ext cx="403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latinLnBrk="1" hangingPunct="0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above mentioned tasks were accomplished in close cooperation with the </a:t>
            </a:r>
          </a:p>
          <a:p>
            <a:pPr lvl="0" algn="l" rtl="0" latinLnBrk="1" hangingPunct="0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voluntary end users </a:t>
            </a:r>
          </a:p>
          <a:p>
            <a:pPr lvl="0" algn="l" rtl="0" latinLnBrk="1" hangingPunct="0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involved by the two pilot </a:t>
            </a:r>
          </a:p>
          <a:p>
            <a:pPr lvl="0" algn="l" rtl="0" latinLnBrk="1" hangingPunct="0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sites, for assuring the two </a:t>
            </a:r>
          </a:p>
          <a:p>
            <a:pPr lvl="0" algn="l" rtl="0" latinLnBrk="1" hangingPunct="0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capital  requirements:  </a:t>
            </a: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G:\AAIF\Proiecte\StayActive 02.10.2014\Meetings\Bucharest 25-26.03.2015\SteyActive_Otopeni meeting_26032015_Pictures\URAC\20150326_103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800" y="2439412"/>
            <a:ext cx="7924800" cy="5943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35000" y="5563612"/>
            <a:ext cx="373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-274320" algn="l" rtl="0" latinLnBrk="1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user-centered </a:t>
            </a:r>
          </a:p>
          <a:p>
            <a:pPr marL="274320" lvl="1" indent="-274320" algn="l" rtl="0" latinLnBrk="1" hangingPunct="0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design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lvl="1" indent="-274320" algn="l" rtl="0" latinLnBrk="1" hangingPunct="0"/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74320" lvl="1" indent="-274320" algn="l" rtl="0" latinLnBrk="1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personalization of  RECOMMENDED </a:t>
            </a:r>
          </a:p>
          <a:p>
            <a:pPr marL="274320" lvl="1" indent="-274320" algn="l" rtl="0" latinLnBrk="1" hangingPunct="0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ACTIVITIES  and  </a:t>
            </a:r>
          </a:p>
          <a:p>
            <a:pPr marL="274320" lvl="1" indent="-274320" algn="l" rtl="0" latinLnBrk="1" hangingPunct="0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WIZARD services’ </a:t>
            </a:r>
          </a:p>
          <a:p>
            <a:pPr marL="274320" lvl="1" indent="-274320" algn="l" rtl="0" latinLnBrk="1" hangingPunct="0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content.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8600" y="304800"/>
            <a:ext cx="835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next phases 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StayActive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prototype development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" y="2286000"/>
            <a:ext cx="4876800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next action points will include: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rPr>
              <a:t>  </a:t>
            </a: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rPr>
              <a:t>The elaboration of the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rPr>
              <a:t>1</a:t>
            </a:r>
            <a:r>
              <a:rPr kumimoji="0" lang="en-US" sz="2400" b="1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rPr>
              <a:t>st</a:t>
            </a: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rPr>
              <a:t> , fully functional version of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rPr>
              <a:t>the </a:t>
            </a:r>
            <a:r>
              <a:rPr kumimoji="0" lang="en-US" sz="24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rPr>
              <a:t>StayActive</a:t>
            </a: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rPr>
              <a:t>  prototype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rPr>
              <a:t>and its testing in real settings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rPr>
              <a:t>with the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rPr>
              <a:t> end-users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4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Helvetica Light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b="1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The refinement of biosensors’ prototype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400" b="1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rPr>
              <a:t>  The elaboration and testing of the 2</a:t>
            </a:r>
            <a:r>
              <a:rPr kumimoji="0" lang="en-US" sz="2400" b="1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rPr>
              <a:t>nd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rPr>
              <a:t> (beta) version of the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rPr>
              <a:t>prototype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400" b="1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rPr>
              <a:t>  The design of exploitation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rPr>
              <a:t>models</a:t>
            </a:r>
            <a:endParaRPr kumimoji="0" lang="en-US" sz="240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Helvetica Light"/>
            </a:endParaRPr>
          </a:p>
        </p:txBody>
      </p:sp>
      <p:pic>
        <p:nvPicPr>
          <p:cNvPr id="17410" name="Picture 2" descr="G:\AAIF\Proiecte\StayActive 02.10.2014\Meetings\Bucharest 25-26.03.2015\SteyActive_Otopeni meeting_26032015_Pictures\URAC\20150326_114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0" y="28194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4800" y="533400"/>
            <a:ext cx="835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results and lessons learned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0400" y="2895600"/>
            <a:ext cx="8839200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74320" indent="-274320" algn="just"/>
            <a:r>
              <a:rPr lang="en-US" sz="2400" dirty="0" smtClean="0"/>
              <a:t>End users’ feedback denoted that:</a:t>
            </a:r>
          </a:p>
          <a:p>
            <a:pPr marL="274320" indent="-274320" algn="just"/>
            <a:endParaRPr lang="en-US" sz="2400" dirty="0" smtClean="0"/>
          </a:p>
          <a:p>
            <a:pPr marL="274320" indent="-274320" algn="just">
              <a:buFont typeface="Arial" pitchFamily="34" charset="0"/>
              <a:buChar char="•"/>
            </a:pPr>
            <a:r>
              <a:rPr lang="en-US" sz="2400" dirty="0" smtClean="0"/>
              <a:t>Irrespective of users’ tech literacy or level of knowledge about stress, </a:t>
            </a:r>
            <a:r>
              <a:rPr lang="en-US" sz="2400" b="1" dirty="0" smtClean="0"/>
              <a:t>a smart   tech “companion” able to support them fight workplace stress (and not only) will be highly appreciated. </a:t>
            </a:r>
          </a:p>
          <a:p>
            <a:pPr marL="274320" indent="-274320" algn="just"/>
            <a:endParaRPr lang="en-US" sz="2400" b="1" dirty="0" smtClean="0"/>
          </a:p>
          <a:p>
            <a:pPr marL="274320" indent="-274320" algn="just">
              <a:buFont typeface="Arial" pitchFamily="34" charset="0"/>
              <a:buChar char="•"/>
            </a:pPr>
            <a:r>
              <a:rPr lang="en-US" sz="2400" b="1" dirty="0" smtClean="0"/>
              <a:t>The questioned managers proved very open to such a smart app </a:t>
            </a:r>
            <a:r>
              <a:rPr lang="en-US" sz="2400" dirty="0" smtClean="0"/>
              <a:t>able to help them to balance their concern about employees’ health and improvement of work security norms with that about demands of performance at work and profit. </a:t>
            </a:r>
          </a:p>
          <a:p>
            <a:pPr marL="274320" indent="-274320" algn="just"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4800" y="533400"/>
            <a:ext cx="835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results and lessons learned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3200" y="2590800"/>
            <a:ext cx="9829800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74320" indent="-274320" algn="just"/>
            <a:r>
              <a:rPr lang="en-US" sz="2400" b="1" dirty="0" smtClean="0"/>
              <a:t>The main challenges </a:t>
            </a:r>
            <a:r>
              <a:rPr lang="en-US" sz="2400" dirty="0" smtClean="0"/>
              <a:t>are to realize:</a:t>
            </a:r>
          </a:p>
          <a:p>
            <a:pPr marL="274320" lvl="1" indent="-274320" algn="just">
              <a:buFont typeface="Arial" pitchFamily="34" charset="0"/>
              <a:buChar char="•"/>
            </a:pPr>
            <a:r>
              <a:rPr lang="en-US" sz="2400" dirty="0" smtClean="0"/>
              <a:t>as much as possible </a:t>
            </a:r>
            <a:r>
              <a:rPr lang="en-US" sz="2400" b="1" dirty="0" smtClean="0"/>
              <a:t>friendly but highly intuitive interfaces</a:t>
            </a:r>
            <a:r>
              <a:rPr lang="en-US" sz="2400" dirty="0" smtClean="0"/>
              <a:t>, </a:t>
            </a:r>
          </a:p>
          <a:p>
            <a:pPr marL="274320" lvl="1" indent="-274320" algn="just">
              <a:buFont typeface="Arial" pitchFamily="34" charset="0"/>
              <a:buChar char="•"/>
            </a:pPr>
            <a:r>
              <a:rPr lang="en-US" sz="2400" b="1" dirty="0" smtClean="0"/>
              <a:t>simple, time saving ways of </a:t>
            </a:r>
            <a:r>
              <a:rPr lang="en-US" sz="2400" dirty="0" smtClean="0"/>
              <a:t>accession to a given service, </a:t>
            </a:r>
          </a:p>
          <a:p>
            <a:pPr marL="274320" lvl="1" indent="-274320" algn="just">
              <a:buFont typeface="Arial" pitchFamily="34" charset="0"/>
              <a:buChar char="•"/>
            </a:pPr>
            <a:r>
              <a:rPr lang="en-US" sz="2400" b="1" dirty="0" smtClean="0"/>
              <a:t>highly personalized content of recommendations and means to counteract stressful situations</a:t>
            </a:r>
            <a:r>
              <a:rPr lang="en-US" sz="2400" dirty="0" smtClean="0"/>
              <a:t>, depending on the individual’s profile, needs and preferences. </a:t>
            </a:r>
          </a:p>
          <a:p>
            <a:pPr marL="274320" lvl="1" indent="-274320" algn="just">
              <a:buFont typeface="Arial" pitchFamily="34" charset="0"/>
              <a:buChar char="•"/>
            </a:pPr>
            <a:endParaRPr lang="en-US" sz="2400" dirty="0" smtClean="0"/>
          </a:p>
          <a:p>
            <a:pPr marL="274320" lvl="1" indent="-274320" algn="just"/>
            <a:r>
              <a:rPr lang="en-US" sz="2400" b="1" dirty="0" smtClean="0"/>
              <a:t>A particular challenge proved to be that of biosensors holder shape.</a:t>
            </a:r>
            <a:r>
              <a:rPr lang="en-US" sz="2400" dirty="0" smtClean="0"/>
              <a:t> Wearable biosensors were proposed, but other shapes were alternatively suggested by the end users and will be considered for the first, fully functional version of the prototype. </a:t>
            </a:r>
          </a:p>
          <a:p>
            <a:pPr marL="274320" lvl="1" indent="-274320" algn="just">
              <a:buFont typeface="Arial" pitchFamily="34" charset="0"/>
              <a:buChar char="•"/>
            </a:pPr>
            <a:endParaRPr lang="en-US" sz="2400" dirty="0" smtClean="0"/>
          </a:p>
          <a:p>
            <a:pPr marL="274320" lvl="1" indent="-274320" algn="just"/>
            <a:r>
              <a:rPr lang="en-US" sz="2400" dirty="0" smtClean="0"/>
              <a:t>An additional challenge is that of </a:t>
            </a:r>
            <a:r>
              <a:rPr lang="en-US" sz="2400" b="1" dirty="0" smtClean="0"/>
              <a:t>motivating and keeping the end users to actively but voluntarily cooperate </a:t>
            </a:r>
            <a:r>
              <a:rPr lang="en-US" sz="2400" dirty="0" smtClean="0"/>
              <a:t>throughout the whole project running.  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3800" y="533400"/>
            <a:ext cx="982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envisaged impact of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StayActive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3200" y="2590800"/>
            <a:ext cx="9829800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74320" indent="-274320" algn="just"/>
            <a:r>
              <a:rPr lang="en-US" sz="2400" b="1" dirty="0" smtClean="0"/>
              <a:t>Benefits for the older workers and their managers </a:t>
            </a:r>
            <a:r>
              <a:rPr lang="en-US" sz="2400" dirty="0" smtClean="0"/>
              <a:t>(improvement of work security conditions and norms,  improvement of health preservation through fighting unhealthy stress and counteracting its effects).</a:t>
            </a:r>
          </a:p>
          <a:p>
            <a:pPr marL="274320" indent="-274320" algn="just"/>
            <a:endParaRPr lang="en-US" sz="2400" dirty="0" smtClean="0"/>
          </a:p>
          <a:p>
            <a:pPr marL="274320" indent="-274320" algn="just"/>
            <a:r>
              <a:rPr lang="en-US" sz="2400" b="1" dirty="0" err="1" smtClean="0"/>
              <a:t>StayActive</a:t>
            </a:r>
            <a:r>
              <a:rPr lang="en-US" sz="2400" b="1" dirty="0" smtClean="0"/>
              <a:t> app can provide economical benefits:</a:t>
            </a:r>
          </a:p>
          <a:p>
            <a:pPr marL="274320" indent="-274320" algn="just">
              <a:buFont typeface="Arial" pitchFamily="34" charset="0"/>
              <a:buChar char="•"/>
            </a:pPr>
            <a:r>
              <a:rPr lang="en-US" sz="2400" dirty="0" smtClean="0"/>
              <a:t>through better controlling work environment, </a:t>
            </a:r>
          </a:p>
          <a:p>
            <a:pPr marL="274320" indent="-274320" algn="just">
              <a:buFont typeface="Arial" pitchFamily="34" charset="0"/>
              <a:buChar char="•"/>
            </a:pPr>
            <a:r>
              <a:rPr lang="en-US" sz="2400" dirty="0" smtClean="0"/>
              <a:t>diversifying labor protection norms, </a:t>
            </a:r>
          </a:p>
          <a:p>
            <a:pPr marL="274320" indent="-274320" algn="just">
              <a:buFont typeface="Arial" pitchFamily="34" charset="0"/>
              <a:buChar char="•"/>
            </a:pPr>
            <a:r>
              <a:rPr lang="en-US" sz="2400" dirty="0" smtClean="0"/>
              <a:t>improving the performance at work and reducing absenteeism etc.</a:t>
            </a:r>
          </a:p>
          <a:p>
            <a:pPr marL="274320" indent="-274320" algn="just">
              <a:buFont typeface="Arial" pitchFamily="34" charset="0"/>
              <a:buChar char="•"/>
            </a:pPr>
            <a:endParaRPr lang="en-US" sz="2400" dirty="0" smtClean="0"/>
          </a:p>
          <a:p>
            <a:pPr marL="274320" indent="-274320" algn="just"/>
            <a:r>
              <a:rPr lang="en-US" sz="2400" dirty="0" smtClean="0"/>
              <a:t>By its philosophy and the solutions it provides, </a:t>
            </a:r>
            <a:r>
              <a:rPr lang="en-US" sz="2400" b="1" dirty="0" err="1" smtClean="0"/>
              <a:t>StayActive</a:t>
            </a:r>
            <a:r>
              <a:rPr lang="en-US" sz="2400" b="1" dirty="0" smtClean="0"/>
              <a:t> meets the requirements and actions promoted by The Strategic Implementation Plan of the European Innovation Partnership on Active and Healthy Aging </a:t>
            </a:r>
            <a:r>
              <a:rPr lang="en-US" sz="2400" dirty="0" smtClean="0"/>
              <a:t> launched by the European Commission in November 2011.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1200" y="381000"/>
            <a:ext cx="394819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Thank you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400" y="1219200"/>
            <a:ext cx="1228220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for your attention and feedback !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859" y="2438400"/>
            <a:ext cx="9336742" cy="634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9800" y="457200"/>
            <a:ext cx="3395161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itchFamily="34" charset="0"/>
                <a:cs typeface="Arial" pitchFamily="34" charset="0"/>
                <a:sym typeface="Helvetica Light"/>
              </a:rPr>
              <a:t>Background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 pitchFamily="34" charset="0"/>
              <a:cs typeface="Arial" pitchFamily="34" charset="0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5600" y="1752600"/>
            <a:ext cx="998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certain amount of stress can actually enhance performance and productivity  [1].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9800" y="3429000"/>
            <a:ext cx="3975327" cy="4474306"/>
            <a:chOff x="2831873" y="3505200"/>
            <a:chExt cx="3746727" cy="466319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2844800" y="7239000"/>
              <a:ext cx="3733800" cy="92939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Source: http://www.dreamstime.com/?gclid=CIHy1MSB58QCFTCWtAoddzwA5Q </a:t>
              </a:r>
              <a:endParaRPr lang="en-US" sz="1600" dirty="0"/>
            </a:p>
          </p:txBody>
        </p:sp>
        <p:pic>
          <p:nvPicPr>
            <p:cNvPr id="6" name="Picture 5" descr="aiexzgXi4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1873" y="3505200"/>
              <a:ext cx="3657464" cy="378591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  <p:sp>
        <p:nvSpPr>
          <p:cNvPr id="7" name="Rectangle 6"/>
          <p:cNvSpPr/>
          <p:nvPr/>
        </p:nvSpPr>
        <p:spPr>
          <a:xfrm>
            <a:off x="1625600" y="2438400"/>
            <a:ext cx="3733800" cy="400110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182880" lvl="0" indent="-182880" algn="l"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Unhealthy, chronic stress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768600" y="3048000"/>
            <a:ext cx="533400" cy="604282"/>
          </a:xfrm>
          <a:prstGeom prst="downArrow">
            <a:avLst/>
          </a:prstGeom>
          <a:solidFill>
            <a:srgbClr val="92D050"/>
          </a:solidFill>
          <a:ln w="12700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969000" y="3200400"/>
            <a:ext cx="6400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According to NIOSH: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40% of workers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 consider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their job as very stressful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25%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job is the number one stressor in their live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26%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often or very often burned out by their work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Job stress is more strongly associated with health complaints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than financial or family problems.[1]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000" b="1" dirty="0" smtClean="0"/>
              <a:t>Older people chronically exposed to stressful environments are more prone to burnout, lesser productivity and onset of various illnesses </a:t>
            </a:r>
            <a:r>
              <a:rPr lang="en-GB" sz="2000" dirty="0" smtClean="0"/>
              <a:t>[2].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130800" y="4953000"/>
            <a:ext cx="838200" cy="457200"/>
          </a:xfrm>
          <a:prstGeom prst="rightArrow">
            <a:avLst/>
          </a:prstGeom>
          <a:solidFill>
            <a:srgbClr val="92D050"/>
          </a:solidFill>
          <a:ln w="12700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2600" y="8610600"/>
            <a:ext cx="10744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14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1400" dirty="0" smtClean="0"/>
              <a:t>STRESS...At Work. </a:t>
            </a:r>
            <a:r>
              <a:rPr lang="en-US" sz="1400" u="sng" dirty="0" smtClean="0"/>
              <a:t>The National Institute for Occupational Safety and Health (NIOSH)</a:t>
            </a:r>
            <a:r>
              <a:rPr lang="en-US" sz="1400" dirty="0" smtClean="0"/>
              <a:t>. DHHS(NIOSH) Publication Number 99-101. http://www.cdc.gov/niosh/docs/99-101;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2. Thorsten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Lunau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2013. Work stress and depressive symptoms in older employees: impact of national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labour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and social policies.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BMC Public Health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 2013, 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:1086, 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http://www.biomedcentral.com/1471-2458/13/1086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Up Arrow 11"/>
          <p:cNvSpPr/>
          <p:nvPr/>
        </p:nvSpPr>
        <p:spPr>
          <a:xfrm rot="17556304">
            <a:off x="5488404" y="5943354"/>
            <a:ext cx="533400" cy="2286000"/>
          </a:xfrm>
          <a:prstGeom prst="upArrow">
            <a:avLst/>
          </a:prstGeom>
          <a:solidFill>
            <a:schemeClr val="accent5">
              <a:lumMod val="75000"/>
            </a:schemeClr>
          </a:solidFill>
          <a:ln w="12700" cap="flat">
            <a:solidFill>
              <a:schemeClr val="accent5">
                <a:lumMod val="40000"/>
                <a:lumOff val="60000"/>
              </a:schemeClr>
            </a:solidFill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000" y="7010400"/>
            <a:ext cx="600164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Stress management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highly challenging must !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63600" y="4482405"/>
            <a:ext cx="11125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95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??"/>
                <a:cs typeface="Arial" pitchFamily="34" charset="0"/>
              </a:rPr>
              <a:t>The development of advanced technology-based apps is essential for building the second, non-human assistance segment of health systems.</a:t>
            </a:r>
            <a:endParaRPr lang="en-GB" sz="2000" b="1" dirty="0" smtClean="0">
              <a:solidFill>
                <a:schemeClr val="tx1"/>
              </a:solidFill>
              <a:latin typeface="Arial" pitchFamily="34" charset="0"/>
              <a:ea typeface="MS P??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0600" y="533400"/>
            <a:ext cx="5467843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itchFamily="34" charset="0"/>
                <a:cs typeface="Arial" pitchFamily="34" charset="0"/>
                <a:sym typeface="Helvetica Light"/>
              </a:rPr>
              <a:t>Stress management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68400" y="1828800"/>
            <a:ext cx="4876800" cy="1614845"/>
            <a:chOff x="1168400" y="1371600"/>
            <a:chExt cx="4876800" cy="1614845"/>
          </a:xfrm>
        </p:grpSpPr>
        <p:sp>
          <p:nvSpPr>
            <p:cNvPr id="5" name="TextBox 4"/>
            <p:cNvSpPr txBox="1"/>
            <p:nvPr/>
          </p:nvSpPr>
          <p:spPr>
            <a:xfrm>
              <a:off x="1168400" y="2329855"/>
              <a:ext cx="4876800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medical staff, psychologists, institutional stress management specialists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44600" y="1371600"/>
              <a:ext cx="4724400" cy="95410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lvl="0" rtl="0" latinLnBrk="1" hangingPunct="0"/>
              <a:r>
                <a:rPr lang="en-US" sz="28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Human-based </a:t>
              </a:r>
            </a:p>
            <a:p>
              <a:pPr lvl="0" rtl="0" latinLnBrk="1" hangingPunct="0"/>
              <a:r>
                <a:rPr lang="en-US" sz="28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interventions and support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50000" y="1790502"/>
            <a:ext cx="5410200" cy="2201188"/>
            <a:chOff x="1244600" y="1371600"/>
            <a:chExt cx="4861339" cy="2201188"/>
          </a:xfrm>
        </p:grpSpPr>
        <p:sp>
          <p:nvSpPr>
            <p:cNvPr id="8" name="TextBox 7"/>
            <p:cNvSpPr txBox="1"/>
            <p:nvPr/>
          </p:nvSpPr>
          <p:spPr>
            <a:xfrm>
              <a:off x="1450009" y="2362200"/>
              <a:ext cx="4655930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smart apps able to detect stress level  and </a:t>
              </a:r>
            </a:p>
            <a:p>
              <a:pPr marL="0" marR="0" indent="0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to provide  helpful information and relaxation means for breaking the stressor </a:t>
              </a:r>
            </a:p>
            <a:p>
              <a:pPr marL="0" marR="0" indent="0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and counteract its effects 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44600" y="1371600"/>
              <a:ext cx="4724400" cy="95410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lvl="0" rtl="0" latinLnBrk="1" hangingPunct="0"/>
              <a:r>
                <a:rPr lang="en-US" sz="28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Advanced technology-based </a:t>
              </a:r>
            </a:p>
            <a:p>
              <a:pPr lvl="0" rtl="0" latinLnBrk="1" hangingPunct="0"/>
              <a:r>
                <a:rPr lang="en-US" sz="28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support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3606800" y="1219200"/>
            <a:ext cx="5334000" cy="158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>
            <a:endCxn id="6" idx="0"/>
          </p:cNvCxnSpPr>
          <p:nvPr/>
        </p:nvCxnSpPr>
        <p:spPr>
          <a:xfrm rot="5400000">
            <a:off x="3302794" y="1524000"/>
            <a:ext cx="608806" cy="79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>
            <a:endCxn id="9" idx="0"/>
          </p:cNvCxnSpPr>
          <p:nvPr/>
        </p:nvCxnSpPr>
        <p:spPr>
          <a:xfrm rot="16200000" flipH="1">
            <a:off x="8674993" y="1486595"/>
            <a:ext cx="571302" cy="3651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63600" y="6592431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altLang="zh-CN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StayActive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project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aims at supporting older workers to cope with various stressors at their workplace through creating a smart app running on a smart phone and a web portal.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2.png"/>
          <p:cNvPicPr/>
          <p:nvPr/>
        </p:nvPicPr>
        <p:blipFill>
          <a:blip r:embed="rId2">
            <a:extLst/>
          </a:blip>
          <a:srcRect l="5915" r="35855"/>
          <a:stretch>
            <a:fillRect/>
          </a:stretch>
        </p:blipFill>
        <p:spPr>
          <a:xfrm>
            <a:off x="9626600" y="5943600"/>
            <a:ext cx="2743200" cy="2782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400" y="838200"/>
            <a:ext cx="977190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itchFamily="34" charset="0"/>
                <a:cs typeface="Arial" pitchFamily="34" charset="0"/>
                <a:sym typeface="Helvetica Light"/>
              </a:rPr>
              <a:t>A multinational project, started in April 2014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 pitchFamily="34" charset="0"/>
              <a:cs typeface="Arial" pitchFamily="34" charset="0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1200" y="533400"/>
            <a:ext cx="466794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StayActive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approach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5000" y="5029200"/>
            <a:ext cx="11679238" cy="3785652"/>
            <a:chOff x="635000" y="1675388"/>
            <a:chExt cx="11679238" cy="3785652"/>
          </a:xfrm>
        </p:grpSpPr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635000" y="2057400"/>
              <a:ext cx="4267200" cy="15696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274320" marR="0" lvl="0" indent="-27432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??"/>
                  <a:cs typeface="Arial" pitchFamily="34" charset="0"/>
                </a:rPr>
                <a:t>A set of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??"/>
                  <a:cs typeface="Arial" pitchFamily="34" charset="0"/>
                </a:rPr>
                <a:t>biosensors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??"/>
                  <a:cs typeface="Arial" pitchFamily="34" charset="0"/>
                </a:rPr>
                <a:t>, </a:t>
              </a:r>
            </a:p>
            <a:p>
              <a:pPr marL="274320" marR="0" lvl="0" indent="-27432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??"/>
                  <a:cs typeface="Arial" pitchFamily="34" charset="0"/>
                </a:rPr>
                <a:t>A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??"/>
                  <a:cs typeface="Arial" pitchFamily="34" charset="0"/>
                </a:rPr>
                <a:t>Personal Agent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??"/>
                  <a:cs typeface="Arial" pitchFamily="34" charset="0"/>
                </a:rPr>
                <a:t>installed on a smart phone </a:t>
              </a:r>
            </a:p>
            <a:p>
              <a:pPr marL="274320" marR="0" lvl="0" indent="-27432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??"/>
                  <a:cs typeface="Arial" pitchFamily="34" charset="0"/>
                </a:rPr>
                <a:t>A clouding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??"/>
                  <a:cs typeface="Arial" pitchFamily="34" charset="0"/>
                </a:rPr>
                <a:t>web portal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969000" y="1675388"/>
              <a:ext cx="6345238" cy="3785652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marL="274320" indent="-274320" algn="l">
                <a:buFont typeface="Arial" pitchFamily="34" charset="0"/>
                <a:buChar char="•"/>
              </a:pPr>
              <a:endParaRPr lang="en-US" sz="2400" b="1" dirty="0" smtClean="0">
                <a:solidFill>
                  <a:srgbClr val="000000"/>
                </a:solidFill>
                <a:latin typeface="Arial" pitchFamily="34" charset="0"/>
                <a:ea typeface="MS P??"/>
                <a:cs typeface="Arial" pitchFamily="34" charset="0"/>
              </a:endParaRPr>
            </a:p>
            <a:p>
              <a:pPr marL="274320" indent="-274320" algn="l">
                <a:buFont typeface="Arial" pitchFamily="34" charset="0"/>
                <a:buChar char="•"/>
              </a:pPr>
              <a:r>
                <a:rPr lang="en-US" sz="2400" b="1" dirty="0" smtClean="0">
                  <a:solidFill>
                    <a:srgbClr val="000000"/>
                  </a:solidFill>
                  <a:latin typeface="Arial" pitchFamily="34" charset="0"/>
                  <a:ea typeface="MS P??"/>
                  <a:cs typeface="Arial" pitchFamily="34" charset="0"/>
                </a:rPr>
                <a:t>Detection and monitoring 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ea typeface="MS P??"/>
                  <a:cs typeface="Arial" pitchFamily="34" charset="0"/>
                </a:rPr>
                <a:t>of user’s level of stress </a:t>
              </a:r>
            </a:p>
            <a:p>
              <a:pPr marL="274320" indent="-274320" algn="l">
                <a:buFont typeface="Arial" pitchFamily="34" charset="0"/>
                <a:buChar char="•"/>
              </a:pPr>
              <a:r>
                <a:rPr lang="en-US" sz="2400" b="1" dirty="0" smtClean="0">
                  <a:solidFill>
                    <a:srgbClr val="000000"/>
                  </a:solidFill>
                  <a:latin typeface="Arial" pitchFamily="34" charset="0"/>
                  <a:ea typeface="MS P??"/>
                  <a:cs typeface="Arial" pitchFamily="34" charset="0"/>
                </a:rPr>
                <a:t>Signaling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ea typeface="MS P??"/>
                  <a:cs typeface="Arial" pitchFamily="34" charset="0"/>
                </a:rPr>
                <a:t> of a critical stress level</a:t>
              </a:r>
            </a:p>
            <a:p>
              <a:pPr marL="274320" indent="-274320" algn="l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ea typeface="MS P??"/>
                  <a:cs typeface="Arial" pitchFamily="34" charset="0"/>
                </a:rPr>
                <a:t> </a:t>
              </a:r>
              <a:r>
                <a:rPr lang="en-US" sz="2400" b="1" dirty="0" smtClean="0">
                  <a:solidFill>
                    <a:srgbClr val="000000"/>
                  </a:solidFill>
                  <a:latin typeface="Arial" pitchFamily="34" charset="0"/>
                  <a:ea typeface="MS P??"/>
                  <a:cs typeface="Arial" pitchFamily="34" charset="0"/>
                </a:rPr>
                <a:t>Recommendation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ea typeface="MS P??"/>
                  <a:cs typeface="Arial" pitchFamily="34" charset="0"/>
                </a:rPr>
                <a:t> of various, highly personalized means for:</a:t>
              </a:r>
            </a:p>
            <a:p>
              <a:pPr marL="274320" lvl="6" indent="-274320" algn="l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ea typeface="MS P??"/>
                  <a:cs typeface="Arial" pitchFamily="34" charset="0"/>
                </a:rPr>
                <a:t>             - breaking the action of the stressor, </a:t>
              </a:r>
            </a:p>
            <a:p>
              <a:pPr marL="274320" lvl="6" indent="-274320" algn="l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ea typeface="MS P??"/>
                  <a:cs typeface="Arial" pitchFamily="34" charset="0"/>
                </a:rPr>
                <a:t>             - counteracting its effects, </a:t>
              </a:r>
            </a:p>
            <a:p>
              <a:pPr marL="274320" lvl="6" indent="-274320" algn="l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ea typeface="MS P??"/>
                  <a:cs typeface="Arial" pitchFamily="34" charset="0"/>
                </a:rPr>
                <a:t>             - avoiding burnout</a:t>
              </a:r>
            </a:p>
            <a:p>
              <a:pPr marL="274320" lvl="6" indent="-274320" algn="l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ea typeface="MS P??"/>
                  <a:cs typeface="Arial" pitchFamily="34" charset="0"/>
                </a:rPr>
                <a:t>		      - improving productivity at work </a:t>
              </a:r>
              <a:endParaRPr lang="en-US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5054600" y="2667000"/>
              <a:ext cx="838200" cy="533400"/>
            </a:xfrm>
            <a:prstGeom prst="rightArrow">
              <a:avLst/>
            </a:prstGeom>
            <a:solidFill>
              <a:srgbClr val="339966"/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63600" y="2240340"/>
            <a:ext cx="11201400" cy="2148720"/>
            <a:chOff x="863600" y="5334000"/>
            <a:chExt cx="11201400" cy="2148720"/>
          </a:xfrm>
        </p:grpSpPr>
        <p:sp>
          <p:nvSpPr>
            <p:cNvPr id="6" name="TextBox 5"/>
            <p:cNvSpPr txBox="1"/>
            <p:nvPr/>
          </p:nvSpPr>
          <p:spPr>
            <a:xfrm>
              <a:off x="1092200" y="5334000"/>
              <a:ext cx="3356689" cy="5950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Helvetica Light"/>
                </a:rPr>
                <a:t>The target group</a:t>
              </a:r>
              <a:endPara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63600" y="5913060"/>
              <a:ext cx="112014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4320" indent="-274320" algn="just">
                <a:buFont typeface="Arial" pitchFamily="34" charset="0"/>
                <a:buChar char="•"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Older workers </a:t>
              </a:r>
            </a:p>
            <a:p>
              <a:pPr marL="274320" indent="-274320" algn="just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(aged over 55),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males and females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, exposed to a stressful environment at their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office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or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factory-like workplace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, </a:t>
              </a:r>
            </a:p>
            <a:p>
              <a:pPr marL="274320" indent="-274320" algn="just">
                <a:buFont typeface="Arial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Managers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. 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63600" y="1981200"/>
            <a:ext cx="11287125" cy="6638925"/>
            <a:chOff x="0" y="109538"/>
            <a:chExt cx="11287125" cy="6638925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9538"/>
              <a:ext cx="11287125" cy="663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4"/>
            <p:cNvSpPr txBox="1"/>
            <p:nvPr/>
          </p:nvSpPr>
          <p:spPr>
            <a:xfrm>
              <a:off x="4648200" y="609600"/>
              <a:ext cx="2743200" cy="1631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Mobility monitoring services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movement tracking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stress detection based on movement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5"/>
            <p:cNvSpPr txBox="1"/>
            <p:nvPr/>
          </p:nvSpPr>
          <p:spPr>
            <a:xfrm>
              <a:off x="8610600" y="1524000"/>
              <a:ext cx="23622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Webportal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6"/>
            <p:cNvSpPr txBox="1"/>
            <p:nvPr/>
          </p:nvSpPr>
          <p:spPr>
            <a:xfrm>
              <a:off x="457200" y="4419600"/>
              <a:ext cx="2362200" cy="1631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Biosensors: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Skin temperature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Heart rate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 Breath rate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Skin moisture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7"/>
            <p:cNvSpPr txBox="1"/>
            <p:nvPr/>
          </p:nvSpPr>
          <p:spPr>
            <a:xfrm>
              <a:off x="4419600" y="4648200"/>
              <a:ext cx="2819400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 Capture &amp; monitor bracelet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Alerts &amp; notifications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Activity Hub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Serious games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Activity viewer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8"/>
            <p:cNvSpPr txBox="1"/>
            <p:nvPr/>
          </p:nvSpPr>
          <p:spPr>
            <a:xfrm>
              <a:off x="8305800" y="4495800"/>
              <a:ext cx="2895600" cy="1631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Cloud recommendations server</a:t>
              </a:r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Recommends activities based on health indexes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609600" y="3352800"/>
              <a:ext cx="2362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Sensor chest band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10"/>
            <p:cNvSpPr txBox="1"/>
            <p:nvPr/>
          </p:nvSpPr>
          <p:spPr>
            <a:xfrm>
              <a:off x="685800" y="152400"/>
              <a:ext cx="2895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User at office/factory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168400" y="533400"/>
            <a:ext cx="11506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StayActive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system’s architecture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7400" y="2218372"/>
            <a:ext cx="11506200" cy="6392228"/>
            <a:chOff x="-151871" y="304800"/>
            <a:chExt cx="9188979" cy="5329349"/>
          </a:xfrm>
        </p:grpSpPr>
        <p:sp>
          <p:nvSpPr>
            <p:cNvPr id="3" name="TextBox 5"/>
            <p:cNvSpPr txBox="1"/>
            <p:nvPr/>
          </p:nvSpPr>
          <p:spPr>
            <a:xfrm flipH="1">
              <a:off x="3626908" y="304800"/>
              <a:ext cx="5410200" cy="123168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Grace to biosensors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(for heart rate, breath rate, skin temperature and moisture), 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and user’s movement tracking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this service is able to detect user’s stress state, its level, and to signalize it to the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Webportal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component and to the end user.   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-151871" y="533400"/>
              <a:ext cx="3580871" cy="6096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685800"/>
              <a:ext cx="2981854" cy="33358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b="1" dirty="0" smtClean="0">
                  <a:latin typeface="Arial" pitchFamily="34" charset="0"/>
                  <a:cs typeface="Arial" pitchFamily="34" charset="0"/>
                </a:rPr>
                <a:t>STRESS </a:t>
              </a:r>
              <a:r>
                <a:rPr lang="en-GB" sz="2000" b="1" dirty="0">
                  <a:latin typeface="Arial" pitchFamily="34" charset="0"/>
                  <a:cs typeface="Arial" pitchFamily="34" charset="0"/>
                </a:rPr>
                <a:t>LEVEL </a:t>
              </a:r>
              <a:r>
                <a:rPr lang="en-GB" sz="2000" b="1" dirty="0" smtClean="0">
                  <a:latin typeface="Arial" pitchFamily="34" charset="0"/>
                  <a:cs typeface="Arial" pitchFamily="34" charset="0"/>
                </a:rPr>
                <a:t>DETECTION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 flipH="1">
              <a:off x="3626908" y="2028689"/>
              <a:ext cx="5410200" cy="1000742"/>
            </a:xfrm>
            <a:prstGeom prst="rect">
              <a:avLst/>
            </a:prstGeom>
            <a:solidFill>
              <a:srgbClr val="99FFCC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GB" dirty="0">
                  <a:latin typeface="Arial" pitchFamily="34" charset="0"/>
                  <a:cs typeface="Arial" pitchFamily="34" charset="0"/>
                </a:rPr>
                <a:t>This service will </a:t>
              </a:r>
              <a:r>
                <a:rPr lang="en-GB" b="1" dirty="0" smtClean="0">
                  <a:latin typeface="Arial" pitchFamily="34" charset="0"/>
                  <a:cs typeface="Arial" pitchFamily="34" charset="0"/>
                </a:rPr>
                <a:t>recommend </a:t>
              </a:r>
              <a:r>
                <a:rPr lang="en-GB" b="1" dirty="0">
                  <a:latin typeface="Arial" pitchFamily="34" charset="0"/>
                  <a:cs typeface="Arial" pitchFamily="34" charset="0"/>
                </a:rPr>
                <a:t>various activities </a:t>
              </a:r>
              <a:r>
                <a:rPr lang="en-GB" dirty="0">
                  <a:latin typeface="Arial" pitchFamily="34" charset="0"/>
                  <a:cs typeface="Arial" pitchFamily="34" charset="0"/>
                </a:rPr>
                <a:t>(e.g. take a break, read an article, watch a short video, listen to music, play a relaxation game) in the form of audio, video, images/slides and text </a:t>
              </a:r>
              <a:r>
                <a:rPr lang="en-GB" b="1" dirty="0">
                  <a:latin typeface="Arial" pitchFamily="34" charset="0"/>
                  <a:cs typeface="Arial" pitchFamily="34" charset="0"/>
                </a:rPr>
                <a:t>based on the stress level detected</a:t>
              </a:r>
              <a:r>
                <a:rPr lang="en-GB" dirty="0">
                  <a:latin typeface="Arial" pitchFamily="34" charset="0"/>
                  <a:cs typeface="Arial" pitchFamily="34" charset="0"/>
                </a:rPr>
                <a:t>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-91017" y="2108260"/>
              <a:ext cx="3520017" cy="639128"/>
            </a:xfrm>
            <a:prstGeom prst="roundRect">
              <a:avLst/>
            </a:prstGeom>
            <a:solidFill>
              <a:srgbClr val="99FFCC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2616" y="2290188"/>
              <a:ext cx="3124200" cy="33358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b="1" dirty="0" smtClean="0">
                  <a:latin typeface="Arial" pitchFamily="34" charset="0"/>
                  <a:cs typeface="Arial" pitchFamily="34" charset="0"/>
                </a:rPr>
                <a:t>RECOMMENDED  ACTIVITIES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 flipH="1">
              <a:off x="3626908" y="3489872"/>
              <a:ext cx="5410200" cy="10007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GB" b="1" dirty="0" smtClean="0">
                  <a:latin typeface="Arial" pitchFamily="34" charset="0"/>
                  <a:cs typeface="Arial" pitchFamily="34" charset="0"/>
                </a:rPr>
                <a:t>The </a:t>
              </a:r>
              <a:r>
                <a:rPr lang="en-GB" b="1" dirty="0">
                  <a:latin typeface="Arial" pitchFamily="34" charset="0"/>
                  <a:cs typeface="Arial" pitchFamily="34" charset="0"/>
                </a:rPr>
                <a:t>service will </a:t>
              </a:r>
              <a:r>
                <a:rPr lang="en-GB" b="1" dirty="0" smtClean="0">
                  <a:latin typeface="Arial" pitchFamily="34" charset="0"/>
                  <a:cs typeface="Arial" pitchFamily="34" charset="0"/>
                </a:rPr>
                <a:t>show the </a:t>
              </a:r>
              <a:r>
                <a:rPr lang="en-GB" b="1" dirty="0">
                  <a:latin typeface="Arial" pitchFamily="34" charset="0"/>
                  <a:cs typeface="Arial" pitchFamily="34" charset="0"/>
                </a:rPr>
                <a:t>current relaxation (or stress) level </a:t>
              </a:r>
              <a:r>
                <a:rPr lang="en-GB" dirty="0">
                  <a:latin typeface="Arial" pitchFamily="34" charset="0"/>
                  <a:cs typeface="Arial" pitchFamily="34" charset="0"/>
                </a:rPr>
                <a:t>and also </a:t>
              </a:r>
              <a:r>
                <a:rPr lang="en-GB" b="1" dirty="0">
                  <a:latin typeface="Arial" pitchFamily="34" charset="0"/>
                  <a:cs typeface="Arial" pitchFamily="34" charset="0"/>
                </a:rPr>
                <a:t>statistics about </a:t>
              </a:r>
              <a:r>
                <a:rPr lang="en-GB" b="1" dirty="0" smtClean="0">
                  <a:latin typeface="Arial" pitchFamily="34" charset="0"/>
                  <a:cs typeface="Arial" pitchFamily="34" charset="0"/>
                </a:rPr>
                <a:t>user’s </a:t>
              </a:r>
              <a:r>
                <a:rPr lang="en-GB" b="1" dirty="0">
                  <a:latin typeface="Arial" pitchFamily="34" charset="0"/>
                  <a:cs typeface="Arial" pitchFamily="34" charset="0"/>
                </a:rPr>
                <a:t>daily/weekly activity 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(e.g., </a:t>
              </a:r>
              <a:r>
                <a:rPr lang="en-GB" dirty="0">
                  <a:latin typeface="Arial" pitchFamily="34" charset="0"/>
                  <a:cs typeface="Arial" pitchFamily="34" charset="0"/>
                </a:rPr>
                <a:t>the graphics will show how active 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the user is on </a:t>
              </a:r>
              <a:r>
                <a:rPr lang="en-GB" dirty="0">
                  <a:latin typeface="Arial" pitchFamily="34" charset="0"/>
                  <a:cs typeface="Arial" pitchFamily="34" charset="0"/>
                </a:rPr>
                <a:t>a specific day, what was 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the </a:t>
              </a:r>
              <a:r>
                <a:rPr lang="en-GB" dirty="0">
                  <a:latin typeface="Arial" pitchFamily="34" charset="0"/>
                  <a:cs typeface="Arial" pitchFamily="34" charset="0"/>
                </a:rPr>
                <a:t>average 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heat rate daily/weekly</a:t>
              </a:r>
              <a:r>
                <a:rPr lang="en-GB" dirty="0">
                  <a:latin typeface="Arial" pitchFamily="34" charset="0"/>
                  <a:cs typeface="Arial" pitchFamily="34" charset="0"/>
                </a:rPr>
                <a:t>, etc).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-91017" y="3509388"/>
              <a:ext cx="3520017" cy="6391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39296" y="3691316"/>
              <a:ext cx="1143000" cy="33358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b="1" dirty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GB" sz="2000" b="1" dirty="0" smtClean="0">
                  <a:latin typeface="Arial" pitchFamily="34" charset="0"/>
                  <a:cs typeface="Arial" pitchFamily="34" charset="0"/>
                </a:rPr>
                <a:t>ISTORY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 flipH="1">
              <a:off x="3626908" y="4864347"/>
              <a:ext cx="5410200" cy="769802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GB" dirty="0" smtClean="0"/>
                <a:t>This service will be able to provide the user with various, highly personalized  game-like and other activities,  for helping  him to break the action of the stressor and avoid  its disturbing effects. 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-91017" y="4830128"/>
              <a:ext cx="3520017" cy="639128"/>
            </a:xfrm>
            <a:prstGeom prst="roundRect">
              <a:avLst/>
            </a:prstGeom>
            <a:solidFill>
              <a:srgbClr val="FFCCFF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3254" y="4998851"/>
              <a:ext cx="2920999" cy="33358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b="1" dirty="0" smtClean="0">
                  <a:latin typeface="Arial" pitchFamily="34" charset="0"/>
                  <a:cs typeface="Arial" pitchFamily="34" charset="0"/>
                </a:rPr>
                <a:t>STRESS   WIZARD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733800" y="304800"/>
            <a:ext cx="6502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Services to be provided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by the </a:t>
            </a:r>
            <a:r>
              <a:rPr lang="en-US" altLang="zh-CN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StayActive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app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8600" y="304800"/>
            <a:ext cx="835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current phase 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StayActive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project development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200" y="2514600"/>
            <a:ext cx="11582400" cy="539634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rPr>
              <a:t>The following tasks were accomplished: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Helvetica Light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Helvetica Light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Target group definition, end-user profiling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The setting up of ethical and legal aspects and control instruments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The selection of 40 voluntary end-users and their involvement by the two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national pilot sites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University of Geneva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 Aslan International Foundation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Bucharest, Romania):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- The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Office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group (older people working in stressful office-like environment)</a:t>
            </a:r>
          </a:p>
          <a:p>
            <a:pPr algn="l" rtl="0" latinLnBrk="1" hangingPunct="0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- The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Factory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group (working in stressful factory-like environment)</a:t>
            </a:r>
          </a:p>
          <a:p>
            <a:pPr algn="l" rtl="0" latinLnBrk="1" hangingPunct="0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- The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Managers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group (10 older people with team coordination tasks).</a:t>
            </a:r>
          </a:p>
          <a:p>
            <a:pPr algn="l" rtl="0" latinLnBrk="1" hangingPunct="0"/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8600" y="304800"/>
            <a:ext cx="835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current phase 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StayActive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project development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200" y="3352800"/>
            <a:ext cx="11582400" cy="39190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rPr>
              <a:t>Other accomplished tasks: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Helvetica Light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Helvetica Light"/>
            </a:endParaRPr>
          </a:p>
          <a:p>
            <a:pPr algn="l" rtl="0" latinLnBrk="1" hangingPunct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specification of end users needs and preferences</a:t>
            </a:r>
          </a:p>
          <a:p>
            <a:pPr algn="l" rtl="0" latinLnBrk="1" hangingPunct="0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rtl="0" latinLnBrk="1" hangingPunct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specification of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StayActive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system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requirements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(in progress)</a:t>
            </a: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rtl="0" latinLnBrk="1" hangingPunct="0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rtl="0" latinLnBrk="1" hangingPunct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elaboration of the mock-up biosensors garments and prototypes and their</a:t>
            </a:r>
          </a:p>
          <a:p>
            <a:pPr algn="l" rtl="0" latinLnBrk="1" hangingPunct="0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testing with </a:t>
            </a:r>
            <a:r>
              <a:rPr lang="en-US" sz="2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end-users </a:t>
            </a:r>
            <a:r>
              <a:rPr lang="en-US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(in progress)</a:t>
            </a: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rtl="0" latinLnBrk="1" hangingPunct="0"/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rtl="0" latinLnBrk="1" hangingPunct="0">
              <a:buFont typeface="Arial" pitchFamily="34" charset="0"/>
              <a:buChar char="•"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Helvetica Light"/>
              </a:rPr>
              <a:t>The initiation of dissemination and exploitation plans.  </a:t>
            </a: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1227</Words>
  <PresentationFormat>Custom</PresentationFormat>
  <Paragraphs>166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White</vt:lpstr>
      <vt:lpstr>Strengthening Self-Management  of Stress in Older Workers  through Advanced Technology Apps:  The StayActive Project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Self-Management  of Stress in Older Workers  through Advanced Technology Apps:  The StayActive Project</dc:title>
  <dc:creator>Ileana</dc:creator>
  <cp:lastModifiedBy>Ileana</cp:lastModifiedBy>
  <cp:revision>12</cp:revision>
  <dcterms:modified xsi:type="dcterms:W3CDTF">2015-04-14T10:21:52Z</dcterms:modified>
</cp:coreProperties>
</file>